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2" r:id="rId5"/>
    <p:sldId id="283" r:id="rId6"/>
    <p:sldId id="428" r:id="rId7"/>
    <p:sldId id="444" r:id="rId8"/>
    <p:sldId id="436" r:id="rId9"/>
    <p:sldId id="440" r:id="rId10"/>
    <p:sldId id="439" r:id="rId11"/>
    <p:sldId id="433" r:id="rId12"/>
    <p:sldId id="443" r:id="rId13"/>
    <p:sldId id="452" r:id="rId14"/>
    <p:sldId id="430" r:id="rId15"/>
    <p:sldId id="438" r:id="rId16"/>
    <p:sldId id="442" r:id="rId17"/>
    <p:sldId id="453" r:id="rId18"/>
    <p:sldId id="281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.Schimeczek@dlr.de" initials="C" lastIdx="5" clrIdx="0">
    <p:extLst>
      <p:ext uri="{19B8F6BF-5375-455C-9EA6-DF929625EA0E}">
        <p15:presenceInfo xmlns:p15="http://schemas.microsoft.com/office/powerpoint/2012/main" userId="Christoph.Schimeczek@dlr.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C38"/>
    <a:srgbClr val="94B333"/>
    <a:srgbClr val="F3F7EA"/>
    <a:srgbClr val="E6EED2"/>
    <a:srgbClr val="F1F6DF"/>
    <a:srgbClr val="5C8E3A"/>
    <a:srgbClr val="669E40"/>
    <a:srgbClr val="7CB953"/>
    <a:srgbClr val="979797"/>
    <a:srgbClr val="49C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0" autoAdjust="0"/>
    <p:restoredTop sz="91356" autoAdjust="0"/>
  </p:normalViewPr>
  <p:slideViewPr>
    <p:cSldViewPr snapToGrid="0" showGuides="1">
      <p:cViewPr varScale="1">
        <p:scale>
          <a:sx n="62" d="100"/>
          <a:sy n="62" d="100"/>
        </p:scale>
        <p:origin x="740" y="40"/>
      </p:cViewPr>
      <p:guideLst>
        <p:guide orient="horz" pos="216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1911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ch_j0\AMIRIS\demand_response_analyses_workflow\dynamic_tariffs_visualiz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Tabelle1!$A$1</c:f>
              <c:strCache>
                <c:ptCount val="1"/>
                <c:pt idx="0">
                  <c:v>Day-ahead price</c:v>
                </c:pt>
              </c:strCache>
            </c:strRef>
          </c:tx>
          <c:spPr>
            <a:ln w="158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Tabelle1!$A$2:$A$49</c:f>
              <c:numCache>
                <c:formatCode>General</c:formatCode>
                <c:ptCount val="48"/>
                <c:pt idx="0">
                  <c:v>58.150644285478499</c:v>
                </c:pt>
                <c:pt idx="1">
                  <c:v>56.645215426343</c:v>
                </c:pt>
                <c:pt idx="2">
                  <c:v>55.541052850302599</c:v>
                </c:pt>
                <c:pt idx="3">
                  <c:v>55.425318286666602</c:v>
                </c:pt>
                <c:pt idx="4">
                  <c:v>55.182889505420697</c:v>
                </c:pt>
                <c:pt idx="5">
                  <c:v>55.186179848288901</c:v>
                </c:pt>
                <c:pt idx="6">
                  <c:v>55.189470191157</c:v>
                </c:pt>
                <c:pt idx="7">
                  <c:v>57.415245464984103</c:v>
                </c:pt>
                <c:pt idx="8">
                  <c:v>60.321859887612703</c:v>
                </c:pt>
                <c:pt idx="9">
                  <c:v>63.741761533459702</c:v>
                </c:pt>
                <c:pt idx="10">
                  <c:v>63.110205221327597</c:v>
                </c:pt>
                <c:pt idx="11">
                  <c:v>60.924970221415798</c:v>
                </c:pt>
                <c:pt idx="12">
                  <c:v>59.349277766709598</c:v>
                </c:pt>
                <c:pt idx="13">
                  <c:v>57.435567316567898</c:v>
                </c:pt>
                <c:pt idx="14">
                  <c:v>56.317206588064998</c:v>
                </c:pt>
                <c:pt idx="15">
                  <c:v>57.442341267095799</c:v>
                </c:pt>
                <c:pt idx="16">
                  <c:v>60.176645685278501</c:v>
                </c:pt>
                <c:pt idx="17">
                  <c:v>71.2448408243378</c:v>
                </c:pt>
                <c:pt idx="18">
                  <c:v>74.339152453823402</c:v>
                </c:pt>
                <c:pt idx="19">
                  <c:v>68.880985244701691</c:v>
                </c:pt>
                <c:pt idx="20">
                  <c:v>61.065848145184901</c:v>
                </c:pt>
                <c:pt idx="21">
                  <c:v>58.6060099379376</c:v>
                </c:pt>
                <c:pt idx="22">
                  <c:v>58.069830851665898</c:v>
                </c:pt>
                <c:pt idx="23">
                  <c:v>56.347248209424798</c:v>
                </c:pt>
                <c:pt idx="24">
                  <c:v>54.885771353378203</c:v>
                </c:pt>
                <c:pt idx="25">
                  <c:v>53.458328888714099</c:v>
                </c:pt>
                <c:pt idx="26">
                  <c:v>52.758373861830499</c:v>
                </c:pt>
                <c:pt idx="27">
                  <c:v>52.599432998128798</c:v>
                </c:pt>
                <c:pt idx="28">
                  <c:v>52.069364314403401</c:v>
                </c:pt>
                <c:pt idx="29">
                  <c:v>51.727692893930602</c:v>
                </c:pt>
                <c:pt idx="30">
                  <c:v>50.707509080371899</c:v>
                </c:pt>
                <c:pt idx="31">
                  <c:v>52.0788303174634</c:v>
                </c:pt>
                <c:pt idx="32">
                  <c:v>54.551055316175002</c:v>
                </c:pt>
                <c:pt idx="33">
                  <c:v>57.126762928408397</c:v>
                </c:pt>
                <c:pt idx="34">
                  <c:v>57.130133404947301</c:v>
                </c:pt>
                <c:pt idx="35">
                  <c:v>56.209780771188903</c:v>
                </c:pt>
                <c:pt idx="36">
                  <c:v>54.205222625320602</c:v>
                </c:pt>
                <c:pt idx="37">
                  <c:v>52.097762323583297</c:v>
                </c:pt>
                <c:pt idx="38">
                  <c:v>51.755962038787303</c:v>
                </c:pt>
                <c:pt idx="39">
                  <c:v>53.503324062286403</c:v>
                </c:pt>
                <c:pt idx="40">
                  <c:v>57.5270156486947</c:v>
                </c:pt>
                <c:pt idx="41">
                  <c:v>66.825916462567392</c:v>
                </c:pt>
                <c:pt idx="42">
                  <c:v>73.160737941046904</c:v>
                </c:pt>
                <c:pt idx="43">
                  <c:v>70.669802746555803</c:v>
                </c:pt>
                <c:pt idx="44">
                  <c:v>65.573638561649005</c:v>
                </c:pt>
                <c:pt idx="45">
                  <c:v>62.251421880984601</c:v>
                </c:pt>
                <c:pt idx="46">
                  <c:v>64.316136733646999</c:v>
                </c:pt>
                <c:pt idx="47">
                  <c:v>61.454622808236799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B7-415B-B60C-650D4953B461}"/>
            </c:ext>
          </c:extLst>
        </c:ser>
        <c:ser>
          <c:idx val="1"/>
          <c:order val="1"/>
          <c:tx>
            <c:strRef>
              <c:f>Tabelle1!$B$1</c:f>
              <c:strCache>
                <c:ptCount val="1"/>
                <c:pt idx="0">
                  <c:v>0 (static tariff)</c:v>
                </c:pt>
              </c:strCache>
            </c:strRef>
          </c:tx>
          <c:spPr>
            <a:ln w="12700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Tabelle1!$B$2:$B$49</c:f>
              <c:numCache>
                <c:formatCode>General</c:formatCode>
                <c:ptCount val="48"/>
                <c:pt idx="0">
                  <c:v>115.94357902161325</c:v>
                </c:pt>
                <c:pt idx="1">
                  <c:v>115.94357902161325</c:v>
                </c:pt>
                <c:pt idx="2">
                  <c:v>115.94357902161325</c:v>
                </c:pt>
                <c:pt idx="3">
                  <c:v>115.94357902161325</c:v>
                </c:pt>
                <c:pt idx="4">
                  <c:v>115.94357902161325</c:v>
                </c:pt>
                <c:pt idx="5">
                  <c:v>115.94357902161325</c:v>
                </c:pt>
                <c:pt idx="6">
                  <c:v>115.94357902161325</c:v>
                </c:pt>
                <c:pt idx="7">
                  <c:v>115.94357902161325</c:v>
                </c:pt>
                <c:pt idx="8">
                  <c:v>115.94357902161325</c:v>
                </c:pt>
                <c:pt idx="9">
                  <c:v>115.94357902161325</c:v>
                </c:pt>
                <c:pt idx="10">
                  <c:v>115.94357902161325</c:v>
                </c:pt>
                <c:pt idx="11">
                  <c:v>115.94357902161325</c:v>
                </c:pt>
                <c:pt idx="12">
                  <c:v>115.94357902161325</c:v>
                </c:pt>
                <c:pt idx="13">
                  <c:v>115.94357902161325</c:v>
                </c:pt>
                <c:pt idx="14">
                  <c:v>115.94357902161325</c:v>
                </c:pt>
                <c:pt idx="15">
                  <c:v>115.94357902161325</c:v>
                </c:pt>
                <c:pt idx="16">
                  <c:v>115.94357902161325</c:v>
                </c:pt>
                <c:pt idx="17">
                  <c:v>115.94357902161325</c:v>
                </c:pt>
                <c:pt idx="18">
                  <c:v>115.94357902161325</c:v>
                </c:pt>
                <c:pt idx="19">
                  <c:v>115.94357902161325</c:v>
                </c:pt>
                <c:pt idx="20">
                  <c:v>115.94357902161325</c:v>
                </c:pt>
                <c:pt idx="21">
                  <c:v>115.94357902161325</c:v>
                </c:pt>
                <c:pt idx="22">
                  <c:v>115.94357902161325</c:v>
                </c:pt>
                <c:pt idx="23">
                  <c:v>115.94357902161325</c:v>
                </c:pt>
                <c:pt idx="24">
                  <c:v>115.94357902161325</c:v>
                </c:pt>
                <c:pt idx="25">
                  <c:v>115.94357902161325</c:v>
                </c:pt>
                <c:pt idx="26">
                  <c:v>115.94357902161325</c:v>
                </c:pt>
                <c:pt idx="27">
                  <c:v>115.94357902161325</c:v>
                </c:pt>
                <c:pt idx="28">
                  <c:v>115.94357902161325</c:v>
                </c:pt>
                <c:pt idx="29">
                  <c:v>115.94357902161325</c:v>
                </c:pt>
                <c:pt idx="30">
                  <c:v>115.94357902161325</c:v>
                </c:pt>
                <c:pt idx="31">
                  <c:v>115.94357902161325</c:v>
                </c:pt>
                <c:pt idx="32">
                  <c:v>115.94357902161325</c:v>
                </c:pt>
                <c:pt idx="33">
                  <c:v>115.94357902161325</c:v>
                </c:pt>
                <c:pt idx="34">
                  <c:v>115.94357902161325</c:v>
                </c:pt>
                <c:pt idx="35">
                  <c:v>115.94357902161325</c:v>
                </c:pt>
                <c:pt idx="36">
                  <c:v>115.94357902161325</c:v>
                </c:pt>
                <c:pt idx="37">
                  <c:v>115.94357902161325</c:v>
                </c:pt>
                <c:pt idx="38">
                  <c:v>115.94357902161325</c:v>
                </c:pt>
                <c:pt idx="39">
                  <c:v>115.94357902161325</c:v>
                </c:pt>
                <c:pt idx="40">
                  <c:v>115.94357902161325</c:v>
                </c:pt>
                <c:pt idx="41">
                  <c:v>115.94357902161325</c:v>
                </c:pt>
                <c:pt idx="42">
                  <c:v>115.94357902161325</c:v>
                </c:pt>
                <c:pt idx="43">
                  <c:v>115.94357902161325</c:v>
                </c:pt>
                <c:pt idx="44">
                  <c:v>115.94357902161325</c:v>
                </c:pt>
                <c:pt idx="45">
                  <c:v>115.94357902161325</c:v>
                </c:pt>
                <c:pt idx="46">
                  <c:v>115.94357902161325</c:v>
                </c:pt>
                <c:pt idx="47">
                  <c:v>115.94357902161325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B7-415B-B60C-650D4953B461}"/>
            </c:ext>
          </c:extLst>
        </c:ser>
        <c:ser>
          <c:idx val="2"/>
          <c:order val="2"/>
          <c:tx>
            <c:strRef>
              <c:f>Tabelle1!$C$1</c:f>
              <c:strCache>
                <c:ptCount val="1"/>
                <c:pt idx="0">
                  <c:v>20%</c:v>
                </c:pt>
              </c:strCache>
            </c:strRef>
          </c:tx>
          <c:spPr>
            <a:ln w="15875" cap="rnd">
              <a:solidFill>
                <a:srgbClr val="C8E3B7"/>
              </a:solidFill>
              <a:round/>
            </a:ln>
            <a:effectLst/>
          </c:spPr>
          <c:marker>
            <c:symbol val="none"/>
          </c:marker>
          <c:val>
            <c:numRef>
              <c:f>Tabelle1!$C$2:$C$49</c:f>
              <c:numCache>
                <c:formatCode>General</c:formatCode>
                <c:ptCount val="48"/>
                <c:pt idx="0">
                  <c:v>113.86851260656954</c:v>
                </c:pt>
                <c:pt idx="1">
                  <c:v>113.32191338135293</c:v>
                </c:pt>
                <c:pt idx="2">
                  <c:v>112.9210080812357</c:v>
                </c:pt>
                <c:pt idx="3">
                  <c:v>112.87898655200146</c:v>
                </c:pt>
                <c:pt idx="4">
                  <c:v>112.79096420328995</c:v>
                </c:pt>
                <c:pt idx="5">
                  <c:v>112.79215887871518</c:v>
                </c:pt>
                <c:pt idx="6">
                  <c:v>112.79335355414038</c:v>
                </c:pt>
                <c:pt idx="7">
                  <c:v>113.60150003864369</c:v>
                </c:pt>
                <c:pt idx="8">
                  <c:v>114.65684927136968</c:v>
                </c:pt>
                <c:pt idx="9">
                  <c:v>115.89856559598593</c:v>
                </c:pt>
                <c:pt idx="10">
                  <c:v>115.6692567257612</c:v>
                </c:pt>
                <c:pt idx="11">
                  <c:v>114.87582982244415</c:v>
                </c:pt>
                <c:pt idx="12">
                  <c:v>114.30371891219053</c:v>
                </c:pt>
                <c:pt idx="13">
                  <c:v>113.60887860606205</c:v>
                </c:pt>
                <c:pt idx="14">
                  <c:v>113.20281816421333</c:v>
                </c:pt>
                <c:pt idx="15">
                  <c:v>113.61133812853481</c:v>
                </c:pt>
                <c:pt idx="16">
                  <c:v>114.60412411600637</c:v>
                </c:pt>
                <c:pt idx="17">
                  <c:v>118.62282407040357</c:v>
                </c:pt>
                <c:pt idx="18">
                  <c:v>119.7463234167804</c:v>
                </c:pt>
                <c:pt idx="19">
                  <c:v>117.76454264414272</c:v>
                </c:pt>
                <c:pt idx="20">
                  <c:v>114.92698053841124</c:v>
                </c:pt>
                <c:pt idx="21">
                  <c:v>114.03384922232124</c:v>
                </c:pt>
                <c:pt idx="22">
                  <c:v>113.83917042939457</c:v>
                </c:pt>
                <c:pt idx="23">
                  <c:v>113.21372583803655</c:v>
                </c:pt>
                <c:pt idx="24">
                  <c:v>112.68308494302553</c:v>
                </c:pt>
                <c:pt idx="25">
                  <c:v>112.16480143830069</c:v>
                </c:pt>
                <c:pt idx="26">
                  <c:v>111.91065799401946</c:v>
                </c:pt>
                <c:pt idx="27">
                  <c:v>111.85294888845303</c:v>
                </c:pt>
                <c:pt idx="28">
                  <c:v>111.66048869342112</c:v>
                </c:pt>
                <c:pt idx="29">
                  <c:v>111.53643279228984</c:v>
                </c:pt>
                <c:pt idx="30">
                  <c:v>111.16601895394351</c:v>
                </c:pt>
                <c:pt idx="31">
                  <c:v>111.6639256608388</c:v>
                </c:pt>
                <c:pt idx="32">
                  <c:v>112.5615544399449</c:v>
                </c:pt>
                <c:pt idx="33">
                  <c:v>113.49675624419342</c:v>
                </c:pt>
                <c:pt idx="34">
                  <c:v>113.49798001498377</c:v>
                </c:pt>
                <c:pt idx="35">
                  <c:v>113.16381341954113</c:v>
                </c:pt>
                <c:pt idx="36">
                  <c:v>112.43598764233207</c:v>
                </c:pt>
                <c:pt idx="37">
                  <c:v>111.67079959567414</c:v>
                </c:pt>
                <c:pt idx="38">
                  <c:v>111.54669690578974</c:v>
                </c:pt>
                <c:pt idx="39">
                  <c:v>112.18113852846862</c:v>
                </c:pt>
                <c:pt idx="40">
                  <c:v>113.64208215944454</c:v>
                </c:pt>
                <c:pt idx="41">
                  <c:v>117.01837719283968</c:v>
                </c:pt>
                <c:pt idx="42">
                  <c:v>119.31845832321662</c:v>
                </c:pt>
                <c:pt idx="43">
                  <c:v>118.41403614536924</c:v>
                </c:pt>
                <c:pt idx="44">
                  <c:v>116.56369338214739</c:v>
                </c:pt>
                <c:pt idx="45">
                  <c:v>115.35744504126222</c:v>
                </c:pt>
                <c:pt idx="46">
                  <c:v>116.10711283984992</c:v>
                </c:pt>
                <c:pt idx="47">
                  <c:v>115.06813893876904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B7-415B-B60C-650D4953B461}"/>
            </c:ext>
          </c:extLst>
        </c:ser>
        <c:ser>
          <c:idx val="3"/>
          <c:order val="3"/>
          <c:tx>
            <c:strRef>
              <c:f>Tabelle1!$D$1</c:f>
              <c:strCache>
                <c:ptCount val="1"/>
                <c:pt idx="0">
                  <c:v>40%</c:v>
                </c:pt>
              </c:strCache>
            </c:strRef>
          </c:tx>
          <c:spPr>
            <a:ln w="15875" cap="rnd">
              <a:solidFill>
                <a:srgbClr val="A8D18F"/>
              </a:solidFill>
              <a:round/>
            </a:ln>
            <a:effectLst/>
          </c:spPr>
          <c:marker>
            <c:symbol val="none"/>
          </c:marker>
          <c:val>
            <c:numRef>
              <c:f>Tabelle1!$D$2:$D$49</c:f>
              <c:numCache>
                <c:formatCode>General</c:formatCode>
                <c:ptCount val="48"/>
                <c:pt idx="0">
                  <c:v>111.79344619152582</c:v>
                </c:pt>
                <c:pt idx="1">
                  <c:v>110.7002477410926</c:v>
                </c:pt>
                <c:pt idx="2">
                  <c:v>109.89843714085814</c:v>
                </c:pt>
                <c:pt idx="3">
                  <c:v>109.81439408238967</c:v>
                </c:pt>
                <c:pt idx="4">
                  <c:v>109.63834938496663</c:v>
                </c:pt>
                <c:pt idx="5">
                  <c:v>109.64073873581711</c:v>
                </c:pt>
                <c:pt idx="6">
                  <c:v>109.6431280866675</c:v>
                </c:pt>
                <c:pt idx="7">
                  <c:v>111.25942105567412</c:v>
                </c:pt>
                <c:pt idx="8">
                  <c:v>113.3701195211261</c:v>
                </c:pt>
                <c:pt idx="9">
                  <c:v>115.85355217035861</c:v>
                </c:pt>
                <c:pt idx="10">
                  <c:v>115.39493442990914</c:v>
                </c:pt>
                <c:pt idx="11">
                  <c:v>113.80808062327503</c:v>
                </c:pt>
                <c:pt idx="12">
                  <c:v>112.66385880276782</c:v>
                </c:pt>
                <c:pt idx="13">
                  <c:v>111.27417819051084</c:v>
                </c:pt>
                <c:pt idx="14">
                  <c:v>110.46205730681341</c:v>
                </c:pt>
                <c:pt idx="15">
                  <c:v>111.27909723545639</c:v>
                </c:pt>
                <c:pt idx="16">
                  <c:v>113.26466921039949</c:v>
                </c:pt>
                <c:pt idx="17">
                  <c:v>121.30206911919387</c:v>
                </c:pt>
                <c:pt idx="18">
                  <c:v>123.54906781194755</c:v>
                </c:pt>
                <c:pt idx="19">
                  <c:v>119.58550626667218</c:v>
                </c:pt>
                <c:pt idx="20">
                  <c:v>113.91038205520925</c:v>
                </c:pt>
                <c:pt idx="21">
                  <c:v>112.12411942302921</c:v>
                </c:pt>
                <c:pt idx="22">
                  <c:v>111.73476183717588</c:v>
                </c:pt>
                <c:pt idx="23">
                  <c:v>110.48387265445984</c:v>
                </c:pt>
                <c:pt idx="24">
                  <c:v>109.42259086443782</c:v>
                </c:pt>
                <c:pt idx="25">
                  <c:v>108.38602385498811</c:v>
                </c:pt>
                <c:pt idx="26">
                  <c:v>107.87773696642567</c:v>
                </c:pt>
                <c:pt idx="27">
                  <c:v>107.7623187552928</c:v>
                </c:pt>
                <c:pt idx="28">
                  <c:v>107.37739836522897</c:v>
                </c:pt>
                <c:pt idx="29">
                  <c:v>107.12928656296641</c:v>
                </c:pt>
                <c:pt idx="30">
                  <c:v>106.38845888627377</c:v>
                </c:pt>
                <c:pt idx="31">
                  <c:v>107.38427230006435</c:v>
                </c:pt>
                <c:pt idx="32">
                  <c:v>109.17952985827655</c:v>
                </c:pt>
                <c:pt idx="33">
                  <c:v>111.04993346677358</c:v>
                </c:pt>
                <c:pt idx="34">
                  <c:v>111.0523810083543</c:v>
                </c:pt>
                <c:pt idx="35">
                  <c:v>110.38404781746902</c:v>
                </c:pt>
                <c:pt idx="36">
                  <c:v>108.92839626305089</c:v>
                </c:pt>
                <c:pt idx="37">
                  <c:v>107.39802016973502</c:v>
                </c:pt>
                <c:pt idx="38">
                  <c:v>107.14981478996623</c:v>
                </c:pt>
                <c:pt idx="39">
                  <c:v>108.41869803532398</c:v>
                </c:pt>
                <c:pt idx="40">
                  <c:v>111.34058529727584</c:v>
                </c:pt>
                <c:pt idx="41">
                  <c:v>118.09317536406611</c:v>
                </c:pt>
                <c:pt idx="42">
                  <c:v>122.69333762481997</c:v>
                </c:pt>
                <c:pt idx="43">
                  <c:v>120.88449326912522</c:v>
                </c:pt>
                <c:pt idx="44">
                  <c:v>117.18380774268155</c:v>
                </c:pt>
                <c:pt idx="45">
                  <c:v>114.77131106091119</c:v>
                </c:pt>
                <c:pt idx="46">
                  <c:v>116.27064665808658</c:v>
                </c:pt>
                <c:pt idx="47">
                  <c:v>114.19269885592482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B7-415B-B60C-650D4953B461}"/>
            </c:ext>
          </c:extLst>
        </c:ser>
        <c:ser>
          <c:idx val="4"/>
          <c:order val="4"/>
          <c:tx>
            <c:strRef>
              <c:f>Tabelle1!$E$1</c:f>
              <c:strCache>
                <c:ptCount val="1"/>
                <c:pt idx="0">
                  <c:v>60%</c:v>
                </c:pt>
              </c:strCache>
            </c:strRef>
          </c:tx>
          <c:spPr>
            <a:ln w="15875" cap="rnd">
              <a:solidFill>
                <a:srgbClr val="7CB953"/>
              </a:solidFill>
              <a:round/>
            </a:ln>
            <a:effectLst/>
          </c:spPr>
          <c:marker>
            <c:symbol val="none"/>
          </c:marker>
          <c:val>
            <c:numRef>
              <c:f>Tabelle1!$E$2:$E$49</c:f>
              <c:numCache>
                <c:formatCode>General</c:formatCode>
                <c:ptCount val="48"/>
                <c:pt idx="0">
                  <c:v>109.71837977648838</c:v>
                </c:pt>
                <c:pt idx="1">
                  <c:v>108.07858210083839</c:v>
                </c:pt>
                <c:pt idx="2">
                  <c:v>106.87586620048658</c:v>
                </c:pt>
                <c:pt idx="3">
                  <c:v>106.74980161278387</c:v>
                </c:pt>
                <c:pt idx="4">
                  <c:v>106.48573456664928</c:v>
                </c:pt>
                <c:pt idx="5">
                  <c:v>106.489318592925</c:v>
                </c:pt>
                <c:pt idx="6">
                  <c:v>106.49290261920061</c:v>
                </c:pt>
                <c:pt idx="7">
                  <c:v>108.91734207271077</c:v>
                </c:pt>
                <c:pt idx="8">
                  <c:v>112.08338977088906</c:v>
                </c:pt>
                <c:pt idx="9">
                  <c:v>115.80853874473817</c:v>
                </c:pt>
                <c:pt idx="10">
                  <c:v>115.12061213406392</c:v>
                </c:pt>
                <c:pt idx="11">
                  <c:v>112.74033142411253</c:v>
                </c:pt>
                <c:pt idx="12">
                  <c:v>111.02399869335153</c:v>
                </c:pt>
                <c:pt idx="13">
                  <c:v>108.93947777496584</c:v>
                </c:pt>
                <c:pt idx="14">
                  <c:v>107.72129644941958</c:v>
                </c:pt>
                <c:pt idx="15">
                  <c:v>108.94685634238417</c:v>
                </c:pt>
                <c:pt idx="16">
                  <c:v>111.92521430479911</c:v>
                </c:pt>
                <c:pt idx="17">
                  <c:v>123.98131416799188</c:v>
                </c:pt>
                <c:pt idx="18">
                  <c:v>127.35181220712275</c:v>
                </c:pt>
                <c:pt idx="19">
                  <c:v>121.40646988920909</c:v>
                </c:pt>
                <c:pt idx="20">
                  <c:v>112.89378357201383</c:v>
                </c:pt>
                <c:pt idx="21">
                  <c:v>110.21438962374353</c:v>
                </c:pt>
                <c:pt idx="22">
                  <c:v>109.63035324496347</c:v>
                </c:pt>
                <c:pt idx="23">
                  <c:v>107.75401947088925</c:v>
                </c:pt>
                <c:pt idx="24">
                  <c:v>106.16209678585605</c:v>
                </c:pt>
                <c:pt idx="25">
                  <c:v>104.60724627168133</c:v>
                </c:pt>
                <c:pt idx="26">
                  <c:v>103.8448159388376</c:v>
                </c:pt>
                <c:pt idx="27">
                  <c:v>103.67168862213828</c:v>
                </c:pt>
                <c:pt idx="28">
                  <c:v>103.09430803704248</c:v>
                </c:pt>
                <c:pt idx="29">
                  <c:v>102.72214033364858</c:v>
                </c:pt>
                <c:pt idx="30">
                  <c:v>101.61089881860951</c:v>
                </c:pt>
                <c:pt idx="31">
                  <c:v>103.10461893929553</c:v>
                </c:pt>
                <c:pt idx="32">
                  <c:v>105.7975052766141</c:v>
                </c:pt>
                <c:pt idx="33">
                  <c:v>108.60311068935991</c:v>
                </c:pt>
                <c:pt idx="34">
                  <c:v>108.60678200173099</c:v>
                </c:pt>
                <c:pt idx="35">
                  <c:v>107.60428221540297</c:v>
                </c:pt>
                <c:pt idx="36">
                  <c:v>105.42080488377556</c:v>
                </c:pt>
                <c:pt idx="37">
                  <c:v>103.12524074380154</c:v>
                </c:pt>
                <c:pt idx="38">
                  <c:v>102.75293267414833</c:v>
                </c:pt>
                <c:pt idx="39">
                  <c:v>104.65625754218513</c:v>
                </c:pt>
                <c:pt idx="40">
                  <c:v>109.03908843511334</c:v>
                </c:pt>
                <c:pt idx="41">
                  <c:v>119.16797353529978</c:v>
                </c:pt>
                <c:pt idx="42">
                  <c:v>126.06821692643123</c:v>
                </c:pt>
                <c:pt idx="43">
                  <c:v>123.35495039288884</c:v>
                </c:pt>
                <c:pt idx="44">
                  <c:v>117.80392210322279</c:v>
                </c:pt>
                <c:pt idx="45">
                  <c:v>114.18517708056689</c:v>
                </c:pt>
                <c:pt idx="46">
                  <c:v>116.4341804763302</c:v>
                </c:pt>
                <c:pt idx="47">
                  <c:v>113.31725877308725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B7-415B-B60C-650D4953B461}"/>
            </c:ext>
          </c:extLst>
        </c:ser>
        <c:ser>
          <c:idx val="5"/>
          <c:order val="5"/>
          <c:tx>
            <c:strRef>
              <c:f>Tabelle1!$F$1</c:f>
              <c:strCache>
                <c:ptCount val="1"/>
                <c:pt idx="0">
                  <c:v>80%</c:v>
                </c:pt>
              </c:strCache>
            </c:strRef>
          </c:tx>
          <c:spPr>
            <a:ln w="15875" cap="rnd">
              <a:solidFill>
                <a:srgbClr val="5C8E3A"/>
              </a:solidFill>
              <a:round/>
            </a:ln>
            <a:effectLst/>
          </c:spPr>
          <c:marker>
            <c:symbol val="none"/>
          </c:marker>
          <c:val>
            <c:numRef>
              <c:f>Tabelle1!$F$2:$F$49</c:f>
              <c:numCache>
                <c:formatCode>General</c:formatCode>
                <c:ptCount val="48"/>
                <c:pt idx="0">
                  <c:v>107.64331336143837</c:v>
                </c:pt>
                <c:pt idx="1">
                  <c:v>105.45691646057193</c:v>
                </c:pt>
                <c:pt idx="2">
                  <c:v>103.85329526010301</c:v>
                </c:pt>
                <c:pt idx="3">
                  <c:v>103.68520914316609</c:v>
                </c:pt>
                <c:pt idx="4">
                  <c:v>103.33311974831999</c:v>
                </c:pt>
                <c:pt idx="5">
                  <c:v>103.33789845002096</c:v>
                </c:pt>
                <c:pt idx="6">
                  <c:v>103.34267715172176</c:v>
                </c:pt>
                <c:pt idx="7">
                  <c:v>106.57526308973499</c:v>
                </c:pt>
                <c:pt idx="8">
                  <c:v>110.79666002063895</c:v>
                </c:pt>
                <c:pt idx="9">
                  <c:v>115.76352531910396</c:v>
                </c:pt>
                <c:pt idx="10">
                  <c:v>114.84628983820504</c:v>
                </c:pt>
                <c:pt idx="11">
                  <c:v>111.67258222493682</c:v>
                </c:pt>
                <c:pt idx="12">
                  <c:v>109.38413858392238</c:v>
                </c:pt>
                <c:pt idx="13">
                  <c:v>106.60477735940842</c:v>
                </c:pt>
                <c:pt idx="14">
                  <c:v>104.98053559201355</c:v>
                </c:pt>
                <c:pt idx="15">
                  <c:v>106.61461544929951</c:v>
                </c:pt>
                <c:pt idx="16">
                  <c:v>110.58575939918573</c:v>
                </c:pt>
                <c:pt idx="17">
                  <c:v>126.66055921677447</c:v>
                </c:pt>
                <c:pt idx="18">
                  <c:v>131.15455660228184</c:v>
                </c:pt>
                <c:pt idx="19">
                  <c:v>123.22743351173109</c:v>
                </c:pt>
                <c:pt idx="20">
                  <c:v>111.87718508880523</c:v>
                </c:pt>
                <c:pt idx="21">
                  <c:v>108.30465982444515</c:v>
                </c:pt>
                <c:pt idx="22">
                  <c:v>107.5259446527385</c:v>
                </c:pt>
                <c:pt idx="23">
                  <c:v>105.02416628730644</c:v>
                </c:pt>
                <c:pt idx="24">
                  <c:v>102.90160270726238</c:v>
                </c:pt>
                <c:pt idx="25">
                  <c:v>100.82846868836297</c:v>
                </c:pt>
                <c:pt idx="26">
                  <c:v>99.811894911238085</c:v>
                </c:pt>
                <c:pt idx="27">
                  <c:v>99.581058488972346</c:v>
                </c:pt>
                <c:pt idx="28">
                  <c:v>98.811217708844694</c:v>
                </c:pt>
                <c:pt idx="29">
                  <c:v>98.314994104319567</c:v>
                </c:pt>
                <c:pt idx="30">
                  <c:v>96.833338750934274</c:v>
                </c:pt>
                <c:pt idx="31">
                  <c:v>98.824965578515446</c:v>
                </c:pt>
                <c:pt idx="32">
                  <c:v>102.41548069493984</c:v>
                </c:pt>
                <c:pt idx="33">
                  <c:v>106.15628791193389</c:v>
                </c:pt>
                <c:pt idx="34">
                  <c:v>106.16118299509533</c:v>
                </c:pt>
                <c:pt idx="35">
                  <c:v>104.82451661332477</c:v>
                </c:pt>
                <c:pt idx="36">
                  <c:v>101.91321350448851</c:v>
                </c:pt>
                <c:pt idx="37">
                  <c:v>98.852461317856779</c:v>
                </c:pt>
                <c:pt idx="38">
                  <c:v>98.356050558319211</c:v>
                </c:pt>
                <c:pt idx="39">
                  <c:v>100.89381704903471</c:v>
                </c:pt>
                <c:pt idx="40">
                  <c:v>106.73759157293841</c:v>
                </c:pt>
                <c:pt idx="41">
                  <c:v>120.24277170651897</c:v>
                </c:pt>
                <c:pt idx="42">
                  <c:v>129.44309622802669</c:v>
                </c:pt>
                <c:pt idx="43">
                  <c:v>125.82540751663718</c:v>
                </c:pt>
                <c:pt idx="44">
                  <c:v>118.42403646374983</c:v>
                </c:pt>
                <c:pt idx="45">
                  <c:v>113.59904310020913</c:v>
                </c:pt>
                <c:pt idx="46">
                  <c:v>116.59771429455989</c:v>
                </c:pt>
                <c:pt idx="47">
                  <c:v>112.44181869023637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4B7-415B-B60C-650D4953B461}"/>
            </c:ext>
          </c:extLst>
        </c:ser>
        <c:ser>
          <c:idx val="6"/>
          <c:order val="6"/>
          <c:tx>
            <c:strRef>
              <c:f>Tabelle1!$G$1</c:f>
              <c:strCache>
                <c:ptCount val="1"/>
                <c:pt idx="0">
                  <c:v>100%</c:v>
                </c:pt>
              </c:strCache>
            </c:strRef>
          </c:tx>
          <c:spPr>
            <a:ln w="158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Tabelle1!$G$2:$G$49</c:f>
              <c:numCache>
                <c:formatCode>General</c:formatCode>
                <c:ptCount val="48"/>
                <c:pt idx="0">
                  <c:v>105.56824694640675</c:v>
                </c:pt>
                <c:pt idx="1">
                  <c:v>102.8352508203234</c:v>
                </c:pt>
                <c:pt idx="2">
                  <c:v>100.83072431973702</c:v>
                </c:pt>
                <c:pt idx="3">
                  <c:v>100.62061667356583</c:v>
                </c:pt>
                <c:pt idx="4">
                  <c:v>100.18050493000815</c:v>
                </c:pt>
                <c:pt idx="5">
                  <c:v>100.18647830713437</c:v>
                </c:pt>
                <c:pt idx="6">
                  <c:v>100.19245168426038</c:v>
                </c:pt>
                <c:pt idx="7">
                  <c:v>104.23318410677737</c:v>
                </c:pt>
                <c:pt idx="8">
                  <c:v>109.50993027040792</c:v>
                </c:pt>
                <c:pt idx="9">
                  <c:v>115.7185118934899</c:v>
                </c:pt>
                <c:pt idx="10">
                  <c:v>114.57196754236611</c:v>
                </c:pt>
                <c:pt idx="11">
                  <c:v>110.60483302578039</c:v>
                </c:pt>
                <c:pt idx="12">
                  <c:v>107.74427847451202</c:v>
                </c:pt>
                <c:pt idx="13">
                  <c:v>104.27007694386916</c:v>
                </c:pt>
                <c:pt idx="14">
                  <c:v>102.23977473462536</c:v>
                </c:pt>
                <c:pt idx="15">
                  <c:v>104.28237455623302</c:v>
                </c:pt>
                <c:pt idx="16">
                  <c:v>109.24630449359137</c:v>
                </c:pt>
                <c:pt idx="17">
                  <c:v>129.3398042655796</c:v>
                </c:pt>
                <c:pt idx="18">
                  <c:v>134.95730099746444</c:v>
                </c:pt>
                <c:pt idx="19">
                  <c:v>125.04839713427488</c:v>
                </c:pt>
                <c:pt idx="20">
                  <c:v>110.86058660561592</c:v>
                </c:pt>
                <c:pt idx="21">
                  <c:v>106.39493002516532</c:v>
                </c:pt>
                <c:pt idx="22">
                  <c:v>105.42153606053189</c:v>
                </c:pt>
                <c:pt idx="23">
                  <c:v>102.29431310374147</c:v>
                </c:pt>
                <c:pt idx="24">
                  <c:v>99.641108628686098</c:v>
                </c:pt>
                <c:pt idx="25">
                  <c:v>97.049691105061527</c:v>
                </c:pt>
                <c:pt idx="26">
                  <c:v>95.778973883655283</c:v>
                </c:pt>
                <c:pt idx="27">
                  <c:v>95.49042835582307</c:v>
                </c:pt>
                <c:pt idx="28">
                  <c:v>94.528127380663392</c:v>
                </c:pt>
                <c:pt idx="29">
                  <c:v>93.907847875006922</c:v>
                </c:pt>
                <c:pt idx="30">
                  <c:v>92.055778683275079</c:v>
                </c:pt>
                <c:pt idx="31">
                  <c:v>94.545312217751828</c:v>
                </c:pt>
                <c:pt idx="32">
                  <c:v>99.033456113282853</c:v>
                </c:pt>
                <c:pt idx="33">
                  <c:v>103.70946513452593</c:v>
                </c:pt>
                <c:pt idx="34">
                  <c:v>103.71558398847773</c:v>
                </c:pt>
                <c:pt idx="35">
                  <c:v>102.04475101126435</c:v>
                </c:pt>
                <c:pt idx="36">
                  <c:v>98.405622125218599</c:v>
                </c:pt>
                <c:pt idx="37">
                  <c:v>94.579681891928516</c:v>
                </c:pt>
                <c:pt idx="38">
                  <c:v>93.959168442506481</c:v>
                </c:pt>
                <c:pt idx="39">
                  <c:v>97.131376555901213</c:v>
                </c:pt>
                <c:pt idx="40">
                  <c:v>104.43609471078167</c:v>
                </c:pt>
                <c:pt idx="41">
                  <c:v>121.3175698777593</c:v>
                </c:pt>
                <c:pt idx="42">
                  <c:v>132.81797552964525</c:v>
                </c:pt>
                <c:pt idx="43">
                  <c:v>128.29586464040787</c:v>
                </c:pt>
                <c:pt idx="44">
                  <c:v>119.0441508242976</c:v>
                </c:pt>
                <c:pt idx="45">
                  <c:v>113.01290911987105</c:v>
                </c:pt>
                <c:pt idx="46">
                  <c:v>116.76124811280994</c:v>
                </c:pt>
                <c:pt idx="47">
                  <c:v>111.56637860740494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4B7-415B-B60C-650D4953B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3486799"/>
        <c:axId val="1663985535"/>
      </c:lineChart>
      <c:catAx>
        <c:axId val="16634867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hour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663985535"/>
        <c:crosses val="autoZero"/>
        <c:auto val="1"/>
        <c:lblAlgn val="ctr"/>
        <c:lblOffset val="100"/>
        <c:noMultiLvlLbl val="0"/>
      </c:catAx>
      <c:valAx>
        <c:axId val="1663985535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power price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6634867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CC217A-F9D7-47C3-B542-AAA915BA4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CD6EC-38D3-4F9F-824F-27FD60C73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80D6-5DF0-463D-BFB7-BC7EA5530348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3B72A2-2A97-46A2-B0E6-3DFA689BB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749A1E-B8C3-415F-AC4C-200E5AD78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C69D-BBB7-4804-A517-DD8710202B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58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5C94-B646-4D4D-A5E3-882C7E78FF5D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433A-3D12-444A-8A1F-2969B3EF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ndesnetzagentur.de/DE/Sachgebiete/ElektrizitaetundGas/Unternehmen_Institutionen/Versorgungssicherheit/Erzeugungskapazitaeten/KWSAL/KWSAL_node.html" TargetMode="External"/><Relationship Id="rId13" Type="http://schemas.openxmlformats.org/officeDocument/2006/relationships/hyperlink" Target="https://gitlab.com/dlr-ve/esy/amiris/examples/-/tree/main/Germany2019" TargetMode="External"/><Relationship Id="rId3" Type="http://schemas.openxmlformats.org/officeDocument/2006/relationships/hyperlink" Target="https://doi.org/10.25832/conventional_power_plants/2020-10-01" TargetMode="External"/><Relationship Id="rId7" Type="http://schemas.openxmlformats.org/officeDocument/2006/relationships/hyperlink" Target="https://www.bundesnetzagentur.de/DE/Sachgebiete/ElektrizitaetundGas/Unternehmen_Institutionen/Versorgungssicherheit/Erzeugungskapazitaeten/Kraftwerksliste/kraftwerksliste-node.html" TargetMode="External"/><Relationship Id="rId12" Type="http://schemas.openxmlformats.org/officeDocument/2006/relationships/hyperlink" Target="https://transparency.entsoe.eu/generation/r2/actualGenerationPerProductionType/show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dew.de/media/documents/PI_20190401_BDEW-Kraftwerksliste.pdf" TargetMode="External"/><Relationship Id="rId11" Type="http://schemas.openxmlformats.org/officeDocument/2006/relationships/hyperlink" Target="https://www.bundesnetzagentur.de/DE/Fachthemen/ElektrizitaetundGas/Kohleausstieg/start.html" TargetMode="External"/><Relationship Id="rId5" Type="http://schemas.openxmlformats.org/officeDocument/2006/relationships/hyperlink" Target="https://www.umweltbundesamt.de/sites/default/files/medien/384/bilder/dateien/4_tab_genehmigte-in_genehmigung-kraftwerksprojekte_2019-04-04.pdf" TargetMode="External"/><Relationship Id="rId10" Type="http://schemas.openxmlformats.org/officeDocument/2006/relationships/hyperlink" Target="https://www.gesetze-im-internet.de/kvbg/" TargetMode="External"/><Relationship Id="rId4" Type="http://schemas.openxmlformats.org/officeDocument/2006/relationships/hyperlink" Target="https://www.netzentwicklungsplan.de/sites/default/files/paragraphs-files/Kraftwerksliste_%C3%9CNB_Entwurf_Szenariorahmen_2030_V2019_2_0_0.pdf" TargetMode="External"/><Relationship Id="rId9" Type="http://schemas.openxmlformats.org/officeDocument/2006/relationships/hyperlink" Target="https://www.gesetze-im-internet.de/atg/" TargetMode="Externa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apenergy.2021.116914" TargetMode="External"/><Relationship Id="rId3" Type="http://schemas.openxmlformats.org/officeDocument/2006/relationships/hyperlink" Target="https://www.bmwi.de/Redaktion/DE/Artikel/Energie/energiedaten-gesamtausgabe.html" TargetMode="External"/><Relationship Id="rId7" Type="http://schemas.openxmlformats.org/officeDocument/2006/relationships/hyperlink" Target="https://doi.org/10.48485/pik.2021.00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eex.com/en/market-data/environmental-markets/eua-primary-auction-spot-download" TargetMode="External"/><Relationship Id="rId5" Type="http://schemas.openxmlformats.org/officeDocument/2006/relationships/hyperlink" Target="https://www.ewi.uni-koeln.de/cms/wp-content/uploads/2021/03/EWI_WP_20-04_Estimating_long-term_global_supply_costs_for_low-carbon_Schoenfisch_Braendle_Schulte-1.pdf" TargetMode="External"/><Relationship Id="rId4" Type="http://schemas.openxmlformats.org/officeDocument/2006/relationships/hyperlink" Target="https://www.iea.org/data-and-statistics/charts/global-average-levelised-cost-of-hydrogen-production-by-energy-source-and-technology-2019-and-2050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penergy.2021" TargetMode="External"/><Relationship Id="rId7" Type="http://schemas.openxmlformats.org/officeDocument/2006/relationships/hyperlink" Target="https://zenodo.org/record/580217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gitlab.com/diw-evu/dieter_public/dieterpy_reduced/-/blob/main/input/data_input.xlsx" TargetMode="External"/><Relationship Id="rId5" Type="http://schemas.openxmlformats.org/officeDocument/2006/relationships/hyperlink" Target="https://github.com/PyPSA/pypsa-eur/blob/master/data/costs.csv" TargetMode="External"/><Relationship Id="rId4" Type="http://schemas.openxmlformats.org/officeDocument/2006/relationships/hyperlink" Target="https://www.ise.fraunhofer.de/de/veroeffentlichungen/studien/wege-zu-einem-klimaneutralen-energiesystem.html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Dynamic nicht erklären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1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[3] </a:t>
            </a:r>
            <a:r>
              <a:rPr lang="de-DE" dirty="0" err="1"/>
              <a:t>Prognos</a:t>
            </a:r>
            <a:r>
              <a:rPr lang="de-DE" dirty="0"/>
              <a:t>, Öko-Institut, Wuppertal-Institut (2021): Klimaneutrales Deutschland 2045. Wie Deutschland seine Klimaziele schon vor 2050 erreichen kann. Studie im Auftrag von Agora Energiewende, Agora Verkehrswende und Stiftung Klimaneutralität. </a:t>
            </a:r>
          </a:p>
          <a:p>
            <a:r>
              <a:rPr lang="de-DE" dirty="0"/>
              <a:t>[4] BCG (2021):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Klimapfade 2.0 – Ein Wirtschaftsprogramm für Klima und Zukunft. Studie im Auftrag des BDI.</a:t>
            </a:r>
            <a:r>
              <a:rPr lang="de-DE" dirty="0"/>
              <a:t> </a:t>
            </a:r>
          </a:p>
          <a:p>
            <a:r>
              <a:rPr lang="de-DE" dirty="0"/>
              <a:t>[5]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EWI, FIW, ITG, Uni Bremen, Stiftung Umweltenergierecht, Wuppertal-Institut (2021):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dena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-Leistudie Aufbruch Klimaneutralität.</a:t>
            </a:r>
            <a:r>
              <a:rPr lang="de-DE" dirty="0"/>
              <a:t> Eine gesamtgesellschaftliche Analyse.</a:t>
            </a:r>
          </a:p>
          <a:p>
            <a:r>
              <a:rPr lang="de-DE" dirty="0"/>
              <a:t>[6]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Consentec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Fhg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- ISI, TU Berlin,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ifeu</a:t>
            </a:r>
            <a:r>
              <a:rPr lang="fr-FR" dirty="0"/>
              <a:t> (2021):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Langfristszenarien für die Transformation des</a:t>
            </a:r>
            <a:b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</a:b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Energiesystems in Deutschland 3. Studie im Auftrag des BMWK.</a:t>
            </a:r>
            <a:endParaRPr lang="de-DE" dirty="0"/>
          </a:p>
          <a:p>
            <a:r>
              <a:rPr lang="de-DE" dirty="0"/>
              <a:t>[7]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PIK, MCC, PSI, RWI, IER,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Hereon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Fraunhofer ISI, Fraunhofer ISE, Fraunhofer IEG,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Fraunhier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IEE, DLR-VF, DLR-VE, DLR-FK</a:t>
            </a:r>
            <a:r>
              <a:rPr lang="de-DE" dirty="0"/>
              <a:t> (2021):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Deutschland auf dem Weg zur Klimaneutralität 2045. Studie im Rahmen des Kopernikus-Projekts Ariadne.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[8] Kochems, Johannes (2020):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Lastflexibilisierungspotenziale in Deutschland – Bestandsaufnahme und Entwicklungsprojektionen, Langfassung: In: Tagungsband 16. Symposium Energieinnovation, 12.-14.02.2020, Graz.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[9] Kochems, Johannes (2020):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Demand response potentials for Germany: potential clustering and comparison of modeling approaches, presentation at the 9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INREC Conference.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[10] Gils, Hans Christian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(2015): Balancing of Intermittent Renewable Power Generation by Demand Response and Thermal Energy Storage, Dissertation, Universität Stuttgart.</a:t>
            </a:r>
            <a:br>
              <a:rPr lang="en-US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8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[11] EEG 2023: Weitere Änderungen des Erneuerbare-Energien-Gesetzes, Artikel 2 des Gesetzes zu Sofortmaßnahmen für einen beschleunigten Ausbau der erneuerbaren Energien und zu weiteren Maßnahmen im Stromsektor vom 20. Juli 2022, BGBl. I, S. 1237.</a:t>
            </a:r>
          </a:p>
          <a:p>
            <a:r>
              <a:rPr lang="de-DE" dirty="0"/>
              <a:t>[12]: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Open Power System Data (2020) Data Package Conventional power plants. Version 2020-10-01, downloaded on 2021-01-04.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3"/>
              </a:rPr>
              <a:t>https://doi.org/10.25832/conventional_power_plants/2020-10-01</a:t>
            </a:r>
            <a:endParaRPr lang="en-US" sz="1200" b="0" i="0" u="sng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i="0" u="non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[13]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NEP power plant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list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: ÜNB / BNetzA (2019): Kraftwerksliste zum ÜNB Entwurf des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Szenariorahmens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zum NEP 2030, 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4"/>
              </a:rPr>
              <a:t>https://www.netzentwicklungsplan.de/sites/default/files/paragraphs-files/Kraftwerksliste_%C3%9CNB_Entwurf_Szenariorahmen_2030_V2019_2_0_0.pdf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downloaded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on 2019-10-22.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[14] UBA (2019): Genehmigte oder im Genehmigungsverfahren befindliche Kraftwerksprojekte in Deutschland,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01/2019, 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5"/>
              </a:rPr>
              <a:t>https://www.umweltbundesamt.de/sites/default/files/medien/384/bilder/dateien/4_tab_genehmigte-in_genehmigung-kraftwerksprojekte_2019-04-04.pdf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accessed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03.11.2020.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[15] BDEW (2019): BDEW-Kraftwerksliste. In Bau oder Planung befindliche Anlagen ab 20 Megawatt (MW) Leistung, Anlage zur BDEW-Presseinformation vom 1.April 2019 zur Hannover Messe, 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6"/>
              </a:rPr>
              <a:t>https://www.bdew.de/media/documents/PI_20190401_BDEW-Kraftwerksliste.pdf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accessed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03.11.2020.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[16] BNetzA (2020): Kraftwerksliste Bundesnetzagentur zum erwarteten Zu- und Rückbau 2019 bis 2022, 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7"/>
              </a:rPr>
              <a:t>https://www.bundesnetzagentur.de/DE/Sachgebiete/ElektrizitaetundGas/Unternehmen_Institutionen/Versorgungssicherheit/Erzeugungskapazitaeten/Kraftwerksliste/kraftwerksliste-node.html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01.04.2020,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accessed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05.01.2021.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[17] Egerer, Jonas,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Gerbaulet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Clemens,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Ihlenburg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Richard, Kunz, Friedrich, Reinhard, Benjamin, Hirschhausen, Christian von, Weber, Alexander,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Weibezahn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Jens (2014):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Electricity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Sector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Data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for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Policy-Relevant Modeling: Data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Documentation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and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Applications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to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German and European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Electricity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Markets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DIW and TU Berlin, WIP, DIW Data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Documentation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72, Berlin, March 2014. © DIW Berlin, 2014.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[18] BNetzA (2020): Kraftwerksstilllegungsanzeigenliste,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15.04.2020, 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8"/>
              </a:rPr>
              <a:t>https://www.bundesnetzagentur.de/DE/Sachgebiete/ElektrizitaetundGas/Unternehmen_Institutionen/Versorgungssicherheit/Erzeugungskapazitaeten/KWSAL/KWSAL_node.html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accessed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05.01.2021.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[19] AtG: 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9"/>
              </a:rPr>
              <a:t>https://www.gesetze-im-internet.de/atg/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accessed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03.11.2020.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[20] KVBG: 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0"/>
              </a:rPr>
              <a:t>https://www.gesetze-im-internet.de/kvbg/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accessed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03.11.2020.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[21]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BNetzA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(2022):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Kohleausstieg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Ausschreibungen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1"/>
              </a:rPr>
              <a:t>https://www.bundesnetzagentur.de/DE/Fachthemen/ElektrizitaetundGas/Kohleausstieg/start.html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accessed 27.05.2022.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[22] Demand Regio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disaggregator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https://github.com/DemandRegioTeam/disaggregator.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[23] ENTSO-E (2022): Transparency Platform, Actual Generation per Production Type,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2"/>
              </a:rPr>
              <a:t>https://transparency.entsoe.eu/generation/r2/actualGenerationPerProductionType/show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acessed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04.02.2022.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[24] AMIRIS Germany Example: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3"/>
              </a:rPr>
              <a:t>https://gitlab.com/dlr-ve/esy/amiris/examples/-/tree/main/Germany2019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accessed 01.03.2022.</a:t>
            </a:r>
            <a:endParaRPr lang="de-DE" sz="1200" b="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de-DE" sz="1200" b="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7705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[17] Egerer, Jonas,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Gerbaulet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Clemens,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Ihlenburg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Richard, Kunz, Friedrich, Reinhard, Benjamin, Hirschhausen, Christian von, Weber, Alexander,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Weibezahn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Jens (2014):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Electricity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Sector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Data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for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Policy-Relevant Modeling: Data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Documentation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and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Applications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to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German and European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Electricity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Markets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DIW and TU Berlin, WIP, DIW Data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Documentation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72, Berlin, March 2014. © DIW Berlin, 2014.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[25] IEA (2021): World Energy Outlook 2021.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[26] BMWK (2022): Energiedaten. Gesamtausgabe,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20.01.2022, 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3"/>
              </a:rPr>
              <a:t>https://www.bmwi.de/Redaktion/DE/Artikel/Energie/energiedaten-gesamtausgabe.html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accessed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25.02.2022.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[27] EWI (2022): Szenarien für die Preisentwicklung von Energieträgern. Endbericht. Im Auftrag des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Akademienprojekts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„Energiesysteme der Zukunft“ (ESYS). Juli 2022.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[28] Natural Gas: OTC Prices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for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THE,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provided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Methanology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Calendar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2023-2025 (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values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in €/MWh),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trading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dates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03.01.2022 - 09.09.2022.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[29] Hard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coal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: OTC Prices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for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API#2 (Amsterdam, Rotterdam, Antwerpen),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provided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Spectron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values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in USD/t),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trading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dates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03.01.2022 - 09.09.2022.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[30] Oil: Exchange Prices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for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Crude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Oil Brent,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provided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ICE (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values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in USD/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bbl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trading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date 13.09.2022.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[31] IEA (2020): Global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average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levelised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cost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hydrogen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production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energy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source and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technology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2019 and 2050, 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4"/>
              </a:rPr>
              <a:t>https://www.iea.org/data-and-statistics/charts/global-average-levelised-cost-of-hydrogen-production-by-energy-source-and-technology-2019-and-2050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accessed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02.09.2022.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[32] Brändle, Georg, Schönfisch, Max, Schulte, Simon (2020):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Estimating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Long-Term Global Supply Costs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for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Low-Carbon Hydrogen, EWI Working Paper,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No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20/04, November 2020, 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5"/>
              </a:rPr>
              <a:t>https://www.ewi.uni-koeln.de/cms/wp-content/uploads/2021/03/EWI_WP_20-04_Estimating_long-term_global_supply_costs_for_low-carbon_Schoenfisch_Braendle_Schulte-1.pdf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accessed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02.09.2022.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[33] EEX (2017-2021): Emission Spot Primary Market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Auction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Report 2017-2021, 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6"/>
              </a:rPr>
              <a:t>https://www.eex.com/en/market-data/environmental-markets/eua-primary-auction-spot-download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accessed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28.02.2022.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[34]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Pietzcker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Robert, Knopf, Brigitte, Osorio, Sebastian, Edenhofer, Ottmar et al. (2021): Ariadne-Hintergrund. Notwendige CO2-Preise zum Erreichen des europäischen Klimaziels 2030,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issued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PIK, November 2021, 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7"/>
              </a:rPr>
              <a:t>https://doi.org/10.48485/pik.2021.007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[35]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Pietzcker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Robert, Osorio, Sebastian, Rodrigues, Renato (2021):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Tightening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EU ETS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targets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in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line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with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European Green Deal: Impacts on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decarbonization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EU power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sector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in: Applied Energy 293 (2021), 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8"/>
              </a:rPr>
              <a:t>https://doi.org/10.1016/j.apenergy.2021.116914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endParaRPr lang="de-DE" sz="1200" b="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de-DE" sz="1200" b="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3465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[8] </a:t>
            </a:r>
            <a:r>
              <a:rPr lang="de-DE" dirty="0"/>
              <a:t>Kochems, Johannes (2020):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Lastflexibilisierungspotenziale in Deutschland – Bestandsaufnahme und Entwicklungsprojektionen, Langfassung: In: Tagungsband 16. Symposium Energieinnovation, 12.-14.02.2020, Graz.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[35]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Pietzcker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Robert, Osorio, Sebastian, Rodrigues, Renato (2021):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Tightening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EU ETS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targets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in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line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with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European Green Deal: Impacts on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decarbonization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EU power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sector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in: Applied Energy 293 (2021), 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3"/>
              </a:rPr>
              <a:t>https://doi.org/10.1016/j.apenergy.2021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[36] Fraunhofer ISE (2020): Appendix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to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study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"Wege zu einem klimaneutralen Energiesystem. Die deutsche Energiewende im Kontext gesellschaftlicher Verhaltensweisen.", 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4"/>
              </a:rPr>
              <a:t>https://www.ise.fraunhofer.de/de/veroeffentlichungen/studien/wege-zu-einem-klimaneutralen-energiesystem.html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accessed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08.07.2022.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[37]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PyPSA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-EUR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assumptions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on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costs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compiled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from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various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primary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sources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: 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5"/>
              </a:rPr>
              <a:t>https://github.com/PyPSA/pypsa-eur/blob/master/data/costs.csv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accessed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01.07.2022.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[38]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dieterpy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input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data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compiled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from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various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primary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sources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: 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6"/>
              </a:rPr>
              <a:t>https://gitlab.com/diw-evu/dieter_public/dieterpy_reduced/-/blob/main/input/data_input.xlsx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accessed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01.07.2022.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[39] Data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set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from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research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project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FlexMex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 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7"/>
              </a:rPr>
              <a:t>https://zenodo.org/record/5802178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including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data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compiled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from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various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primary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sources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accessed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01.07.2022.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[40] Collection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data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from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various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primary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sources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from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research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project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UNSEEN (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03/2021).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19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268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8F85F-E39F-6DF2-648B-F85C48FB1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76295D-E20E-919F-946F-82E3A703E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9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1C20BEF9-F6A4-4E18-813E-7C7A4A89EFB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36610939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FA15C25-778F-45D2-A70E-06F46D1BF03A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CAA27B-59B5-D915-6398-75A94668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2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B56E86-EFEB-4205-AA4A-9F3E82413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9"/>
            <a:ext cx="9697665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lnSpc>
                <a:spcPct val="100000"/>
              </a:lnSpc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4066C5-F371-4079-BEC5-D83B78D0C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05F074-4978-BB63-F797-D5FCF9961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800"/>
            <a:ext cx="6897306" cy="257774"/>
          </a:xfrm>
        </p:spPr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09CECA-60EA-35F9-5F27-CF64A7C89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68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F35D6C1-0699-3B81-DD6A-0016F7A8D7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FBA6571-CE1B-47EB-8C1E-D5A1391E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2C7237-52B1-CB5D-D118-2836DC556E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22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4" y="6544945"/>
            <a:ext cx="8570596" cy="257774"/>
          </a:xfrm>
        </p:spPr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30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263446-0FBB-7B9F-7376-C85F4725E6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63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BB571AC-F556-C50A-DAD2-4638503AA73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43C99AA0-30B9-CB68-5447-173C21DF9A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5E99BBD-0EE1-272A-B9CD-BB38CD6536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160246-4126-D54D-D8F2-4EA41312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12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B0949BCE-540C-4310-9432-ECBCD4F9E8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C8D3D5-3F24-32BA-B9E4-6239FD09AA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73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A1BCFDDC-E704-4456-842B-CA12D08661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38C3D2-DF70-153A-B8DF-4CECDC0728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049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4" y="6544945"/>
            <a:ext cx="6894195" cy="257774"/>
          </a:xfrm>
        </p:spPr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6FFF96C-003A-2C95-0C20-6A5ECF67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2C0F5C3-8222-0817-ECCA-D675DF1CE7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74391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ü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1EFB8F-681F-B958-6016-DE1F84F2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57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F87A75-3F72-6661-3C8C-5F55ECF6EF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1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246B2-203D-4635-9023-C83C1FB1E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C564B2-3B65-9088-DFD7-AB7EDE92BA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450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ün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0D3ABB45-EB62-4087-B3EF-39BEE25E7081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D336417-AA09-48C9-BDF2-558668A9C82D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07347F-35E4-52BE-8323-09918044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63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1DD6DF-B176-485D-B01F-0D026F51E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8"/>
            <a:ext cx="9697665" cy="1141439"/>
          </a:xfrm>
          <a:solidFill>
            <a:srgbClr val="BE9600">
              <a:alpha val="80000"/>
            </a:srgb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79A18D-BDEC-4A1A-B4E8-0BBF0FB0A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38560D-8EC4-B53A-7006-5B5A972DC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945"/>
            <a:ext cx="4114800" cy="257774"/>
          </a:xfrm>
        </p:spPr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02EDA2-8AA2-0466-B051-008CD7764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366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29A4717-2733-B1CC-C548-EE7EB957DA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rgbClr val="BE9600">
              <a:alpha val="80000"/>
            </a:srgb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24BD797-BDE4-4F8B-BD63-88445F304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C9E1831-352F-2D39-ACE5-21BCE2855B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28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392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07BD53-6A79-8877-2BE1-B0C49A39BD9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290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8187CB7-2C33-1C03-52A8-8996E6753E4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56228A2-CAF9-B1A1-1C97-DA91AB6BED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A1CEBC5-E31D-F865-99F9-F5B2C3A4B1C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A145E-844F-C173-0E1A-4D5807A9AB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350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9E7F815-FED3-4D8F-9D9B-35CCAF3B26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093030-8FCB-CEE5-FAC4-DF786DEBF9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13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9D0FAF78-2A5F-4E8E-B1EE-D7C4255495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09EDA4-178A-19BE-891D-96E3D2B19D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478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05F4847-2276-AAFB-108E-DBA5E7360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BE329DB-A001-C66F-6040-0E34528552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376165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el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0E2FA4-B336-450E-D6C0-FA99C883B4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35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7200"/>
            <a:ext cx="10801349" cy="48958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574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elb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7" name="Tabellenplatzhalter 7">
            <a:extLst>
              <a:ext uri="{FF2B5EF4-FFF2-40B4-BE49-F238E27FC236}">
                <a16:creationId xmlns:a16="http://schemas.microsoft.com/office/drawing/2014/main" id="{215C28A5-80CD-4F42-9C77-C690E11449E6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8141AE-B519-4BF8-86A2-54973B0ADDE5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5B4983-3911-6B34-D420-98DD812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166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2226DF2-778A-4612-9F78-6765D18406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7F97911-DA70-4C70-822A-1814FBD79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EBD16-097C-4A05-9018-8E300558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D7813AC-780E-0FEE-8DD2-961C8464CA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057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DLR.de  •  Chart </a:t>
            </a:r>
            <a:fld id="{A5AC3FBE-A647-41C9-A8C3-4435ED4FC895}" type="slidenum">
              <a:rPr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5873" y="1590832"/>
            <a:ext cx="11218279" cy="433699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58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DLR.de  •  Chart </a:t>
            </a:r>
            <a:fld id="{A5AC3FBE-A647-41C9-A8C3-4435ED4FC895}" type="slidenum">
              <a:rPr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5873" y="1590832"/>
            <a:ext cx="5481373" cy="433699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222779" y="1590832"/>
            <a:ext cx="5481373" cy="433699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23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E99B02-7125-B0DB-A965-82CB442B29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69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ECCF2-24E5-51A8-E7D9-E053B81C2C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9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E07709-F5D6-04F5-13BA-175ED85264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31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1415D85-ECEE-44AA-B226-4998B44E25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424654-2778-EA1B-0192-6D8875E117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9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12AEFA-037C-13A6-D9D9-349DFD23D7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70329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10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21C0A-576F-4448-A405-945F7FEA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A8A30-87AB-49C6-AE8C-F7B24CE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96809-C3E5-439C-AF0A-E75CD81D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822AB-459F-739F-855B-F69C7435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544945"/>
            <a:ext cx="8151495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3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72" r:id="rId4"/>
    <p:sldLayoutId id="2147483674" r:id="rId5"/>
    <p:sldLayoutId id="2147483656" r:id="rId6"/>
    <p:sldLayoutId id="2147483653" r:id="rId7"/>
    <p:sldLayoutId id="2147483680" r:id="rId8"/>
    <p:sldLayoutId id="2147483654" r:id="rId9"/>
    <p:sldLayoutId id="2147483679" r:id="rId10"/>
    <p:sldLayoutId id="2147483662" r:id="rId11"/>
    <p:sldLayoutId id="2147483658" r:id="rId12"/>
    <p:sldLayoutId id="2147483663" r:id="rId13"/>
    <p:sldLayoutId id="2147483671" r:id="rId14"/>
    <p:sldLayoutId id="2147483675" r:id="rId15"/>
    <p:sldLayoutId id="2147483664" r:id="rId16"/>
    <p:sldLayoutId id="2147483665" r:id="rId17"/>
    <p:sldLayoutId id="2147483681" r:id="rId18"/>
    <p:sldLayoutId id="2147483670" r:id="rId19"/>
    <p:sldLayoutId id="2147483678" r:id="rId20"/>
    <p:sldLayoutId id="2147483661" r:id="rId21"/>
    <p:sldLayoutId id="2147483659" r:id="rId22"/>
    <p:sldLayoutId id="2147483667" r:id="rId23"/>
    <p:sldLayoutId id="2147483673" r:id="rId24"/>
    <p:sldLayoutId id="2147483676" r:id="rId25"/>
    <p:sldLayoutId id="2147483668" r:id="rId26"/>
    <p:sldLayoutId id="2147483669" r:id="rId27"/>
    <p:sldLayoutId id="2147483682" r:id="rId28"/>
    <p:sldLayoutId id="2147483666" r:id="rId29"/>
    <p:sldLayoutId id="2147483677" r:id="rId30"/>
    <p:sldLayoutId id="2147483655" r:id="rId31"/>
    <p:sldLayoutId id="2147483683" r:id="rId32"/>
    <p:sldLayoutId id="2147483684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lr.de/ve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pommes-public/pommesdata" TargetMode="External"/><Relationship Id="rId3" Type="http://schemas.openxmlformats.org/officeDocument/2006/relationships/tags" Target="../tags/tag3.xml"/><Relationship Id="rId7" Type="http://schemas.openxmlformats.org/officeDocument/2006/relationships/hyperlink" Target="https://github.com/pommes-public/pommesevaluation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github.com/pommes-public/pommesinvest" TargetMode="Externa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lab.com/dlr-ve/esy/amiris/amiris" TargetMode="External"/><Relationship Id="rId3" Type="http://schemas.openxmlformats.org/officeDocument/2006/relationships/tags" Target="../tags/tag6.xml"/><Relationship Id="rId7" Type="http://schemas.openxmlformats.org/officeDocument/2006/relationships/image" Target="../media/image8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6B1EC009-B6FE-4170-AEDB-1162383721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Contrasting</a:t>
            </a:r>
            <a:r>
              <a:rPr lang="de-DE" dirty="0"/>
              <a:t> </a:t>
            </a:r>
            <a:r>
              <a:rPr lang="de-DE" dirty="0" err="1"/>
              <a:t>estimates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system-</a:t>
            </a:r>
            <a:r>
              <a:rPr lang="de-DE" dirty="0" err="1"/>
              <a:t>wide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response</a:t>
            </a:r>
            <a:r>
              <a:rPr lang="de-DE" dirty="0"/>
              <a:t> </a:t>
            </a:r>
            <a:r>
              <a:rPr lang="de-DE" dirty="0" err="1"/>
              <a:t>potentials</a:t>
            </a:r>
            <a:br>
              <a:rPr lang="de-DE" dirty="0"/>
            </a:b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micro-economic</a:t>
            </a:r>
            <a:r>
              <a:rPr lang="de-DE" dirty="0"/>
              <a:t> </a:t>
            </a:r>
            <a:r>
              <a:rPr lang="de-DE" dirty="0" err="1"/>
              <a:t>assessment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4DDDB62-955F-4C62-90B5-7929D4D7E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err="1"/>
              <a:t>How</a:t>
            </a:r>
            <a:r>
              <a:rPr lang="de-DE" sz="4400" dirty="0"/>
              <a:t> </a:t>
            </a:r>
            <a:r>
              <a:rPr lang="de-DE" sz="4400" dirty="0" err="1"/>
              <a:t>dynamic</a:t>
            </a:r>
            <a:r>
              <a:rPr lang="de-DE" sz="4400" dirty="0"/>
              <a:t> Power </a:t>
            </a:r>
            <a:r>
              <a:rPr lang="de-DE" sz="4400" dirty="0" err="1"/>
              <a:t>Tariffs</a:t>
            </a:r>
            <a:r>
              <a:rPr lang="de-DE" sz="4400" dirty="0"/>
              <a:t> </a:t>
            </a:r>
            <a:r>
              <a:rPr lang="de-DE" sz="4400" dirty="0" err="1"/>
              <a:t>Influence</a:t>
            </a:r>
            <a:r>
              <a:rPr lang="de-DE" sz="4400" dirty="0"/>
              <a:t> </a:t>
            </a:r>
            <a:r>
              <a:rPr lang="de-DE" sz="4400" dirty="0" err="1"/>
              <a:t>DemAND</a:t>
            </a:r>
            <a:r>
              <a:rPr lang="de-DE" sz="4400" dirty="0"/>
              <a:t> RESPONSE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5AB9F5-9207-4E0A-896B-C6166D30BC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800"/>
            <a:ext cx="8030820" cy="257774"/>
          </a:xfrm>
        </p:spPr>
        <p:txBody>
          <a:bodyPr/>
          <a:lstStyle/>
          <a:p>
            <a:r>
              <a:rPr lang="en-US" dirty="0"/>
              <a:t>Johannes Kochems, Institute of Networked Energy Systems | Presentation at the IEWT, Vienna (AT), 16.02.2023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121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2C7C8C7-3898-4F36-BDAB-1EB97410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err="1"/>
              <a:t>Preliminary</a:t>
            </a:r>
            <a:r>
              <a:rPr lang="de-DE" sz="2400" dirty="0"/>
              <a:t> </a:t>
            </a:r>
            <a:r>
              <a:rPr lang="de-DE" sz="2400" dirty="0" err="1"/>
              <a:t>results</a:t>
            </a:r>
            <a:r>
              <a:rPr lang="de-DE" sz="2400" dirty="0"/>
              <a:t>: Total </a:t>
            </a:r>
            <a:r>
              <a:rPr lang="de-DE" sz="2400" dirty="0" err="1"/>
              <a:t>installed</a:t>
            </a:r>
            <a:r>
              <a:rPr lang="de-DE" sz="2400" dirty="0"/>
              <a:t> </a:t>
            </a:r>
            <a:r>
              <a:rPr lang="de-DE" sz="2400" dirty="0" err="1"/>
              <a:t>capacities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flexibility</a:t>
            </a:r>
            <a:r>
              <a:rPr lang="de-DE" sz="2400" dirty="0"/>
              <a:t> </a:t>
            </a:r>
            <a:r>
              <a:rPr lang="de-DE" sz="2400" dirty="0" err="1"/>
              <a:t>options</a:t>
            </a:r>
            <a:br>
              <a:rPr lang="de-DE" sz="2400" dirty="0"/>
            </a:b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Large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amount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flexibility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resources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hydrogen and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storages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dominating</a:t>
            </a:r>
            <a:endParaRPr lang="de-DE" b="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595D9F9-F724-4AFC-93B3-FBB2EF24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AD2064A-072B-48A9-8C95-DF7AFB1678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69156" r="96623"/>
          <a:stretch/>
        </p:blipFill>
        <p:spPr>
          <a:xfrm>
            <a:off x="1776641" y="2230652"/>
            <a:ext cx="310230" cy="3533793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20290665-A46F-4B6E-BF5F-3D1C4C20E062}"/>
              </a:ext>
            </a:extLst>
          </p:cNvPr>
          <p:cNvSpPr/>
          <p:nvPr/>
        </p:nvSpPr>
        <p:spPr>
          <a:xfrm>
            <a:off x="7823743" y="4246350"/>
            <a:ext cx="4025358" cy="1384995"/>
          </a:xfrm>
          <a:prstGeom prst="rect">
            <a:avLst/>
          </a:prstGeom>
          <a:solidFill>
            <a:srgbClr val="F1F6DF"/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-relations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reflected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choices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75 - 80 GW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usable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(!)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secured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hydrogen in 2045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mid-2020s.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CC3E9CB-327B-407C-A7D3-A01E36930E33}"/>
              </a:ext>
            </a:extLst>
          </p:cNvPr>
          <p:cNvSpPr/>
          <p:nvPr/>
        </p:nvSpPr>
        <p:spPr>
          <a:xfrm>
            <a:off x="9295027" y="6276309"/>
            <a:ext cx="2803870" cy="491353"/>
          </a:xfrm>
          <a:prstGeom prst="rect">
            <a:avLst/>
          </a:prstGeom>
          <a:solidFill>
            <a:srgbClr val="FFFDE5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Preliminary results!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 indicating trends</a:t>
            </a:r>
          </a:p>
        </p:txBody>
      </p:sp>
      <p:pic>
        <p:nvPicPr>
          <p:cNvPr id="15" name="Grafik 14" descr="Hochspannung">
            <a:extLst>
              <a:ext uri="{FF2B5EF4-FFF2-40B4-BE49-F238E27FC236}">
                <a16:creationId xmlns:a16="http://schemas.microsoft.com/office/drawing/2014/main" id="{3710CF65-6D8F-44CF-9EE3-7A22BCF7BE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5811" y="6342012"/>
            <a:ext cx="359946" cy="359946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3EBCD1-FF8D-4F8E-A6F6-D3DA8A76BF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02D7A3-06CB-49F7-BFE8-C26D533F4C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/>
          <a:stretch/>
        </p:blipFill>
        <p:spPr>
          <a:xfrm>
            <a:off x="2210400" y="1123200"/>
            <a:ext cx="5343750" cy="5544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6FFC465-54B1-4C3D-8CD7-2C25ACAC10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37"/>
          <a:stretch/>
        </p:blipFill>
        <p:spPr>
          <a:xfrm>
            <a:off x="7823743" y="1318661"/>
            <a:ext cx="1574664" cy="25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58C9F932-E80F-4D9B-A504-B7FC90D4CE5B}"/>
              </a:ext>
            </a:extLst>
          </p:cNvPr>
          <p:cNvSpPr/>
          <p:nvPr/>
        </p:nvSpPr>
        <p:spPr>
          <a:xfrm>
            <a:off x="1776645" y="1385738"/>
            <a:ext cx="10415356" cy="54721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19BDD8C-71E4-4725-9CB1-C2ECD7E5E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/>
          <a:stretch/>
        </p:blipFill>
        <p:spPr>
          <a:xfrm>
            <a:off x="3041652" y="1076400"/>
            <a:ext cx="5331947" cy="551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2C7C8C7-3898-4F36-BDAB-1EB97410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700" dirty="0" err="1"/>
              <a:t>Preliminary</a:t>
            </a:r>
            <a:r>
              <a:rPr lang="de-DE" sz="2700" dirty="0"/>
              <a:t> </a:t>
            </a:r>
            <a:r>
              <a:rPr lang="de-DE" sz="2700" dirty="0" err="1"/>
              <a:t>results</a:t>
            </a:r>
            <a:r>
              <a:rPr lang="de-DE" sz="2700" dirty="0"/>
              <a:t>: Investments in </a:t>
            </a:r>
            <a:r>
              <a:rPr lang="de-DE" sz="2700" dirty="0" err="1"/>
              <a:t>demand</a:t>
            </a:r>
            <a:r>
              <a:rPr lang="de-DE" sz="2700" dirty="0"/>
              <a:t> </a:t>
            </a:r>
            <a:r>
              <a:rPr lang="de-DE" sz="2700" dirty="0" err="1"/>
              <a:t>response</a:t>
            </a:r>
            <a:br>
              <a:rPr lang="de-DE" dirty="0"/>
            </a:b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Strong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deviation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between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scenarios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, but large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investments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when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demand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response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is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allowed</a:t>
            </a:r>
            <a:endParaRPr lang="de-DE" b="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595D9F9-F724-4AFC-93B3-FBB2EF24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CDACCEE-F0D0-49C8-B955-D74B2DC61D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t="70468" r="96718"/>
          <a:stretch/>
        </p:blipFill>
        <p:spPr>
          <a:xfrm>
            <a:off x="2487562" y="2070219"/>
            <a:ext cx="364866" cy="3992180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DFCAF5A-AC35-462C-BFFB-D41BE4406DBD}"/>
              </a:ext>
            </a:extLst>
          </p:cNvPr>
          <p:cNvCxnSpPr>
            <a:cxnSpLocks/>
          </p:cNvCxnSpPr>
          <p:nvPr/>
        </p:nvCxnSpPr>
        <p:spPr>
          <a:xfrm>
            <a:off x="8471645" y="2946332"/>
            <a:ext cx="0" cy="2951559"/>
          </a:xfrm>
          <a:prstGeom prst="straightConnector1">
            <a:avLst/>
          </a:prstGeom>
          <a:ln w="158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7A0406F-0B6C-4EAF-99FC-E80B10405035}"/>
              </a:ext>
            </a:extLst>
          </p:cNvPr>
          <p:cNvSpPr txBox="1"/>
          <p:nvPr/>
        </p:nvSpPr>
        <p:spPr>
          <a:xfrm>
            <a:off x="8850095" y="4276375"/>
            <a:ext cx="1661882" cy="4307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4E68DCE-9AB9-4979-B634-CC8AACA34FBF}"/>
              </a:ext>
            </a:extLst>
          </p:cNvPr>
          <p:cNvSpPr txBox="1"/>
          <p:nvPr/>
        </p:nvSpPr>
        <p:spPr>
          <a:xfrm>
            <a:off x="5188934" y="2584696"/>
            <a:ext cx="3031278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sz="1200" dirty="0">
                <a:latin typeface="Arial" pitchFamily="34" charset="0"/>
                <a:cs typeface="Arial" pitchFamily="34" charset="0"/>
              </a:rPr>
              <a:t>total </a:t>
            </a:r>
            <a:r>
              <a:rPr lang="de-DE" sz="1200" dirty="0" err="1">
                <a:latin typeface="Arial" pitchFamily="34" charset="0"/>
                <a:cs typeface="Arial" pitchFamily="34" charset="0"/>
              </a:rPr>
              <a:t>demand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>
                <a:latin typeface="Arial" pitchFamily="34" charset="0"/>
                <a:cs typeface="Arial" pitchFamily="34" charset="0"/>
              </a:rPr>
              <a:t>response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>
                <a:latin typeface="Arial" pitchFamily="34" charset="0"/>
                <a:cs typeface="Arial" pitchFamily="34" charset="0"/>
              </a:rPr>
              <a:t>investments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de-DE" sz="1200" b="1" dirty="0">
                <a:latin typeface="Arial" pitchFamily="34" charset="0"/>
                <a:cs typeface="Arial" pitchFamily="34" charset="0"/>
              </a:rPr>
              <a:t>0.8 GW</a:t>
            </a:r>
            <a:br>
              <a:rPr lang="de-DE" sz="1200" dirty="0">
                <a:latin typeface="Arial" pitchFamily="34" charset="0"/>
                <a:cs typeface="Arial" pitchFamily="34" charset="0"/>
              </a:rPr>
            </a:br>
            <a:r>
              <a:rPr lang="de-DE" sz="1050" dirty="0">
                <a:latin typeface="Arial" pitchFamily="34" charset="0"/>
                <a:cs typeface="Arial" pitchFamily="34" charset="0"/>
              </a:rPr>
              <a:t>(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almost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entirely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industrial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consumers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)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FE7E6A6-9992-42EE-845D-21B2F846EA0A}"/>
              </a:ext>
            </a:extLst>
          </p:cNvPr>
          <p:cNvSpPr txBox="1"/>
          <p:nvPr/>
        </p:nvSpPr>
        <p:spPr>
          <a:xfrm>
            <a:off x="4369198" y="3862719"/>
            <a:ext cx="3851014" cy="3461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sz="1200" dirty="0">
                <a:latin typeface="Arial" pitchFamily="34" charset="0"/>
                <a:cs typeface="Arial" pitchFamily="34" charset="0"/>
              </a:rPr>
              <a:t>total </a:t>
            </a:r>
            <a:r>
              <a:rPr lang="de-DE" sz="1200" dirty="0" err="1">
                <a:latin typeface="Arial" pitchFamily="34" charset="0"/>
                <a:cs typeface="Arial" pitchFamily="34" charset="0"/>
              </a:rPr>
              <a:t>demand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>
                <a:latin typeface="Arial" pitchFamily="34" charset="0"/>
                <a:cs typeface="Arial" pitchFamily="34" charset="0"/>
              </a:rPr>
              <a:t>response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>
                <a:latin typeface="Arial" pitchFamily="34" charset="0"/>
                <a:cs typeface="Arial" pitchFamily="34" charset="0"/>
              </a:rPr>
              <a:t>investments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de-DE" sz="1200" b="1" dirty="0">
                <a:latin typeface="Arial" pitchFamily="34" charset="0"/>
                <a:cs typeface="Arial" pitchFamily="34" charset="0"/>
              </a:rPr>
              <a:t>23.3 GW</a:t>
            </a:r>
            <a:br>
              <a:rPr lang="de-DE" sz="1200" dirty="0">
                <a:latin typeface="Arial" pitchFamily="34" charset="0"/>
                <a:cs typeface="Arial" pitchFamily="34" charset="0"/>
              </a:rPr>
            </a:br>
            <a:r>
              <a:rPr lang="de-DE" sz="1050" dirty="0">
                <a:latin typeface="Arial" pitchFamily="34" charset="0"/>
                <a:cs typeface="Arial" pitchFamily="34" charset="0"/>
              </a:rPr>
              <a:t>(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which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9.6 GW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household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&amp;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tcs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heat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pumps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and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cooling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)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EDA9674-5A09-4DF7-A23C-98EB7F6C91A0}"/>
              </a:ext>
            </a:extLst>
          </p:cNvPr>
          <p:cNvSpPr txBox="1"/>
          <p:nvPr/>
        </p:nvSpPr>
        <p:spPr>
          <a:xfrm>
            <a:off x="4291339" y="5151507"/>
            <a:ext cx="3926335" cy="3461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sz="1200" dirty="0">
                <a:latin typeface="Arial" pitchFamily="34" charset="0"/>
                <a:cs typeface="Arial" pitchFamily="34" charset="0"/>
              </a:rPr>
              <a:t>total </a:t>
            </a:r>
            <a:r>
              <a:rPr lang="de-DE" sz="1200" dirty="0" err="1">
                <a:latin typeface="Arial" pitchFamily="34" charset="0"/>
                <a:cs typeface="Arial" pitchFamily="34" charset="0"/>
              </a:rPr>
              <a:t>demand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>
                <a:latin typeface="Arial" pitchFamily="34" charset="0"/>
                <a:cs typeface="Arial" pitchFamily="34" charset="0"/>
              </a:rPr>
              <a:t>response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>
                <a:latin typeface="Arial" pitchFamily="34" charset="0"/>
                <a:cs typeface="Arial" pitchFamily="34" charset="0"/>
              </a:rPr>
              <a:t>investments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de-DE" sz="1200" b="1" dirty="0">
                <a:latin typeface="Arial" pitchFamily="34" charset="0"/>
                <a:cs typeface="Arial" pitchFamily="34" charset="0"/>
              </a:rPr>
              <a:t>63.2 GW</a:t>
            </a:r>
            <a:br>
              <a:rPr lang="de-DE" sz="1200" dirty="0">
                <a:latin typeface="Arial" pitchFamily="34" charset="0"/>
                <a:cs typeface="Arial" pitchFamily="34" charset="0"/>
              </a:rPr>
            </a:br>
            <a:r>
              <a:rPr lang="de-DE" sz="1050" dirty="0">
                <a:latin typeface="Arial" pitchFamily="34" charset="0"/>
                <a:cs typeface="Arial" pitchFamily="34" charset="0"/>
              </a:rPr>
              <a:t>(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which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24.6 GW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household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&amp;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tcs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heat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pumps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and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cooling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)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69349BD-45B9-4119-8E6F-93217ADEB1E9}"/>
              </a:ext>
            </a:extLst>
          </p:cNvPr>
          <p:cNvSpPr/>
          <p:nvPr/>
        </p:nvSpPr>
        <p:spPr>
          <a:xfrm>
            <a:off x="9295027" y="6276309"/>
            <a:ext cx="2803870" cy="491353"/>
          </a:xfrm>
          <a:prstGeom prst="rect">
            <a:avLst/>
          </a:prstGeom>
          <a:solidFill>
            <a:srgbClr val="FFFDE5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Preliminary results!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 indicating trends</a:t>
            </a:r>
          </a:p>
        </p:txBody>
      </p:sp>
      <p:pic>
        <p:nvPicPr>
          <p:cNvPr id="24" name="Grafik 23" descr="Hochspannung">
            <a:extLst>
              <a:ext uri="{FF2B5EF4-FFF2-40B4-BE49-F238E27FC236}">
                <a16:creationId xmlns:a16="http://schemas.microsoft.com/office/drawing/2014/main" id="{4CF8CD14-0CB5-45C2-8EB3-B8330D9AC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5811" y="6342012"/>
            <a:ext cx="359946" cy="359946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BA3B10-929D-4E85-B1D0-6A90461AE4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0CC26B-BE70-41F8-A534-A89DD4F3E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2958" y="1273540"/>
            <a:ext cx="1736155" cy="208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5BF1A0B-F68B-44DD-9E0D-AFF61B60E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16" y="851492"/>
            <a:ext cx="8240267" cy="57681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AC98619-4628-45A8-9F72-8658E59E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700" dirty="0" err="1"/>
              <a:t>Preliminary</a:t>
            </a:r>
            <a:r>
              <a:rPr lang="de-DE" sz="2700" dirty="0"/>
              <a:t> </a:t>
            </a:r>
            <a:r>
              <a:rPr lang="de-DE" sz="2700" dirty="0" err="1"/>
              <a:t>results</a:t>
            </a:r>
            <a:r>
              <a:rPr lang="de-DE" sz="2700" dirty="0"/>
              <a:t>: </a:t>
            </a:r>
            <a:r>
              <a:rPr lang="de-DE" sz="2700" dirty="0" err="1"/>
              <a:t>Microeconomic</a:t>
            </a:r>
            <a:r>
              <a:rPr lang="de-DE" sz="2700" dirty="0"/>
              <a:t> </a:t>
            </a:r>
            <a:r>
              <a:rPr lang="de-DE" sz="2700" dirty="0" err="1"/>
              <a:t>profitability</a:t>
            </a:r>
            <a:br>
              <a:rPr lang="de-DE" sz="2400" dirty="0"/>
            </a:b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Keeping </a:t>
            </a: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dynamic</a:t>
            </a: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 &amp; </a:t>
            </a: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capacity</a:t>
            </a: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tariff</a:t>
            </a: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shares</a:t>
            </a: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seems</a:t>
            </a: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preferable</a:t>
            </a: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from</a:t>
            </a: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system</a:t>
            </a: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point</a:t>
            </a: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view</a:t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6BAFF4-E99A-43CE-AE32-94D39C95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A568B2-9467-4F29-B76E-F93F3333E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3CA7387-DBC6-4E0A-8C16-2ED2DA9A4969}"/>
              </a:ext>
            </a:extLst>
          </p:cNvPr>
          <p:cNvSpPr/>
          <p:nvPr/>
        </p:nvSpPr>
        <p:spPr>
          <a:xfrm>
            <a:off x="9295027" y="6276309"/>
            <a:ext cx="2803870" cy="491353"/>
          </a:xfrm>
          <a:prstGeom prst="rect">
            <a:avLst/>
          </a:prstGeom>
          <a:solidFill>
            <a:srgbClr val="FFFDE5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Preliminary results!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 indicating trends</a:t>
            </a:r>
          </a:p>
        </p:txBody>
      </p:sp>
      <p:pic>
        <p:nvPicPr>
          <p:cNvPr id="13" name="Grafik 12" descr="Hochspannung">
            <a:extLst>
              <a:ext uri="{FF2B5EF4-FFF2-40B4-BE49-F238E27FC236}">
                <a16:creationId xmlns:a16="http://schemas.microsoft.com/office/drawing/2014/main" id="{3C7F2DD9-26A6-4FE9-81D2-010C48DA7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5811" y="6342012"/>
            <a:ext cx="359946" cy="35994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0968457-21F7-4724-A7A5-205A4D9820D4}"/>
              </a:ext>
            </a:extLst>
          </p:cNvPr>
          <p:cNvSpPr/>
          <p:nvPr/>
        </p:nvSpPr>
        <p:spPr>
          <a:xfrm>
            <a:off x="4113793" y="1387586"/>
            <a:ext cx="848266" cy="171434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CAB467-4B2F-4810-B9DC-2F08F3B8194C}"/>
              </a:ext>
            </a:extLst>
          </p:cNvPr>
          <p:cNvSpPr txBox="1"/>
          <p:nvPr/>
        </p:nvSpPr>
        <p:spPr>
          <a:xfrm>
            <a:off x="1126189" y="1783091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Load </a:t>
            </a:r>
            <a:r>
              <a:rPr lang="de-DE" sz="1200" dirty="0" err="1"/>
              <a:t>shifting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profitable</a:t>
            </a:r>
          </a:p>
          <a:p>
            <a:r>
              <a:rPr lang="de-DE" sz="1200" dirty="0" err="1"/>
              <a:t>while</a:t>
            </a:r>
            <a:r>
              <a:rPr lang="de-DE" sz="1200" dirty="0"/>
              <a:t> not </a:t>
            </a:r>
            <a:r>
              <a:rPr lang="de-DE" sz="1200" dirty="0" err="1"/>
              <a:t>overincentivized</a:t>
            </a:r>
            <a:endParaRPr lang="de-DE" sz="1200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D4D11C13-EB6F-4A20-97A8-F7AADFBBC8FE}"/>
              </a:ext>
            </a:extLst>
          </p:cNvPr>
          <p:cNvCxnSpPr>
            <a:cxnSpLocks/>
          </p:cNvCxnSpPr>
          <p:nvPr/>
        </p:nvCxnSpPr>
        <p:spPr>
          <a:xfrm>
            <a:off x="3014164" y="2013923"/>
            <a:ext cx="1057267" cy="102950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52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80B61-C2CF-4FC2-827C-B2416356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r>
              <a:rPr lang="de-DE" dirty="0"/>
              <a:t> and Outlook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1DF3F7-5C3D-4514-A6E5-10188CB4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B5E6F1B-2138-4DB5-9789-FC54310172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D536CDD-E4FD-499D-B9D4-0CBC33F9801E}"/>
              </a:ext>
            </a:extLst>
          </p:cNvPr>
          <p:cNvSpPr/>
          <p:nvPr/>
        </p:nvSpPr>
        <p:spPr>
          <a:xfrm>
            <a:off x="768221" y="1532799"/>
            <a:ext cx="4915484" cy="687887"/>
          </a:xfrm>
          <a:prstGeom prst="rect">
            <a:avLst/>
          </a:prstGeom>
          <a:solidFill>
            <a:srgbClr val="94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/>
              <a:t>Findings</a:t>
            </a:r>
            <a:endParaRPr lang="de-DE" sz="2000" b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D1EFDF8-7F0F-4F28-9F75-B182A532C9D9}"/>
              </a:ext>
            </a:extLst>
          </p:cNvPr>
          <p:cNvSpPr/>
          <p:nvPr/>
        </p:nvSpPr>
        <p:spPr>
          <a:xfrm>
            <a:off x="6508295" y="1532798"/>
            <a:ext cx="4915484" cy="687887"/>
          </a:xfrm>
          <a:prstGeom prst="rect">
            <a:avLst/>
          </a:prstGeom>
          <a:solidFill>
            <a:srgbClr val="94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Outlook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E225E227-0AD9-41AF-A67B-B156C9E673D8}"/>
              </a:ext>
            </a:extLst>
          </p:cNvPr>
          <p:cNvSpPr txBox="1">
            <a:spLocks/>
          </p:cNvSpPr>
          <p:nvPr/>
        </p:nvSpPr>
        <p:spPr>
          <a:xfrm>
            <a:off x="768221" y="2370126"/>
            <a:ext cx="4915484" cy="115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0000" tIns="90000" rIns="90000" bIns="90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04000">
              <a:buNone/>
            </a:pPr>
            <a:r>
              <a:rPr lang="de-DE" sz="1600" dirty="0"/>
              <a:t>	System-</a:t>
            </a:r>
            <a:r>
              <a:rPr lang="de-DE" sz="1600" dirty="0" err="1"/>
              <a:t>wide</a:t>
            </a:r>
            <a:r>
              <a:rPr lang="de-DE" sz="1600" dirty="0"/>
              <a:t> </a:t>
            </a:r>
            <a:r>
              <a:rPr lang="de-DE" sz="1600" dirty="0" err="1"/>
              <a:t>demand</a:t>
            </a:r>
            <a:r>
              <a:rPr lang="de-DE" sz="1600" dirty="0"/>
              <a:t> </a:t>
            </a:r>
            <a:r>
              <a:rPr lang="de-DE" sz="1600" dirty="0" err="1"/>
              <a:t>response</a:t>
            </a:r>
            <a:r>
              <a:rPr lang="de-DE" sz="1600" dirty="0"/>
              <a:t> </a:t>
            </a:r>
            <a:r>
              <a:rPr lang="de-DE" sz="1600" b="1" dirty="0"/>
              <a:t>potential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	</a:t>
            </a:r>
            <a:r>
              <a:rPr lang="de-DE" sz="1600" b="1" dirty="0"/>
              <a:t>&lt;1 </a:t>
            </a:r>
            <a:r>
              <a:rPr lang="de-DE" sz="1600" b="1" dirty="0" err="1"/>
              <a:t>up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&gt;60 GW </a:t>
            </a:r>
            <a:r>
              <a:rPr lang="de-DE" sz="1600" dirty="0" err="1"/>
              <a:t>depending</a:t>
            </a:r>
            <a:r>
              <a:rPr lang="de-DE" sz="1600" dirty="0"/>
              <a:t> on </a:t>
            </a:r>
            <a:r>
              <a:rPr lang="de-DE" sz="1600" dirty="0" err="1"/>
              <a:t>cost</a:t>
            </a:r>
            <a:r>
              <a:rPr lang="de-DE" sz="1600" dirty="0"/>
              <a:t>-relations.</a:t>
            </a:r>
          </a:p>
          <a:p>
            <a:pPr marL="0" indent="0" defTabSz="504000">
              <a:buNone/>
            </a:pPr>
            <a:endParaRPr lang="de-DE" sz="1600" dirty="0"/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09CE7BF-F289-4291-B421-25883E668DD3}"/>
              </a:ext>
            </a:extLst>
          </p:cNvPr>
          <p:cNvSpPr txBox="1">
            <a:spLocks/>
          </p:cNvSpPr>
          <p:nvPr/>
        </p:nvSpPr>
        <p:spPr>
          <a:xfrm>
            <a:off x="768221" y="3670771"/>
            <a:ext cx="4915484" cy="11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79797"/>
            </a:solidFill>
          </a:ln>
        </p:spPr>
        <p:txBody>
          <a:bodyPr vert="horz" lIns="90000" tIns="90000" rIns="36000" bIns="90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04000">
              <a:buNone/>
            </a:pPr>
            <a:r>
              <a:rPr lang="de-DE" sz="1600" dirty="0"/>
              <a:t>	Higher </a:t>
            </a:r>
            <a:r>
              <a:rPr lang="de-DE" sz="1600" b="1" dirty="0" err="1"/>
              <a:t>dynamic</a:t>
            </a:r>
            <a:r>
              <a:rPr lang="de-DE" sz="1600" b="1" dirty="0"/>
              <a:t> </a:t>
            </a:r>
            <a:r>
              <a:rPr lang="de-DE" sz="1600" dirty="0"/>
              <a:t>and</a:t>
            </a:r>
            <a:r>
              <a:rPr lang="de-DE" sz="1600" b="1" dirty="0"/>
              <a:t> </a:t>
            </a:r>
            <a:r>
              <a:rPr lang="de-DE" sz="1600" b="1" dirty="0" err="1"/>
              <a:t>capacity</a:t>
            </a:r>
            <a:r>
              <a:rPr lang="de-DE" sz="1600" b="1" dirty="0"/>
              <a:t> </a:t>
            </a:r>
            <a:r>
              <a:rPr lang="de-DE" sz="1600" dirty="0" err="1"/>
              <a:t>shares</a:t>
            </a:r>
            <a:r>
              <a:rPr lang="de-DE" sz="1600" dirty="0"/>
              <a:t> </a:t>
            </a:r>
            <a:r>
              <a:rPr lang="de-DE" sz="1600" dirty="0" err="1"/>
              <a:t>create</a:t>
            </a:r>
            <a:r>
              <a:rPr lang="de-DE" sz="1600" dirty="0"/>
              <a:t> 	</a:t>
            </a:r>
            <a:r>
              <a:rPr lang="de-DE" sz="1600" b="1" dirty="0"/>
              <a:t>strong </a:t>
            </a:r>
            <a:r>
              <a:rPr lang="de-DE" sz="1600" b="1" dirty="0" err="1"/>
              <a:t>incentives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using</a:t>
            </a:r>
            <a:r>
              <a:rPr lang="de-DE" sz="1600" dirty="0"/>
              <a:t> </a:t>
            </a:r>
            <a:r>
              <a:rPr lang="de-DE" sz="1600" dirty="0" err="1"/>
              <a:t>demand</a:t>
            </a:r>
            <a:r>
              <a:rPr lang="de-DE" sz="1600" dirty="0"/>
              <a:t> </a:t>
            </a:r>
            <a:r>
              <a:rPr lang="de-DE" sz="1600" dirty="0" err="1"/>
              <a:t>response</a:t>
            </a:r>
            <a:r>
              <a:rPr lang="de-DE" sz="1600" dirty="0"/>
              <a:t>.</a:t>
            </a:r>
          </a:p>
          <a:p>
            <a:pPr marL="0" indent="0" defTabSz="504000">
              <a:buNone/>
            </a:pPr>
            <a:endParaRPr lang="de-DE" sz="1600" dirty="0"/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756EC87F-6AFF-43C4-BAA6-28B0B93F4DFA}"/>
              </a:ext>
            </a:extLst>
          </p:cNvPr>
          <p:cNvSpPr txBox="1">
            <a:spLocks/>
          </p:cNvSpPr>
          <p:nvPr/>
        </p:nvSpPr>
        <p:spPr>
          <a:xfrm>
            <a:off x="768221" y="4972211"/>
            <a:ext cx="4915484" cy="11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79797"/>
            </a:solidFill>
          </a:ln>
        </p:spPr>
        <p:txBody>
          <a:bodyPr vert="horz" lIns="91440" tIns="90000" rIns="91440" bIns="90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04000">
              <a:buNone/>
            </a:pPr>
            <a:r>
              <a:rPr lang="de-DE" sz="1600" dirty="0"/>
              <a:t>	</a:t>
            </a:r>
            <a:r>
              <a:rPr lang="de-DE" sz="1600" dirty="0" err="1"/>
              <a:t>Preliminary</a:t>
            </a:r>
            <a:r>
              <a:rPr lang="de-DE" sz="1600" dirty="0"/>
              <a:t> </a:t>
            </a:r>
            <a:r>
              <a:rPr lang="de-DE" sz="1600" dirty="0" err="1"/>
              <a:t>results</a:t>
            </a:r>
            <a:r>
              <a:rPr lang="de-DE" sz="1600" dirty="0"/>
              <a:t> </a:t>
            </a:r>
            <a:r>
              <a:rPr lang="de-DE" sz="1600" dirty="0" err="1"/>
              <a:t>indicate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there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a 	</a:t>
            </a:r>
            <a:r>
              <a:rPr lang="de-DE" sz="1600" b="1" dirty="0" err="1"/>
              <a:t>thread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over-incentivizing</a:t>
            </a:r>
            <a:r>
              <a:rPr lang="de-DE" sz="1600" b="1" dirty="0"/>
              <a:t> </a:t>
            </a:r>
            <a:r>
              <a:rPr lang="de-DE" sz="1600" dirty="0" err="1"/>
              <a:t>flexibility</a:t>
            </a:r>
            <a:r>
              <a:rPr lang="de-DE" sz="1600" dirty="0"/>
              <a:t>.</a:t>
            </a:r>
          </a:p>
          <a:p>
            <a:pPr marL="0" indent="0" defTabSz="504000">
              <a:buNone/>
            </a:pPr>
            <a:endParaRPr lang="de-DE" sz="1600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72769F8-188F-49AC-8060-829535AFDC4D}"/>
              </a:ext>
            </a:extLst>
          </p:cNvPr>
          <p:cNvSpPr>
            <a:spLocks noChangeAspect="1"/>
          </p:cNvSpPr>
          <p:nvPr/>
        </p:nvSpPr>
        <p:spPr>
          <a:xfrm>
            <a:off x="852139" y="2560780"/>
            <a:ext cx="395897" cy="395897"/>
          </a:xfrm>
          <a:prstGeom prst="ellipse">
            <a:avLst/>
          </a:prstGeom>
          <a:solidFill>
            <a:srgbClr val="94B333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063">
              <a:defRPr/>
            </a:pPr>
            <a:r>
              <a:rPr lang="de-DE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57F665B-EAF9-4D0B-ABE2-57D130C79AFD}"/>
              </a:ext>
            </a:extLst>
          </p:cNvPr>
          <p:cNvSpPr>
            <a:spLocks noChangeAspect="1"/>
          </p:cNvSpPr>
          <p:nvPr/>
        </p:nvSpPr>
        <p:spPr>
          <a:xfrm>
            <a:off x="852139" y="3861425"/>
            <a:ext cx="395897" cy="395897"/>
          </a:xfrm>
          <a:prstGeom prst="ellipse">
            <a:avLst/>
          </a:prstGeom>
          <a:solidFill>
            <a:srgbClr val="94B333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063">
              <a:defRPr/>
            </a:pPr>
            <a:r>
              <a:rPr lang="de-DE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7DD34FE-66C0-4606-8339-5240FC3CBD21}"/>
              </a:ext>
            </a:extLst>
          </p:cNvPr>
          <p:cNvSpPr>
            <a:spLocks noChangeAspect="1"/>
          </p:cNvSpPr>
          <p:nvPr/>
        </p:nvSpPr>
        <p:spPr>
          <a:xfrm>
            <a:off x="852139" y="5157029"/>
            <a:ext cx="395897" cy="395897"/>
          </a:xfrm>
          <a:prstGeom prst="ellipse">
            <a:avLst/>
          </a:prstGeom>
          <a:solidFill>
            <a:srgbClr val="94B333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063">
              <a:defRPr/>
            </a:pPr>
            <a:r>
              <a:rPr lang="de-DE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Grafik 18" descr="Ladender Akku">
            <a:extLst>
              <a:ext uri="{FF2B5EF4-FFF2-40B4-BE49-F238E27FC236}">
                <a16:creationId xmlns:a16="http://schemas.microsoft.com/office/drawing/2014/main" id="{D459000B-11F2-442D-877E-9CC829DB5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7963" y="2962037"/>
            <a:ext cx="576000" cy="576000"/>
          </a:xfrm>
          <a:prstGeom prst="rect">
            <a:avLst/>
          </a:prstGeom>
        </p:spPr>
      </p:pic>
      <p:pic>
        <p:nvPicPr>
          <p:cNvPr id="21" name="Grafik 20" descr="Warnung">
            <a:extLst>
              <a:ext uri="{FF2B5EF4-FFF2-40B4-BE49-F238E27FC236}">
                <a16:creationId xmlns:a16="http://schemas.microsoft.com/office/drawing/2014/main" id="{15825595-43F6-4800-974F-3D6884B8A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963" y="5620211"/>
            <a:ext cx="504000" cy="504000"/>
          </a:xfrm>
          <a:prstGeom prst="rect">
            <a:avLst/>
          </a:prstGeom>
        </p:spPr>
      </p:pic>
      <p:pic>
        <p:nvPicPr>
          <p:cNvPr id="23" name="Grafik 22" descr="Statistik">
            <a:extLst>
              <a:ext uri="{FF2B5EF4-FFF2-40B4-BE49-F238E27FC236}">
                <a16:creationId xmlns:a16="http://schemas.microsoft.com/office/drawing/2014/main" id="{D74BA122-9FDE-4B39-BDA6-7C90AB842B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73963" y="4342275"/>
            <a:ext cx="504000" cy="504000"/>
          </a:xfrm>
          <a:prstGeom prst="rect">
            <a:avLst/>
          </a:prstGeom>
        </p:spPr>
      </p:pic>
      <p:sp>
        <p:nvSpPr>
          <p:cNvPr id="24" name="Inhaltsplatzhalter 5">
            <a:extLst>
              <a:ext uri="{FF2B5EF4-FFF2-40B4-BE49-F238E27FC236}">
                <a16:creationId xmlns:a16="http://schemas.microsoft.com/office/drawing/2014/main" id="{496CB45F-81FE-445B-957C-7FD8CAF1DE1B}"/>
              </a:ext>
            </a:extLst>
          </p:cNvPr>
          <p:cNvSpPr txBox="1">
            <a:spLocks/>
          </p:cNvSpPr>
          <p:nvPr/>
        </p:nvSpPr>
        <p:spPr>
          <a:xfrm>
            <a:off x="6508295" y="2367734"/>
            <a:ext cx="4915484" cy="24550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0000" tIns="90000" rIns="90000" bIns="90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4000"/>
            <a:r>
              <a:rPr lang="de-DE" sz="1600" dirty="0" err="1"/>
              <a:t>Improve</a:t>
            </a:r>
            <a:r>
              <a:rPr lang="de-DE" sz="1600" dirty="0"/>
              <a:t> </a:t>
            </a:r>
            <a:r>
              <a:rPr lang="de-DE" sz="1600" dirty="0" err="1"/>
              <a:t>robustness</a:t>
            </a:r>
            <a:r>
              <a:rPr lang="de-DE" sz="1600" dirty="0"/>
              <a:t> and </a:t>
            </a:r>
            <a:r>
              <a:rPr lang="de-DE" sz="1600" dirty="0" err="1"/>
              <a:t>look</a:t>
            </a:r>
            <a:r>
              <a:rPr lang="de-DE" sz="1600" dirty="0"/>
              <a:t> at </a:t>
            </a:r>
            <a:r>
              <a:rPr lang="de-DE" sz="1600" dirty="0" err="1"/>
              <a:t>generalizability</a:t>
            </a:r>
            <a:endParaRPr lang="de-DE" sz="1600" dirty="0"/>
          </a:p>
          <a:p>
            <a:pPr marL="0" indent="0" defTabSz="504000">
              <a:buNone/>
            </a:pPr>
            <a:endParaRPr lang="de-DE" sz="1600" dirty="0"/>
          </a:p>
          <a:p>
            <a:pPr defTabSz="504000"/>
            <a:r>
              <a:rPr lang="de-DE" sz="1600" dirty="0" err="1"/>
              <a:t>Refine</a:t>
            </a:r>
            <a:r>
              <a:rPr lang="de-DE" sz="1600" dirty="0"/>
              <a:t> </a:t>
            </a:r>
            <a:r>
              <a:rPr lang="de-DE" sz="1600" dirty="0" err="1"/>
              <a:t>parameterization</a:t>
            </a:r>
            <a:r>
              <a:rPr lang="de-DE" sz="1600" dirty="0"/>
              <a:t> and </a:t>
            </a:r>
            <a:r>
              <a:rPr lang="de-DE" sz="1600" dirty="0" err="1"/>
              <a:t>study</a:t>
            </a:r>
            <a:r>
              <a:rPr lang="de-DE" sz="1600" dirty="0"/>
              <a:t> </a:t>
            </a:r>
            <a:r>
              <a:rPr lang="de-DE" sz="1600" dirty="0" err="1"/>
              <a:t>parameter</a:t>
            </a:r>
            <a:r>
              <a:rPr lang="de-DE" sz="1600" dirty="0"/>
              <a:t> </a:t>
            </a:r>
            <a:r>
              <a:rPr lang="de-DE" sz="1600" dirty="0" err="1"/>
              <a:t>variations</a:t>
            </a:r>
            <a:endParaRPr lang="de-DE" sz="1600" dirty="0"/>
          </a:p>
          <a:p>
            <a:pPr defTabSz="504000"/>
            <a:endParaRPr lang="de-DE" sz="1600" dirty="0"/>
          </a:p>
          <a:p>
            <a:pPr defTabSz="504000"/>
            <a:r>
              <a:rPr lang="de-DE" sz="1600" dirty="0"/>
              <a:t>Analyse </a:t>
            </a:r>
            <a:r>
              <a:rPr lang="de-DE" sz="1600" dirty="0" err="1"/>
              <a:t>space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</a:t>
            </a:r>
            <a:r>
              <a:rPr lang="de-DE" sz="1600" dirty="0" err="1"/>
              <a:t>discrete</a:t>
            </a:r>
            <a:r>
              <a:rPr lang="de-DE" sz="1600" dirty="0"/>
              <a:t> </a:t>
            </a:r>
            <a:r>
              <a:rPr lang="de-DE" sz="1600" dirty="0" err="1"/>
              <a:t>tariff</a:t>
            </a:r>
            <a:r>
              <a:rPr lang="de-DE" sz="1600" dirty="0"/>
              <a:t> </a:t>
            </a:r>
            <a:r>
              <a:rPr lang="de-DE" sz="1600" dirty="0" err="1"/>
              <a:t>models</a:t>
            </a:r>
            <a:endParaRPr lang="de-DE" sz="16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10637CE-94D2-4984-82B3-B8E4DB99EEB0}"/>
              </a:ext>
            </a:extLst>
          </p:cNvPr>
          <p:cNvSpPr/>
          <p:nvPr/>
        </p:nvSpPr>
        <p:spPr>
          <a:xfrm>
            <a:off x="527061" y="1402597"/>
            <a:ext cx="5568939" cy="4871593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7827E-92EF-4ABF-8748-94BF82A7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3F2668-C950-49A1-B1DE-63009D1C5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17FE6C-9CC2-4533-8223-4330A3DF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95C761-9680-47D1-A90C-314E7CEE3606}"/>
              </a:ext>
            </a:extLst>
          </p:cNvPr>
          <p:cNvPicPr/>
          <p:nvPr/>
        </p:nvPicPr>
        <p:blipFill rotWithShape="1">
          <a:blip r:embed="rId2"/>
          <a:srcRect t="14769"/>
          <a:stretch/>
        </p:blipFill>
        <p:spPr bwMode="auto">
          <a:xfrm>
            <a:off x="6632656" y="3994730"/>
            <a:ext cx="5266528" cy="793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7C25EF18-3D2E-4278-BF25-7738697D13DA}"/>
              </a:ext>
            </a:extLst>
          </p:cNvPr>
          <p:cNvSpPr txBox="1">
            <a:spLocks/>
          </p:cNvSpPr>
          <p:nvPr/>
        </p:nvSpPr>
        <p:spPr>
          <a:xfrm>
            <a:off x="695324" y="1608455"/>
            <a:ext cx="5611588" cy="433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72000" tIns="72000" rIns="72000" bIns="7200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800" dirty="0">
                <a:solidFill>
                  <a:srgbClr val="696969"/>
                </a:solidFill>
                <a:ea typeface="Calibri" panose="020F0502020204030204" pitchFamily="34" charset="0"/>
              </a:rPr>
              <a:t>M.Sc. </a:t>
            </a:r>
            <a:r>
              <a:rPr lang="en-GB" sz="1800" b="1" dirty="0">
                <a:solidFill>
                  <a:srgbClr val="696969"/>
                </a:solidFill>
                <a:ea typeface="Calibri" panose="020F0502020204030204" pitchFamily="34" charset="0"/>
              </a:rPr>
              <a:t>Johannes Kochems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800" dirty="0">
                <a:solidFill>
                  <a:srgbClr val="696969"/>
                </a:solidFill>
                <a:ea typeface="Calibri" panose="020F0502020204030204" pitchFamily="34" charset="0"/>
              </a:rPr>
              <a:t>Research Associate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800" dirty="0">
                <a:solidFill>
                  <a:srgbClr val="696969"/>
                </a:solidFill>
                <a:ea typeface="Calibri" panose="020F0502020204030204" pitchFamily="34" charset="0"/>
              </a:rPr>
              <a:t>Mail: </a:t>
            </a:r>
            <a:r>
              <a:rPr lang="en-GB" sz="1800" dirty="0" err="1">
                <a:solidFill>
                  <a:srgbClr val="696969"/>
                </a:solidFill>
                <a:ea typeface="Calibri" panose="020F0502020204030204" pitchFamily="34" charset="0"/>
              </a:rPr>
              <a:t>johannes.kochems</a:t>
            </a:r>
            <a:r>
              <a:rPr lang="en-GB" sz="1800" dirty="0">
                <a:solidFill>
                  <a:srgbClr val="696969"/>
                </a:solidFill>
                <a:ea typeface="Calibri" panose="020F0502020204030204" pitchFamily="34" charset="0"/>
              </a:rPr>
              <a:t>[at]dlr.de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dirty="0">
                <a:solidFill>
                  <a:srgbClr val="696969"/>
                </a:solidFill>
                <a:ea typeface="Calibri" panose="020F0502020204030204" pitchFamily="34" charset="0"/>
              </a:rPr>
              <a:t>Phone: +49 711 6862 8521</a:t>
            </a:r>
            <a:endParaRPr lang="de-DE" sz="1800" dirty="0">
              <a:solidFill>
                <a:srgbClr val="696969"/>
              </a:solidFill>
              <a:ea typeface="Calibri" panose="020F050202020403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de-DE" b="1" dirty="0"/>
          </a:p>
          <a:p>
            <a:pPr marL="0" indent="0" hangingPunct="0">
              <a:buFont typeface="Wingdings" panose="05000000000000000000" pitchFamily="2" charset="2"/>
              <a:buNone/>
            </a:pPr>
            <a:r>
              <a:rPr lang="de-DE" sz="1600" b="1" dirty="0">
                <a:solidFill>
                  <a:srgbClr val="696969"/>
                </a:solidFill>
                <a:ea typeface="Calibri" panose="020F0502020204030204" pitchFamily="34" charset="0"/>
              </a:rPr>
              <a:t>Deutsches Zentrum für Luft- und Raumfahrt</a:t>
            </a:r>
            <a:r>
              <a:rPr lang="de-DE" sz="1600" dirty="0">
                <a:solidFill>
                  <a:srgbClr val="696969"/>
                </a:solidFill>
                <a:ea typeface="Calibri" panose="020F0502020204030204" pitchFamily="34" charset="0"/>
              </a:rPr>
              <a:t> e. V. (DLR)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hangingPunct="0">
              <a:buFont typeface="Wingdings" panose="05000000000000000000" pitchFamily="2" charset="2"/>
              <a:buNone/>
            </a:pPr>
            <a:r>
              <a:rPr lang="en-GB" sz="1600" dirty="0">
                <a:solidFill>
                  <a:srgbClr val="696969"/>
                </a:solidFill>
                <a:ea typeface="Calibri" panose="020F0502020204030204" pitchFamily="34" charset="0"/>
              </a:rPr>
              <a:t>German Aerospace </a:t>
            </a:r>
            <a:r>
              <a:rPr lang="en-GB" sz="1600" dirty="0" err="1">
                <a:solidFill>
                  <a:srgbClr val="696969"/>
                </a:solidFill>
                <a:ea typeface="Calibri" panose="020F0502020204030204" pitchFamily="34" charset="0"/>
              </a:rPr>
              <a:t>Center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hangingPunct="0">
              <a:lnSpc>
                <a:spcPts val="1600"/>
              </a:lnSpc>
              <a:buFont typeface="Wingdings" panose="05000000000000000000" pitchFamily="2" charset="2"/>
              <a:buNone/>
            </a:pPr>
            <a:r>
              <a:rPr lang="en-GB" sz="1400" dirty="0">
                <a:solidFill>
                  <a:srgbClr val="696969"/>
                </a:solidFill>
                <a:ea typeface="Calibri" panose="020F0502020204030204" pitchFamily="34" charset="0"/>
              </a:rPr>
              <a:t>Institute of Networked Energy Systems | Energy Systems Analysis | </a:t>
            </a:r>
            <a:r>
              <a:rPr lang="en-GB" sz="1400" dirty="0" err="1">
                <a:solidFill>
                  <a:srgbClr val="696969"/>
                </a:solidFill>
                <a:ea typeface="Calibri" panose="020F0502020204030204" pitchFamily="34" charset="0"/>
              </a:rPr>
              <a:t>Curiestraße</a:t>
            </a:r>
            <a:r>
              <a:rPr lang="en-GB" sz="1400" dirty="0">
                <a:solidFill>
                  <a:srgbClr val="696969"/>
                </a:solidFill>
                <a:ea typeface="Calibri" panose="020F0502020204030204" pitchFamily="34" charset="0"/>
              </a:rPr>
              <a:t> 4 | 70563 Stuttgart | Germany</a:t>
            </a:r>
            <a:endParaRPr lang="de-DE" sz="1400" dirty="0">
              <a:ea typeface="Calibri" panose="020F0502020204030204" pitchFamily="34" charset="0"/>
            </a:endParaRPr>
          </a:p>
          <a:p>
            <a:pPr marL="0" indent="0" hangingPunct="0">
              <a:buFont typeface="Wingdings" panose="05000000000000000000" pitchFamily="2" charset="2"/>
              <a:buNone/>
            </a:pPr>
            <a:r>
              <a:rPr lang="en-GB" sz="1400" u="sng" dirty="0">
                <a:solidFill>
                  <a:srgbClr val="0000FF"/>
                </a:solidFill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DLR.de/</a:t>
            </a:r>
            <a:r>
              <a:rPr lang="en-GB" sz="1400" u="sng" dirty="0" err="1">
                <a:solidFill>
                  <a:srgbClr val="0000FF"/>
                </a:solidFill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</a:t>
            </a:r>
            <a:endParaRPr lang="en-GB" sz="1400" u="sng" dirty="0">
              <a:solidFill>
                <a:srgbClr val="0000FF"/>
              </a:solidFill>
              <a:ea typeface="Calibri" panose="020F0502020204030204" pitchFamily="34" charset="0"/>
            </a:endParaRP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242681C0-73FB-47F6-A114-E87FDFDBCD7F}"/>
              </a:ext>
            </a:extLst>
          </p:cNvPr>
          <p:cNvSpPr txBox="1">
            <a:spLocks/>
          </p:cNvSpPr>
          <p:nvPr/>
        </p:nvSpPr>
        <p:spPr bwMode="auto">
          <a:xfrm>
            <a:off x="6632656" y="1608454"/>
            <a:ext cx="5266528" cy="21706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Acknowledgements</a:t>
            </a:r>
          </a:p>
          <a:p>
            <a:pPr marL="0" indent="0">
              <a:buNone/>
            </a:pP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Many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thanks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Christoph Schimeczek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co-development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AMIRIS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model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parts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Yannick Werner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co-development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general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data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routines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Manuel Wetzel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support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HPC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cluster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infrastructure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Kristina Nienhaus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valueable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hints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Prof. Dr. Joachim Müller-Kirchenbauer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his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guidance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EU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Commission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funding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recent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work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7F90707-65E7-4D6C-88E0-08EC95C9369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787005" y="4826950"/>
            <a:ext cx="2957830" cy="11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7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B4EA774-811D-49A6-B74B-5FDAE494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Impressum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A537F64-230B-42FD-89E7-DE3CBE57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2288" indent="-1792288" defTabSz="1616075">
              <a:buNone/>
            </a:pPr>
            <a:r>
              <a:rPr lang="de-DE" dirty="0"/>
              <a:t>Topic: 	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dynamic</a:t>
            </a:r>
            <a:r>
              <a:rPr lang="de-DE" dirty="0"/>
              <a:t> Power </a:t>
            </a:r>
            <a:r>
              <a:rPr lang="de-DE" dirty="0" err="1"/>
              <a:t>Tariffs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 Demand </a:t>
            </a:r>
            <a:r>
              <a:rPr lang="de-DE" dirty="0" err="1"/>
              <a:t>response</a:t>
            </a:r>
            <a:r>
              <a:rPr lang="de-DE" dirty="0"/>
              <a:t>.</a:t>
            </a:r>
            <a:br>
              <a:rPr lang="de-DE" dirty="0"/>
            </a:br>
            <a:r>
              <a:rPr lang="de-DE" sz="2000" dirty="0" err="1"/>
              <a:t>Contrasting</a:t>
            </a:r>
            <a:r>
              <a:rPr lang="de-DE" sz="2000" dirty="0"/>
              <a:t> system-</a:t>
            </a:r>
            <a:r>
              <a:rPr lang="de-DE" sz="2000" dirty="0" err="1"/>
              <a:t>wide</a:t>
            </a:r>
            <a:r>
              <a:rPr lang="de-DE" sz="2000" dirty="0"/>
              <a:t> </a:t>
            </a:r>
            <a:r>
              <a:rPr lang="de-DE" sz="2000" dirty="0" err="1"/>
              <a:t>demand</a:t>
            </a:r>
            <a:r>
              <a:rPr lang="de-DE" sz="2000" dirty="0"/>
              <a:t> </a:t>
            </a:r>
            <a:r>
              <a:rPr lang="de-DE" sz="2000" dirty="0" err="1"/>
              <a:t>response</a:t>
            </a:r>
            <a:r>
              <a:rPr lang="de-DE" sz="2000" dirty="0"/>
              <a:t> potential </a:t>
            </a:r>
            <a:r>
              <a:rPr lang="de-DE" sz="2000" dirty="0" err="1"/>
              <a:t>estimates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their</a:t>
            </a:r>
            <a:r>
              <a:rPr lang="de-DE" sz="2000" dirty="0"/>
              <a:t> </a:t>
            </a:r>
            <a:r>
              <a:rPr lang="de-DE" sz="2000" dirty="0" err="1"/>
              <a:t>micro-economic</a:t>
            </a:r>
            <a:r>
              <a:rPr lang="de-DE" sz="2000" dirty="0"/>
              <a:t> </a:t>
            </a:r>
            <a:r>
              <a:rPr lang="de-DE" sz="2000" dirty="0" err="1"/>
              <a:t>assessment</a:t>
            </a:r>
            <a:r>
              <a:rPr lang="de-DE" sz="2000" dirty="0"/>
              <a:t>.</a:t>
            </a:r>
          </a:p>
          <a:p>
            <a:pPr marL="1792288" indent="-1792288" defTabSz="1616075">
              <a:buNone/>
            </a:pPr>
            <a:r>
              <a:rPr lang="de-DE" dirty="0"/>
              <a:t>Date: 	16.02.2023</a:t>
            </a:r>
          </a:p>
          <a:p>
            <a:pPr marL="1792288" indent="-1792288" defTabSz="1616075">
              <a:buNone/>
            </a:pPr>
            <a:r>
              <a:rPr lang="de-DE" dirty="0" err="1"/>
              <a:t>Author</a:t>
            </a:r>
            <a:r>
              <a:rPr lang="de-DE" dirty="0"/>
              <a:t>: 	Johannes Kochems</a:t>
            </a:r>
          </a:p>
          <a:p>
            <a:pPr marL="1792288" indent="-1792288" defTabSz="1616075">
              <a:buNone/>
            </a:pPr>
            <a:r>
              <a:rPr lang="de-DE" dirty="0"/>
              <a:t>Institute: 	Institute </a:t>
            </a:r>
            <a:r>
              <a:rPr lang="de-DE" dirty="0" err="1"/>
              <a:t>of</a:t>
            </a:r>
            <a:r>
              <a:rPr lang="de-DE" dirty="0"/>
              <a:t> Network Energy Systems (DLR-VE)</a:t>
            </a:r>
          </a:p>
          <a:p>
            <a:pPr marL="1792288" indent="-1792288" defTabSz="1616075">
              <a:buNone/>
            </a:pPr>
            <a:r>
              <a:rPr lang="de-DE" dirty="0"/>
              <a:t>Images: 	All </a:t>
            </a:r>
            <a:r>
              <a:rPr lang="de-DE" dirty="0" err="1"/>
              <a:t>images</a:t>
            </a:r>
            <a:r>
              <a:rPr lang="de-DE" dirty="0"/>
              <a:t> „DLR (CC BY-NC-ND 3.0)“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stated</a:t>
            </a:r>
            <a:r>
              <a:rPr lang="de-DE" dirty="0"/>
              <a:t> </a:t>
            </a:r>
            <a:r>
              <a:rPr lang="de-DE" dirty="0" err="1"/>
              <a:t>otherwise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3D0EFD3-8E7B-77B0-FB7C-244F1E7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049680-9783-4B19-9342-2EC0DC0788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89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E0D23871-78AB-4DE8-8A2D-6DCF875C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Research </a:t>
            </a:r>
            <a:r>
              <a:rPr lang="de-DE" sz="2400" dirty="0" err="1"/>
              <a:t>questions</a:t>
            </a:r>
            <a:br>
              <a:rPr lang="de-DE" dirty="0"/>
            </a:b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How</a:t>
            </a: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 high </a:t>
            </a: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are</a:t>
            </a: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potentials</a:t>
            </a: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how</a:t>
            </a: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 do </a:t>
            </a: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they</a:t>
            </a: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 perform </a:t>
            </a: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 different power </a:t>
            </a:r>
            <a:r>
              <a:rPr lang="de-DE" sz="2000" b="0" i="1" dirty="0" err="1">
                <a:solidFill>
                  <a:schemeClr val="bg1">
                    <a:lumMod val="75000"/>
                  </a:schemeClr>
                </a:solidFill>
              </a:rPr>
              <a:t>tariffs</a:t>
            </a:r>
            <a:r>
              <a:rPr lang="de-DE" sz="2000" b="0" i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de-DE" b="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9509F8-EA51-4918-AB87-3E5F60F6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Johannes Kochems, Institute of Networked Energy Systems | Presentation at the IEWT, Vienna (AT), 16.02.2023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3CE85DB-EAF2-46E5-9CC2-9626EE249010}"/>
              </a:ext>
            </a:extLst>
          </p:cNvPr>
          <p:cNvSpPr txBox="1">
            <a:spLocks/>
          </p:cNvSpPr>
          <p:nvPr/>
        </p:nvSpPr>
        <p:spPr>
          <a:xfrm>
            <a:off x="768221" y="2220686"/>
            <a:ext cx="4915484" cy="2351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90000" rIns="91440" bIns="90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i="1" dirty="0" err="1"/>
              <a:t>How</a:t>
            </a:r>
            <a:r>
              <a:rPr lang="de-DE" i="1" dirty="0"/>
              <a:t> high </a:t>
            </a:r>
            <a:r>
              <a:rPr lang="de-DE" i="1" dirty="0" err="1"/>
              <a:t>are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potentials</a:t>
            </a:r>
            <a:r>
              <a:rPr lang="de-DE" i="1" dirty="0"/>
              <a:t>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demand</a:t>
            </a:r>
            <a:r>
              <a:rPr lang="de-DE" i="1" dirty="0"/>
              <a:t> </a:t>
            </a:r>
            <a:r>
              <a:rPr lang="de-DE" i="1" dirty="0" err="1"/>
              <a:t>response</a:t>
            </a:r>
            <a:r>
              <a:rPr lang="de-DE" i="1" dirty="0"/>
              <a:t> in </a:t>
            </a:r>
            <a:r>
              <a:rPr lang="de-DE" i="1" dirty="0" err="1"/>
              <a:t>the</a:t>
            </a:r>
            <a:r>
              <a:rPr lang="de-DE" i="1" dirty="0"/>
              <a:t> power </a:t>
            </a:r>
            <a:r>
              <a:rPr lang="de-DE" i="1" dirty="0" err="1"/>
              <a:t>sector</a:t>
            </a:r>
            <a:r>
              <a:rPr lang="de-DE" i="1" dirty="0"/>
              <a:t> </a:t>
            </a:r>
            <a:br>
              <a:rPr lang="de-DE" i="1" dirty="0"/>
            </a:b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mostly</a:t>
            </a:r>
            <a:r>
              <a:rPr lang="de-DE" i="1" dirty="0"/>
              <a:t> „</a:t>
            </a:r>
            <a:r>
              <a:rPr lang="de-DE" i="1" dirty="0" err="1"/>
              <a:t>classical</a:t>
            </a:r>
            <a:r>
              <a:rPr lang="de-DE" i="1" dirty="0"/>
              <a:t>“ </a:t>
            </a:r>
            <a:r>
              <a:rPr lang="de-DE" i="1" dirty="0" err="1"/>
              <a:t>applications</a:t>
            </a:r>
            <a:r>
              <a:rPr lang="de-DE" i="1" dirty="0"/>
              <a:t>?</a:t>
            </a:r>
          </a:p>
          <a:p>
            <a:pPr marL="0" indent="0" algn="ctr">
              <a:buNone/>
            </a:pPr>
            <a:endParaRPr lang="de-DE" i="1" dirty="0"/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43E745AF-68B9-4379-820F-67F9A8827666}"/>
              </a:ext>
            </a:extLst>
          </p:cNvPr>
          <p:cNvSpPr txBox="1">
            <a:spLocks/>
          </p:cNvSpPr>
          <p:nvPr/>
        </p:nvSpPr>
        <p:spPr>
          <a:xfrm>
            <a:off x="6508295" y="2220686"/>
            <a:ext cx="4915484" cy="2351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90000" rIns="91440" bIns="90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1600" i="1" dirty="0"/>
          </a:p>
          <a:p>
            <a:pPr marL="0" indent="0" algn="ctr">
              <a:buNone/>
            </a:pPr>
            <a:r>
              <a:rPr lang="de-DE" i="1" dirty="0"/>
              <a:t>Are </a:t>
            </a:r>
            <a:r>
              <a:rPr lang="de-DE" i="1" dirty="0" err="1"/>
              <a:t>investments</a:t>
            </a:r>
            <a:r>
              <a:rPr lang="de-DE" i="1" dirty="0"/>
              <a:t> in </a:t>
            </a:r>
            <a:r>
              <a:rPr lang="de-DE" i="1" dirty="0" err="1"/>
              <a:t>demand</a:t>
            </a:r>
            <a:r>
              <a:rPr lang="de-DE" i="1" dirty="0"/>
              <a:t> </a:t>
            </a:r>
            <a:r>
              <a:rPr lang="de-DE" i="1" dirty="0" err="1"/>
              <a:t>response</a:t>
            </a:r>
            <a:r>
              <a:rPr lang="de-DE" i="1" dirty="0"/>
              <a:t> </a:t>
            </a:r>
            <a:r>
              <a:rPr lang="de-DE" i="1" dirty="0" err="1"/>
              <a:t>economically</a:t>
            </a:r>
            <a:r>
              <a:rPr lang="de-DE" i="1" dirty="0"/>
              <a:t> viable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given</a:t>
            </a:r>
            <a:r>
              <a:rPr lang="de-DE" i="1" dirty="0"/>
              <a:t> </a:t>
            </a:r>
            <a:br>
              <a:rPr lang="de-DE" i="1" dirty="0"/>
            </a:br>
            <a:r>
              <a:rPr lang="de-DE" i="1" dirty="0"/>
              <a:t>power </a:t>
            </a:r>
            <a:r>
              <a:rPr lang="de-DE" i="1" dirty="0" err="1"/>
              <a:t>tariffs</a:t>
            </a:r>
            <a:r>
              <a:rPr lang="de-DE" i="1" dirty="0"/>
              <a:t> </a:t>
            </a:r>
            <a:r>
              <a:rPr lang="de-DE" i="1" dirty="0" err="1"/>
              <a:t>designs</a:t>
            </a:r>
            <a:r>
              <a:rPr lang="de-DE" i="1" dirty="0"/>
              <a:t>?</a:t>
            </a:r>
          </a:p>
          <a:p>
            <a:pPr marL="0" indent="0" algn="ctr">
              <a:buNone/>
            </a:pPr>
            <a:endParaRPr lang="de-DE" i="1" dirty="0"/>
          </a:p>
          <a:p>
            <a:pPr marL="0" indent="0" algn="ctr">
              <a:buNone/>
            </a:pPr>
            <a:endParaRPr lang="de-DE" i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4E94348-3C76-496D-A696-5D399E7DC301}"/>
              </a:ext>
            </a:extLst>
          </p:cNvPr>
          <p:cNvSpPr/>
          <p:nvPr/>
        </p:nvSpPr>
        <p:spPr>
          <a:xfrm>
            <a:off x="768221" y="1532799"/>
            <a:ext cx="4915484" cy="687887"/>
          </a:xfrm>
          <a:prstGeom prst="rect">
            <a:avLst/>
          </a:prstGeom>
          <a:solidFill>
            <a:srgbClr val="94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Overall power </a:t>
            </a:r>
            <a:r>
              <a:rPr lang="de-DE" sz="2000" b="1" dirty="0" err="1"/>
              <a:t>system</a:t>
            </a:r>
            <a:endParaRPr lang="de-DE" sz="2000" b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673A2-D4DD-4F60-A1A4-E0ECC8FF3D70}"/>
              </a:ext>
            </a:extLst>
          </p:cNvPr>
          <p:cNvSpPr/>
          <p:nvPr/>
        </p:nvSpPr>
        <p:spPr>
          <a:xfrm>
            <a:off x="6508295" y="1532798"/>
            <a:ext cx="4915484" cy="687887"/>
          </a:xfrm>
          <a:prstGeom prst="rect">
            <a:avLst/>
          </a:prstGeom>
          <a:solidFill>
            <a:srgbClr val="94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/>
              <a:t>Microeconomic</a:t>
            </a:r>
            <a:r>
              <a:rPr lang="de-DE" sz="2000" b="1" dirty="0"/>
              <a:t> </a:t>
            </a:r>
            <a:r>
              <a:rPr lang="de-DE" sz="2000" b="1" dirty="0" err="1"/>
              <a:t>assessment</a:t>
            </a:r>
            <a:endParaRPr lang="de-DE" sz="200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F615E8E-29A5-42FC-A8B9-E6C8DF1F2778}"/>
              </a:ext>
            </a:extLst>
          </p:cNvPr>
          <p:cNvSpPr txBox="1"/>
          <p:nvPr/>
        </p:nvSpPr>
        <p:spPr>
          <a:xfrm>
            <a:off x="1751323" y="4811923"/>
            <a:ext cx="3972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studied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different </a:t>
            </a:r>
            <a:r>
              <a:rPr lang="de-DE" sz="1600" dirty="0" err="1"/>
              <a:t>system</a:t>
            </a:r>
            <a:r>
              <a:rPr lang="de-DE" sz="1600" dirty="0"/>
              <a:t> </a:t>
            </a:r>
            <a:r>
              <a:rPr lang="de-DE" sz="1600" dirty="0" err="1"/>
              <a:t>assumptions</a:t>
            </a:r>
            <a:r>
              <a:rPr lang="de-DE" sz="1600" dirty="0"/>
              <a:t>, </a:t>
            </a:r>
            <a:br>
              <a:rPr lang="de-DE" sz="1600" dirty="0"/>
            </a:br>
            <a:r>
              <a:rPr lang="de-DE" sz="1600" dirty="0"/>
              <a:t>i. e. </a:t>
            </a:r>
            <a:r>
              <a:rPr lang="de-DE" sz="1600" b="1" dirty="0" err="1"/>
              <a:t>cost</a:t>
            </a:r>
            <a:r>
              <a:rPr lang="de-DE" sz="1600" b="1" dirty="0"/>
              <a:t>-relations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flexibility</a:t>
            </a:r>
            <a:r>
              <a:rPr lang="de-DE" sz="1600" dirty="0"/>
              <a:t> </a:t>
            </a:r>
            <a:r>
              <a:rPr lang="de-DE" sz="1600" dirty="0" err="1"/>
              <a:t>options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&amp; </a:t>
            </a:r>
            <a:r>
              <a:rPr lang="de-DE" sz="1600" b="1" dirty="0" err="1"/>
              <a:t>technical</a:t>
            </a:r>
            <a:r>
              <a:rPr lang="de-DE" sz="1600" dirty="0"/>
              <a:t> </a:t>
            </a:r>
            <a:r>
              <a:rPr lang="de-DE" sz="1600" dirty="0" err="1"/>
              <a:t>demand</a:t>
            </a:r>
            <a:r>
              <a:rPr lang="de-DE" sz="1600" dirty="0"/>
              <a:t> </a:t>
            </a:r>
            <a:r>
              <a:rPr lang="de-DE" sz="1600" dirty="0" err="1"/>
              <a:t>response</a:t>
            </a:r>
            <a:r>
              <a:rPr lang="de-DE" sz="1600" dirty="0"/>
              <a:t> </a:t>
            </a:r>
            <a:r>
              <a:rPr lang="de-DE" sz="1600" dirty="0" err="1"/>
              <a:t>potentials</a:t>
            </a:r>
            <a:endParaRPr lang="de-DE" sz="1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ED2B6C-F941-4703-8375-A335DBAAA3A5}"/>
              </a:ext>
            </a:extLst>
          </p:cNvPr>
          <p:cNvSpPr txBox="1"/>
          <p:nvPr/>
        </p:nvSpPr>
        <p:spPr>
          <a:xfrm>
            <a:off x="7376902" y="4812695"/>
            <a:ext cx="4046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studied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different power </a:t>
            </a:r>
            <a:r>
              <a:rPr lang="de-DE" sz="1600" dirty="0" err="1"/>
              <a:t>tariffs</a:t>
            </a:r>
            <a:r>
              <a:rPr lang="de-DE" sz="1600" dirty="0"/>
              <a:t> </a:t>
            </a:r>
            <a:r>
              <a:rPr lang="de-DE" sz="1600" dirty="0" err="1"/>
              <a:t>varying</a:t>
            </a:r>
            <a:r>
              <a:rPr lang="de-DE" sz="1600" dirty="0"/>
              <a:t> in</a:t>
            </a:r>
          </a:p>
          <a:p>
            <a:pPr marL="285750" indent="-285750">
              <a:buFontTx/>
              <a:buChar char="-"/>
            </a:pPr>
            <a:r>
              <a:rPr lang="de-DE" sz="1400" dirty="0" err="1"/>
              <a:t>share</a:t>
            </a:r>
            <a:r>
              <a:rPr lang="de-DE" sz="1400" dirty="0"/>
              <a:t> </a:t>
            </a:r>
            <a:r>
              <a:rPr lang="de-DE" sz="1400" dirty="0" err="1"/>
              <a:t>that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b="1" dirty="0" err="1"/>
              <a:t>dynamic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/>
              <a:t>(i.e. </a:t>
            </a:r>
            <a:r>
              <a:rPr lang="de-DE" sz="1400" dirty="0" err="1"/>
              <a:t>varying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day-ahead</a:t>
            </a:r>
            <a:r>
              <a:rPr lang="de-DE" sz="1400" dirty="0"/>
              <a:t> power </a:t>
            </a:r>
            <a:r>
              <a:rPr lang="de-DE" sz="1400" dirty="0" err="1"/>
              <a:t>price</a:t>
            </a:r>
            <a:r>
              <a:rPr lang="de-DE" sz="1400" dirty="0"/>
              <a:t>)</a:t>
            </a:r>
          </a:p>
          <a:p>
            <a:pPr marL="285750" indent="-285750">
              <a:buFontTx/>
              <a:buChar char="-"/>
            </a:pPr>
            <a:r>
              <a:rPr lang="de-DE" sz="1400" dirty="0" err="1"/>
              <a:t>split</a:t>
            </a:r>
            <a:r>
              <a:rPr lang="de-DE" sz="1400" dirty="0"/>
              <a:t> </a:t>
            </a:r>
            <a:r>
              <a:rPr lang="de-DE" sz="1400" dirty="0" err="1"/>
              <a:t>between</a:t>
            </a:r>
            <a:r>
              <a:rPr lang="de-DE" sz="1400" dirty="0"/>
              <a:t> </a:t>
            </a:r>
            <a:r>
              <a:rPr lang="de-DE" sz="1400" b="1" dirty="0" err="1"/>
              <a:t>capacity</a:t>
            </a:r>
            <a:r>
              <a:rPr lang="de-DE" sz="1400" b="1" dirty="0"/>
              <a:t>- and </a:t>
            </a:r>
            <a:r>
              <a:rPr lang="de-DE" sz="1400" b="1" dirty="0" err="1"/>
              <a:t>energy</a:t>
            </a:r>
            <a:r>
              <a:rPr lang="de-DE" sz="1400" b="1" dirty="0"/>
              <a:t>-</a:t>
            </a:r>
            <a:br>
              <a:rPr lang="de-DE" sz="1400" b="1" dirty="0"/>
            </a:br>
            <a:r>
              <a:rPr lang="de-DE" sz="1400" b="1" dirty="0" err="1"/>
              <a:t>related</a:t>
            </a:r>
            <a:r>
              <a:rPr lang="de-DE" sz="1400" dirty="0"/>
              <a:t> </a:t>
            </a:r>
            <a:r>
              <a:rPr lang="de-DE" sz="1400" dirty="0" err="1"/>
              <a:t>payments</a:t>
            </a:r>
            <a:endParaRPr lang="de-DE" sz="1400" dirty="0"/>
          </a:p>
        </p:txBody>
      </p:sp>
      <p:pic>
        <p:nvPicPr>
          <p:cNvPr id="15" name="Grafik 14" descr="Pfeil: Leichte Kurve">
            <a:extLst>
              <a:ext uri="{FF2B5EF4-FFF2-40B4-BE49-F238E27FC236}">
                <a16:creationId xmlns:a16="http://schemas.microsoft.com/office/drawing/2014/main" id="{9A7521F3-2643-42DF-983E-C5F97A25F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923" y="4609366"/>
            <a:ext cx="914400" cy="914400"/>
          </a:xfrm>
          <a:prstGeom prst="rect">
            <a:avLst/>
          </a:prstGeom>
        </p:spPr>
      </p:pic>
      <p:pic>
        <p:nvPicPr>
          <p:cNvPr id="16" name="Grafik 15" descr="Pfeil: Leichte Kurve">
            <a:extLst>
              <a:ext uri="{FF2B5EF4-FFF2-40B4-BE49-F238E27FC236}">
                <a16:creationId xmlns:a16="http://schemas.microsoft.com/office/drawing/2014/main" id="{537008D0-250D-479F-BF88-25A57F735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8630" y="4609366"/>
            <a:ext cx="914400" cy="91440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E356E49-2097-408F-810F-BA8232BC27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8E45145-8029-4BFD-A097-60E090616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700" dirty="0"/>
              <a:t>Method 1: Potential </a:t>
            </a:r>
            <a:r>
              <a:rPr lang="de-DE" sz="2700" dirty="0" err="1"/>
              <a:t>study</a:t>
            </a:r>
            <a:r>
              <a:rPr lang="de-DE" sz="2700" dirty="0"/>
              <a:t> </a:t>
            </a:r>
            <a:r>
              <a:rPr lang="de-DE" sz="2700" dirty="0" err="1"/>
              <a:t>using</a:t>
            </a:r>
            <a:r>
              <a:rPr lang="de-DE" sz="2700" dirty="0"/>
              <a:t> a fundamental power </a:t>
            </a:r>
            <a:r>
              <a:rPr lang="de-DE" sz="2700" dirty="0" err="1"/>
              <a:t>market</a:t>
            </a:r>
            <a:r>
              <a:rPr lang="de-DE" sz="2700" dirty="0"/>
              <a:t> </a:t>
            </a:r>
            <a:r>
              <a:rPr lang="de-DE" sz="2700" dirty="0" err="1"/>
              <a:t>model</a:t>
            </a:r>
            <a:br>
              <a:rPr lang="de-DE" i="1" dirty="0"/>
            </a:b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Utilizing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power </a:t>
            </a: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market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modelling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suite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POMMES</a:t>
            </a:r>
            <a:endParaRPr lang="de-DE" b="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E6D219B-BD63-4C6E-AB7E-0523E8232CF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7270" y="1913792"/>
            <a:ext cx="4778838" cy="8561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979797"/>
            </a:solidFill>
            <a:miter lim="800000"/>
            <a:headEnd/>
            <a:tailEnd/>
          </a:ln>
          <a:effectLst/>
        </p:spPr>
        <p:txBody>
          <a:bodyPr vert="horz" wrap="square" lIns="89988" tIns="107986" rIns="89988" bIns="46794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tabLst>
                <a:tab pos="266700" algn="l"/>
                <a:tab pos="631825" algn="l"/>
                <a:tab pos="981075" algn="l"/>
              </a:tabLs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406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609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128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2700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727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184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641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914126">
              <a:spcAft>
                <a:spcPts val="1200"/>
              </a:spcAft>
              <a:buClr>
                <a:prstClr val="white"/>
              </a:buClr>
              <a:buSzPct val="100000"/>
              <a:buNone/>
              <a:tabLst>
                <a:tab pos="266620" algn="l"/>
                <a:tab pos="631635" algn="l"/>
                <a:tab pos="980781" algn="l"/>
              </a:tabLst>
              <a:defRPr/>
            </a:pPr>
            <a:r>
              <a:rPr lang="de-DE" sz="1799" b="1" kern="0" dirty="0">
                <a:latin typeface="Arial" panose="020B0604020202020204" pitchFamily="34" charset="0"/>
              </a:rPr>
              <a:t>Data </a:t>
            </a:r>
            <a:r>
              <a:rPr lang="de-DE" sz="1799" b="1" kern="0" dirty="0" err="1">
                <a:latin typeface="Arial" panose="020B0604020202020204" pitchFamily="34" charset="0"/>
              </a:rPr>
              <a:t>preparation</a:t>
            </a:r>
            <a:r>
              <a:rPr lang="de-DE" sz="1799" b="1" kern="0" dirty="0">
                <a:latin typeface="Arial" panose="020B0604020202020204" pitchFamily="34" charset="0"/>
              </a:rPr>
              <a:t> </a:t>
            </a:r>
            <a:br>
              <a:rPr lang="de-DE" sz="1799" b="1" kern="0" dirty="0">
                <a:latin typeface="Arial" panose="020B0604020202020204" pitchFamily="34" charset="0"/>
              </a:rPr>
            </a:br>
            <a:r>
              <a:rPr lang="de-DE" sz="1799" b="1" kern="0" dirty="0">
                <a:latin typeface="Arial" panose="020B0604020202020204" pitchFamily="34" charset="0"/>
              </a:rPr>
              <a:t>&amp; </a:t>
            </a:r>
            <a:r>
              <a:rPr lang="de-DE" sz="1799" b="1" kern="0" dirty="0" err="1">
                <a:latin typeface="Arial" panose="020B0604020202020204" pitchFamily="34" charset="0"/>
              </a:rPr>
              <a:t>scenario</a:t>
            </a:r>
            <a:r>
              <a:rPr lang="de-DE" sz="1799" b="1" kern="0" dirty="0">
                <a:latin typeface="Arial" panose="020B0604020202020204" pitchFamily="34" charset="0"/>
              </a:rPr>
              <a:t> </a:t>
            </a:r>
            <a:r>
              <a:rPr lang="de-DE" sz="1799" b="1" kern="0" dirty="0" err="1">
                <a:latin typeface="Arial" panose="020B0604020202020204" pitchFamily="34" charset="0"/>
              </a:rPr>
              <a:t>generation</a:t>
            </a:r>
            <a:endParaRPr lang="de-DE" sz="1799" b="1" kern="0" dirty="0">
              <a:latin typeface="Arial" panose="020B0604020202020204" pitchFamily="34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AB9A0A1-C372-4CC7-BB31-D719F2C9E16D}"/>
              </a:ext>
            </a:extLst>
          </p:cNvPr>
          <p:cNvSpPr>
            <a:spLocks noChangeAspect="1"/>
          </p:cNvSpPr>
          <p:nvPr/>
        </p:nvSpPr>
        <p:spPr>
          <a:xfrm>
            <a:off x="669259" y="2143918"/>
            <a:ext cx="395897" cy="395897"/>
          </a:xfrm>
          <a:prstGeom prst="ellipse">
            <a:avLst/>
          </a:prstGeom>
          <a:solidFill>
            <a:srgbClr val="94B333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063">
              <a:defRPr/>
            </a:pPr>
            <a:r>
              <a:rPr lang="de-DE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2781DD9B-FEB3-4FCA-87C3-3E2327FE179F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7270" y="3463408"/>
            <a:ext cx="4778838" cy="8561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979797"/>
            </a:solidFill>
            <a:miter lim="800000"/>
            <a:headEnd/>
            <a:tailEnd/>
          </a:ln>
          <a:effectLst/>
        </p:spPr>
        <p:txBody>
          <a:bodyPr vert="horz" wrap="square" lIns="89988" tIns="107986" rIns="89988" bIns="46794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tabLst>
                <a:tab pos="266700" algn="l"/>
                <a:tab pos="631825" algn="l"/>
                <a:tab pos="981075" algn="l"/>
              </a:tabLs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406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609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128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2700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727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184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641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914126">
              <a:spcAft>
                <a:spcPts val="1200"/>
              </a:spcAft>
              <a:buClr>
                <a:prstClr val="white"/>
              </a:buClr>
              <a:buSzPct val="100000"/>
              <a:buNone/>
              <a:tabLst>
                <a:tab pos="266620" algn="l"/>
                <a:tab pos="631635" algn="l"/>
                <a:tab pos="980781" algn="l"/>
              </a:tabLst>
              <a:defRPr/>
            </a:pPr>
            <a:r>
              <a:rPr lang="de-DE" sz="1799" b="1" kern="0" dirty="0">
                <a:latin typeface="Arial" panose="020B0604020202020204" pitchFamily="34" charset="0"/>
              </a:rPr>
              <a:t>Investment </a:t>
            </a:r>
            <a:r>
              <a:rPr lang="de-DE" sz="1799" b="1" kern="0" dirty="0" err="1">
                <a:latin typeface="Arial" panose="020B0604020202020204" pitchFamily="34" charset="0"/>
              </a:rPr>
              <a:t>model</a:t>
            </a:r>
            <a:r>
              <a:rPr lang="de-DE" sz="1799" b="1" kern="0" dirty="0">
                <a:latin typeface="Arial" panose="020B0604020202020204" pitchFamily="34" charset="0"/>
              </a:rPr>
              <a:t> </a:t>
            </a:r>
            <a:r>
              <a:rPr lang="de-DE" sz="1799" b="1" kern="0" dirty="0" err="1">
                <a:latin typeface="Arial" panose="020B0604020202020204" pitchFamily="34" charset="0"/>
              </a:rPr>
              <a:t>run</a:t>
            </a:r>
            <a:endParaRPr lang="de-DE" sz="1799" b="1" kern="0" dirty="0">
              <a:latin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5B62AAE-D480-4B7F-9D80-38B7D6906678}"/>
              </a:ext>
            </a:extLst>
          </p:cNvPr>
          <p:cNvSpPr>
            <a:spLocks noChangeAspect="1"/>
          </p:cNvSpPr>
          <p:nvPr/>
        </p:nvSpPr>
        <p:spPr>
          <a:xfrm>
            <a:off x="669259" y="3693534"/>
            <a:ext cx="395897" cy="395897"/>
          </a:xfrm>
          <a:prstGeom prst="ellipse">
            <a:avLst/>
          </a:prstGeom>
          <a:solidFill>
            <a:srgbClr val="94B333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063">
              <a:defRPr/>
            </a:pPr>
            <a:r>
              <a:rPr lang="de-DE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8846863-FDE9-4F19-8883-B9BA505877A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7270" y="4982343"/>
            <a:ext cx="4778838" cy="8561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979797"/>
            </a:solidFill>
            <a:miter lim="800000"/>
            <a:headEnd/>
            <a:tailEnd/>
          </a:ln>
          <a:effectLst/>
        </p:spPr>
        <p:txBody>
          <a:bodyPr vert="horz" wrap="square" lIns="89988" tIns="107986" rIns="89988" bIns="46794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tabLst>
                <a:tab pos="266700" algn="l"/>
                <a:tab pos="631825" algn="l"/>
                <a:tab pos="981075" algn="l"/>
              </a:tabLs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406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609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128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2700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727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184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641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914126">
              <a:spcAft>
                <a:spcPts val="1200"/>
              </a:spcAft>
              <a:buClr>
                <a:prstClr val="white"/>
              </a:buClr>
              <a:buSzPct val="100000"/>
              <a:buNone/>
              <a:tabLst>
                <a:tab pos="266620" algn="l"/>
                <a:tab pos="631635" algn="l"/>
                <a:tab pos="980781" algn="l"/>
              </a:tabLst>
              <a:defRPr/>
            </a:pPr>
            <a:r>
              <a:rPr lang="de-DE" sz="1799" b="1" kern="0" dirty="0">
                <a:latin typeface="Arial" panose="020B0604020202020204" pitchFamily="34" charset="0"/>
              </a:rPr>
              <a:t>Analysis &amp; </a:t>
            </a:r>
            <a:r>
              <a:rPr lang="de-DE" sz="1799" b="1" kern="0" dirty="0" err="1">
                <a:latin typeface="Arial" panose="020B0604020202020204" pitchFamily="34" charset="0"/>
              </a:rPr>
              <a:t>transformation</a:t>
            </a:r>
            <a:r>
              <a:rPr lang="de-DE" sz="1799" b="1" kern="0" dirty="0">
                <a:latin typeface="Arial" panose="020B0604020202020204" pitchFamily="34" charset="0"/>
              </a:rPr>
              <a:t> </a:t>
            </a:r>
            <a:br>
              <a:rPr lang="de-DE" sz="1799" b="1" kern="0" dirty="0">
                <a:latin typeface="Arial" panose="020B0604020202020204" pitchFamily="34" charset="0"/>
              </a:rPr>
            </a:br>
            <a:r>
              <a:rPr lang="de-DE" sz="1799" b="1" kern="0" dirty="0" err="1">
                <a:latin typeface="Arial" panose="020B0604020202020204" pitchFamily="34" charset="0"/>
              </a:rPr>
              <a:t>of</a:t>
            </a:r>
            <a:r>
              <a:rPr lang="de-DE" sz="1799" b="1" kern="0" dirty="0">
                <a:latin typeface="Arial" panose="020B0604020202020204" pitchFamily="34" charset="0"/>
              </a:rPr>
              <a:t> </a:t>
            </a:r>
            <a:r>
              <a:rPr lang="de-DE" sz="1799" b="1" kern="0" dirty="0" err="1">
                <a:latin typeface="Arial" panose="020B0604020202020204" pitchFamily="34" charset="0"/>
              </a:rPr>
              <a:t>model</a:t>
            </a:r>
            <a:r>
              <a:rPr lang="de-DE" sz="1799" b="1" kern="0" dirty="0">
                <a:latin typeface="Arial" panose="020B0604020202020204" pitchFamily="34" charset="0"/>
              </a:rPr>
              <a:t> </a:t>
            </a:r>
            <a:r>
              <a:rPr lang="de-DE" sz="1799" b="1" kern="0" dirty="0" err="1">
                <a:latin typeface="Arial" panose="020B0604020202020204" pitchFamily="34" charset="0"/>
              </a:rPr>
              <a:t>results</a:t>
            </a:r>
            <a:endParaRPr lang="de-DE" sz="1799" b="1" kern="0" dirty="0">
              <a:latin typeface="Arial" panose="020B0604020202020204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E944ADF-F036-499F-AF05-65D42605C0A5}"/>
              </a:ext>
            </a:extLst>
          </p:cNvPr>
          <p:cNvSpPr>
            <a:spLocks noChangeAspect="1"/>
          </p:cNvSpPr>
          <p:nvPr/>
        </p:nvSpPr>
        <p:spPr>
          <a:xfrm>
            <a:off x="669259" y="5212469"/>
            <a:ext cx="395897" cy="395897"/>
          </a:xfrm>
          <a:prstGeom prst="ellipse">
            <a:avLst/>
          </a:prstGeom>
          <a:solidFill>
            <a:srgbClr val="94B333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063">
              <a:defRPr/>
            </a:pPr>
            <a:r>
              <a:rPr lang="de-DE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23AA309A-3F5B-4006-BBC8-0852D218436E}"/>
              </a:ext>
            </a:extLst>
          </p:cNvPr>
          <p:cNvSpPr txBox="1">
            <a:spLocks/>
          </p:cNvSpPr>
          <p:nvPr/>
        </p:nvSpPr>
        <p:spPr bwMode="auto">
          <a:xfrm>
            <a:off x="5907581" y="3258670"/>
            <a:ext cx="6019548" cy="133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b="1" i="1" dirty="0" err="1"/>
              <a:t>pommesinvest</a:t>
            </a:r>
            <a:r>
              <a:rPr lang="de-DE" sz="1600" b="1" i="1" dirty="0"/>
              <a:t> </a:t>
            </a:r>
          </a:p>
          <a:p>
            <a:pPr marL="0" indent="0" algn="ctr">
              <a:buNone/>
            </a:pPr>
            <a:r>
              <a:rPr lang="de-DE" sz="1400" dirty="0">
                <a:hlinkClick r:id="rId6"/>
              </a:rPr>
              <a:t>https://github.com/pommes-public/pommesinvest</a:t>
            </a:r>
            <a:endParaRPr lang="de-DE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multi-period capacity expansion and dispatch from 2020 to 2045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implemented using / extending </a:t>
            </a:r>
            <a:r>
              <a:rPr lang="en-US" sz="1400" dirty="0" err="1"/>
              <a:t>oemof.solph</a:t>
            </a: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demand response implementation based on Gils (2015) [10]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9EB7FEB-EF5D-439B-B8DC-F1889C22BF96}"/>
              </a:ext>
            </a:extLst>
          </p:cNvPr>
          <p:cNvSpPr txBox="1">
            <a:spLocks/>
          </p:cNvSpPr>
          <p:nvPr/>
        </p:nvSpPr>
        <p:spPr bwMode="auto">
          <a:xfrm>
            <a:off x="5907581" y="4982343"/>
            <a:ext cx="6019548" cy="110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b="1" i="1" dirty="0" err="1"/>
              <a:t>pommesevaluation</a:t>
            </a:r>
            <a:endParaRPr lang="de-DE" sz="1600" b="1" i="1" dirty="0"/>
          </a:p>
          <a:p>
            <a:pPr marL="0" indent="0" algn="ctr">
              <a:buNone/>
            </a:pPr>
            <a:r>
              <a:rPr lang="de-DE" sz="1400" dirty="0">
                <a:hlinkClick r:id="rId7"/>
              </a:rPr>
              <a:t>https://github.com/pommes-public/pommesevaluation</a:t>
            </a:r>
            <a:endParaRPr lang="de-DE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ex </a:t>
            </a:r>
            <a:r>
              <a:rPr lang="de-DE" sz="1400" dirty="0" err="1"/>
              <a:t>post</a:t>
            </a:r>
            <a:r>
              <a:rPr lang="de-DE" sz="1400" dirty="0"/>
              <a:t> </a:t>
            </a:r>
            <a:r>
              <a:rPr lang="de-DE" sz="1400" dirty="0" err="1"/>
              <a:t>analyses</a:t>
            </a:r>
            <a:r>
              <a:rPr lang="de-DE" sz="1400" dirty="0"/>
              <a:t>: </a:t>
            </a:r>
            <a:r>
              <a:rPr lang="de-DE" sz="1400" dirty="0" err="1"/>
              <a:t>plotting</a:t>
            </a:r>
            <a:r>
              <a:rPr lang="de-DE" sz="1400" dirty="0"/>
              <a:t>, </a:t>
            </a:r>
            <a:r>
              <a:rPr lang="de-DE" sz="1400" dirty="0" err="1"/>
              <a:t>statistics</a:t>
            </a:r>
            <a:r>
              <a:rPr lang="de-DE" sz="1400" dirty="0"/>
              <a:t> / </a:t>
            </a:r>
            <a:r>
              <a:rPr lang="de-DE" sz="1400" dirty="0" err="1"/>
              <a:t>metrics</a:t>
            </a:r>
            <a:r>
              <a:rPr lang="de-DE" sz="1400" dirty="0"/>
              <a:t>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 err="1"/>
              <a:t>converter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agent-based</a:t>
            </a:r>
            <a:r>
              <a:rPr lang="de-DE" sz="1400" dirty="0"/>
              <a:t> power </a:t>
            </a:r>
            <a:r>
              <a:rPr lang="de-DE" sz="1400" dirty="0" err="1"/>
              <a:t>market</a:t>
            </a:r>
            <a:r>
              <a:rPr lang="de-DE" sz="1400" dirty="0"/>
              <a:t> </a:t>
            </a:r>
            <a:r>
              <a:rPr lang="de-DE" sz="1400" dirty="0" err="1"/>
              <a:t>model</a:t>
            </a:r>
            <a:r>
              <a:rPr lang="de-DE" sz="1400" dirty="0"/>
              <a:t> AMIRIS‘ </a:t>
            </a:r>
            <a:r>
              <a:rPr lang="de-DE" sz="1400" dirty="0" err="1"/>
              <a:t>inputs</a:t>
            </a:r>
            <a:endParaRPr lang="de-DE" sz="1400" dirty="0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FE656CED-E259-4B94-B781-5F5A9602B595}"/>
              </a:ext>
            </a:extLst>
          </p:cNvPr>
          <p:cNvSpPr/>
          <p:nvPr/>
        </p:nvSpPr>
        <p:spPr>
          <a:xfrm rot="5400000">
            <a:off x="2773950" y="4192894"/>
            <a:ext cx="425477" cy="971855"/>
          </a:xfrm>
          <a:prstGeom prst="rightArrow">
            <a:avLst/>
          </a:prstGeom>
          <a:solidFill>
            <a:srgbClr val="94B333"/>
          </a:solidFill>
          <a:ln w="9525">
            <a:solidFill>
              <a:srgbClr val="979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5F9D382D-4FBC-4C6B-B222-F031DD95661D}"/>
              </a:ext>
            </a:extLst>
          </p:cNvPr>
          <p:cNvSpPr/>
          <p:nvPr/>
        </p:nvSpPr>
        <p:spPr>
          <a:xfrm rot="5400000">
            <a:off x="2773950" y="2614006"/>
            <a:ext cx="425477" cy="971855"/>
          </a:xfrm>
          <a:prstGeom prst="rightArrow">
            <a:avLst/>
          </a:prstGeom>
          <a:solidFill>
            <a:srgbClr val="94B333"/>
          </a:solidFill>
          <a:ln w="9525">
            <a:solidFill>
              <a:srgbClr val="979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38AA3B9-BF28-4224-895A-72536671C65B}"/>
              </a:ext>
            </a:extLst>
          </p:cNvPr>
          <p:cNvSpPr txBox="1">
            <a:spLocks/>
          </p:cNvSpPr>
          <p:nvPr/>
        </p:nvSpPr>
        <p:spPr bwMode="auto">
          <a:xfrm>
            <a:off x="5909119" y="1675134"/>
            <a:ext cx="6235111" cy="133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pommesdata</a:t>
            </a:r>
            <a:r>
              <a:rPr kumimoji="0" lang="de-DE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8"/>
              </a:rPr>
              <a:t>https://github.com/pommes-public/pommesdata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 for power plants, RES, storage, costs data &amp; technology assumptions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deriving scenarios based on latest literature, e.g. “big 5” studies [3-7]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technical demand response potentials based on [8-9]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543A23-DFAC-417A-B18F-387A15F4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DEC8885-3B2D-41D7-BCBB-B572FA6B88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72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846F7-4C4B-4B7F-A5C5-29A6BC99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Method 2: </a:t>
            </a:r>
            <a:r>
              <a:rPr lang="de-DE" sz="2400" dirty="0" err="1"/>
              <a:t>Assessing</a:t>
            </a:r>
            <a:r>
              <a:rPr lang="de-DE" sz="2400" dirty="0"/>
              <a:t> </a:t>
            </a:r>
            <a:r>
              <a:rPr lang="de-DE" sz="2400" dirty="0" err="1"/>
              <a:t>microeconomic</a:t>
            </a:r>
            <a:r>
              <a:rPr lang="de-DE" sz="2400" dirty="0"/>
              <a:t> </a:t>
            </a:r>
            <a:r>
              <a:rPr lang="de-DE" sz="2400" dirty="0" err="1"/>
              <a:t>profitability</a:t>
            </a:r>
            <a:br>
              <a:rPr lang="de-DE" i="1" dirty="0"/>
            </a:b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Utilizing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agent-based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power </a:t>
            </a: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market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model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AMIRIS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283ADE1-4E1D-4DE7-A021-09024E4C3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147" y="1483878"/>
            <a:ext cx="6094059" cy="4861380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705F2B-57A3-4047-B6F2-F2BA9218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A2CE05B-050B-4EEE-8ECC-EDE1F079155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8761" y="1483876"/>
            <a:ext cx="3596960" cy="85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979797"/>
            </a:solidFill>
            <a:miter lim="800000"/>
            <a:headEnd/>
            <a:tailEnd/>
          </a:ln>
          <a:effectLst/>
        </p:spPr>
        <p:txBody>
          <a:bodyPr vert="horz" wrap="square" lIns="89988" tIns="107986" rIns="89988" bIns="46794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tabLst>
                <a:tab pos="266700" algn="l"/>
                <a:tab pos="631825" algn="l"/>
                <a:tab pos="981075" algn="l"/>
              </a:tabLs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406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609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128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2700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727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184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641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914126">
              <a:spcAft>
                <a:spcPts val="1200"/>
              </a:spcAft>
              <a:buClr>
                <a:prstClr val="white"/>
              </a:buClr>
              <a:buSzPct val="100000"/>
              <a:buNone/>
              <a:tabLst>
                <a:tab pos="266620" algn="l"/>
                <a:tab pos="631635" algn="l"/>
                <a:tab pos="980781" algn="l"/>
              </a:tabLst>
              <a:defRPr/>
            </a:pPr>
            <a:r>
              <a:rPr lang="de-DE" sz="1799" b="1" kern="0" dirty="0">
                <a:latin typeface="Arial" panose="020B0604020202020204" pitchFamily="34" charset="0"/>
              </a:rPr>
              <a:t>Power </a:t>
            </a:r>
            <a:r>
              <a:rPr lang="de-DE" sz="1799" b="1" kern="0" dirty="0" err="1">
                <a:latin typeface="Arial" panose="020B0604020202020204" pitchFamily="34" charset="0"/>
              </a:rPr>
              <a:t>tariff</a:t>
            </a:r>
            <a:r>
              <a:rPr lang="de-DE" sz="1799" b="1" kern="0" dirty="0">
                <a:latin typeface="Arial" panose="020B0604020202020204" pitchFamily="34" charset="0"/>
              </a:rPr>
              <a:t> design</a:t>
            </a:r>
          </a:p>
        </p:txBody>
      </p:sp>
      <p:pic>
        <p:nvPicPr>
          <p:cNvPr id="8" name="Grafik 7" descr="Pfeil: Leichte Kurve">
            <a:extLst>
              <a:ext uri="{FF2B5EF4-FFF2-40B4-BE49-F238E27FC236}">
                <a16:creationId xmlns:a16="http://schemas.microsoft.com/office/drawing/2014/main" id="{461CD3EC-8D28-453B-900D-F1A8FDD5B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1734" y="1836256"/>
            <a:ext cx="914400" cy="914400"/>
          </a:xfrm>
          <a:prstGeom prst="rect">
            <a:avLst/>
          </a:prstGeom>
        </p:spPr>
      </p:pic>
      <p:pic>
        <p:nvPicPr>
          <p:cNvPr id="9" name="Grafik 8" descr="Pfeil: Leichte Kurve">
            <a:extLst>
              <a:ext uri="{FF2B5EF4-FFF2-40B4-BE49-F238E27FC236}">
                <a16:creationId xmlns:a16="http://schemas.microsoft.com/office/drawing/2014/main" id="{2101030A-CC59-4EF6-8032-AB0712546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4522107" y="4102870"/>
            <a:ext cx="914400" cy="914400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425E64A-004D-41E5-87AF-2331AA3B42E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9135" y="4160470"/>
            <a:ext cx="3596586" cy="85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979797"/>
            </a:solidFill>
            <a:miter lim="800000"/>
            <a:headEnd/>
            <a:tailEnd/>
          </a:ln>
          <a:effectLst/>
        </p:spPr>
        <p:txBody>
          <a:bodyPr vert="horz" wrap="square" lIns="89988" tIns="107986" rIns="89988" bIns="46794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tabLst>
                <a:tab pos="266700" algn="l"/>
                <a:tab pos="631825" algn="l"/>
                <a:tab pos="981075" algn="l"/>
              </a:tabLs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406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609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128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2700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727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184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641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914126">
              <a:spcAft>
                <a:spcPts val="1200"/>
              </a:spcAft>
              <a:buClr>
                <a:prstClr val="white"/>
              </a:buClr>
              <a:buSzPct val="100000"/>
              <a:buNone/>
              <a:tabLst>
                <a:tab pos="266620" algn="l"/>
                <a:tab pos="631635" algn="l"/>
                <a:tab pos="980781" algn="l"/>
              </a:tabLst>
              <a:defRPr/>
            </a:pPr>
            <a:r>
              <a:rPr lang="de-DE" sz="1799" b="1" kern="0" dirty="0">
                <a:latin typeface="Arial" panose="020B0604020202020204" pitchFamily="34" charset="0"/>
              </a:rPr>
              <a:t>Assessment </a:t>
            </a:r>
            <a:r>
              <a:rPr lang="de-DE" sz="1799" b="1" kern="0" dirty="0" err="1">
                <a:latin typeface="Arial" panose="020B0604020202020204" pitchFamily="34" charset="0"/>
              </a:rPr>
              <a:t>of</a:t>
            </a:r>
            <a:r>
              <a:rPr lang="de-DE" sz="1799" b="1" kern="0" dirty="0">
                <a:latin typeface="Arial" panose="020B0604020202020204" pitchFamily="34" charset="0"/>
              </a:rPr>
              <a:t> </a:t>
            </a:r>
            <a:r>
              <a:rPr lang="de-DE" sz="1799" b="1" kern="0" dirty="0" err="1">
                <a:latin typeface="Arial" panose="020B0604020202020204" pitchFamily="34" charset="0"/>
              </a:rPr>
              <a:t>profitability</a:t>
            </a:r>
            <a:r>
              <a:rPr lang="de-DE" sz="1799" b="1" kern="0" dirty="0">
                <a:latin typeface="Arial" panose="020B0604020202020204" pitchFamily="34" charset="0"/>
              </a:rPr>
              <a:t> </a:t>
            </a:r>
            <a:br>
              <a:rPr lang="de-DE" sz="1799" b="1" kern="0" dirty="0">
                <a:latin typeface="Arial" panose="020B0604020202020204" pitchFamily="34" charset="0"/>
              </a:rPr>
            </a:br>
            <a:r>
              <a:rPr lang="de-DE" sz="1799" b="1" kern="0" dirty="0" err="1">
                <a:latin typeface="Arial" panose="020B0604020202020204" pitchFamily="34" charset="0"/>
              </a:rPr>
              <a:t>using</a:t>
            </a:r>
            <a:r>
              <a:rPr lang="de-DE" sz="1799" b="1" kern="0" dirty="0">
                <a:latin typeface="Arial" panose="020B0604020202020204" pitchFamily="34" charset="0"/>
              </a:rPr>
              <a:t> </a:t>
            </a:r>
            <a:r>
              <a:rPr lang="de-DE" sz="1799" b="1" kern="0" dirty="0" err="1">
                <a:latin typeface="Arial" panose="020B0604020202020204" pitchFamily="34" charset="0"/>
              </a:rPr>
              <a:t>annuities</a:t>
            </a:r>
            <a:endParaRPr lang="de-DE" sz="1799" b="1" kern="0" dirty="0">
              <a:latin typeface="Arial" panose="020B0604020202020204" pitchFamily="34" charset="0"/>
            </a:endParaRP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B0959066-FEF4-4CF7-8809-F080765F382A}"/>
              </a:ext>
            </a:extLst>
          </p:cNvPr>
          <p:cNvSpPr txBox="1">
            <a:spLocks/>
          </p:cNvSpPr>
          <p:nvPr/>
        </p:nvSpPr>
        <p:spPr bwMode="auto">
          <a:xfrm>
            <a:off x="768759" y="2346801"/>
            <a:ext cx="3596249" cy="124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starting point: current payment obligation for a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given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load shifting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focus cluster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variation of</a:t>
            </a:r>
          </a:p>
          <a:p>
            <a:pPr marL="432000" lvl="1">
              <a:spcBef>
                <a:spcPts val="300"/>
              </a:spcBef>
              <a:buFont typeface="Symbol" panose="05050102010706020507" pitchFamily="18" charset="2"/>
              <a:buChar char="-"/>
              <a:defRPr/>
            </a:pPr>
            <a:r>
              <a:rPr lang="en-US" sz="1300" dirty="0">
                <a:solidFill>
                  <a:sysClr val="windowText" lastClr="000000"/>
                </a:solidFill>
              </a:rPr>
              <a:t>share of the </a:t>
            </a:r>
            <a:r>
              <a:rPr lang="en-US" sz="1300" b="1" dirty="0">
                <a:solidFill>
                  <a:sysClr val="windowText" lastClr="000000"/>
                </a:solidFill>
              </a:rPr>
              <a:t>dynamic</a:t>
            </a:r>
            <a:r>
              <a:rPr lang="en-US" sz="1300" dirty="0">
                <a:solidFill>
                  <a:sysClr val="windowText" lastClr="000000"/>
                </a:solidFill>
              </a:rPr>
              <a:t> energy tariff</a:t>
            </a:r>
          </a:p>
          <a:p>
            <a:pPr marL="432000" lvl="1">
              <a:spcBef>
                <a:spcPts val="300"/>
              </a:spcBef>
              <a:buFont typeface="Symbol" panose="05050102010706020507" pitchFamily="18" charset="2"/>
              <a:buChar char="-"/>
              <a:defRPr/>
            </a:pPr>
            <a:r>
              <a:rPr lang="en-US" sz="1300" b="1" dirty="0">
                <a:solidFill>
                  <a:sysClr val="windowText" lastClr="000000"/>
                </a:solidFill>
              </a:rPr>
              <a:t>split</a:t>
            </a:r>
            <a:r>
              <a:rPr lang="en-US" sz="1300" dirty="0">
                <a:solidFill>
                  <a:sysClr val="windowText" lastClr="000000"/>
                </a:solidFill>
              </a:rPr>
              <a:t> between </a:t>
            </a:r>
            <a:r>
              <a:rPr lang="en-US" sz="1300" b="1" dirty="0">
                <a:solidFill>
                  <a:sysClr val="windowText" lastClr="000000"/>
                </a:solidFill>
              </a:rPr>
              <a:t>energy </a:t>
            </a:r>
            <a:r>
              <a:rPr lang="en-US" sz="1300" dirty="0">
                <a:solidFill>
                  <a:sysClr val="windowText" lastClr="000000"/>
                </a:solidFill>
              </a:rPr>
              <a:t>and</a:t>
            </a:r>
            <a:r>
              <a:rPr lang="en-US" sz="1300" b="1" dirty="0">
                <a:solidFill>
                  <a:sysClr val="windowText" lastClr="000000"/>
                </a:solidFill>
              </a:rPr>
              <a:t> capacity </a:t>
            </a:r>
            <a:r>
              <a:rPr lang="en-US" sz="1300" dirty="0">
                <a:solidFill>
                  <a:sysClr val="windowText" lastClr="000000"/>
                </a:solidFill>
              </a:rPr>
              <a:t>tariff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994A72F-1290-45E1-9C18-406A56DE0DA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8761" y="5096477"/>
            <a:ext cx="3596587" cy="1248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9988" tIns="72000" rIns="89988" bIns="72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tabLst>
                <a:tab pos="266700" algn="l"/>
                <a:tab pos="631825" algn="l"/>
                <a:tab pos="981075" algn="l"/>
              </a:tabLs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406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609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128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2700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727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184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641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914126">
              <a:spcAft>
                <a:spcPts val="1200"/>
              </a:spcAft>
              <a:buClr>
                <a:prstClr val="white"/>
              </a:buClr>
              <a:buSzPct val="100000"/>
              <a:buNone/>
              <a:tabLst>
                <a:tab pos="266620" algn="l"/>
                <a:tab pos="631635" algn="l"/>
                <a:tab pos="980781" algn="l"/>
              </a:tabLst>
              <a:defRPr/>
            </a:pPr>
            <a:r>
              <a:rPr lang="de-DE" sz="1799" b="1" kern="0" dirty="0">
                <a:latin typeface="Arial" panose="020B0604020202020204" pitchFamily="34" charset="0"/>
              </a:rPr>
              <a:t>Overall </a:t>
            </a:r>
            <a:r>
              <a:rPr lang="de-DE" sz="1799" b="1" kern="0" dirty="0" err="1">
                <a:latin typeface="Arial" panose="020B0604020202020204" pitchFamily="34" charset="0"/>
              </a:rPr>
              <a:t>goal</a:t>
            </a:r>
            <a:r>
              <a:rPr lang="de-DE" sz="1799" b="1" kern="0" dirty="0">
                <a:latin typeface="Arial" panose="020B0604020202020204" pitchFamily="34" charset="0"/>
              </a:rPr>
              <a:t>: </a:t>
            </a:r>
            <a:r>
              <a:rPr lang="de-DE" sz="1799" b="1" kern="0" dirty="0" err="1">
                <a:latin typeface="Arial" panose="020B0604020202020204" pitchFamily="34" charset="0"/>
              </a:rPr>
              <a:t>annuity</a:t>
            </a:r>
            <a:r>
              <a:rPr lang="de-DE" sz="1799" b="1" kern="0" dirty="0">
                <a:latin typeface="Arial" panose="020B0604020202020204" pitchFamily="34" charset="0"/>
              </a:rPr>
              <a:t> ≈ 0</a:t>
            </a:r>
          </a:p>
          <a:p>
            <a:pPr marL="0" lvl="1" indent="0" algn="ctr" defTabSz="914126">
              <a:spcAft>
                <a:spcPts val="1200"/>
              </a:spcAft>
              <a:buClr>
                <a:prstClr val="white"/>
              </a:buClr>
              <a:buSzPct val="100000"/>
              <a:buNone/>
              <a:tabLst>
                <a:tab pos="266620" algn="l"/>
                <a:tab pos="631635" algn="l"/>
                <a:tab pos="980781" algn="l"/>
              </a:tabLst>
              <a:defRPr/>
            </a:pPr>
            <a:r>
              <a:rPr lang="de-DE" kern="0" dirty="0">
                <a:latin typeface="Arial" panose="020B0604020202020204" pitchFamily="34" charset="0"/>
              </a:rPr>
              <a:t>Interpretation:</a:t>
            </a:r>
            <a:br>
              <a:rPr lang="de-DE" kern="0" dirty="0">
                <a:latin typeface="Arial" panose="020B0604020202020204" pitchFamily="34" charset="0"/>
              </a:rPr>
            </a:br>
            <a:r>
              <a:rPr lang="de-DE" kern="0" dirty="0" err="1">
                <a:latin typeface="Arial" panose="020B0604020202020204" pitchFamily="34" charset="0"/>
              </a:rPr>
              <a:t>system</a:t>
            </a:r>
            <a:r>
              <a:rPr lang="de-DE" kern="0" dirty="0">
                <a:latin typeface="Arial" panose="020B0604020202020204" pitchFamily="34" charset="0"/>
              </a:rPr>
              <a:t> optimal </a:t>
            </a:r>
            <a:r>
              <a:rPr lang="de-DE" kern="0" dirty="0" err="1">
                <a:latin typeface="Arial" panose="020B0604020202020204" pitchFamily="34" charset="0"/>
              </a:rPr>
              <a:t>investment</a:t>
            </a:r>
            <a:r>
              <a:rPr lang="de-DE" kern="0" dirty="0">
                <a:latin typeface="Arial" panose="020B0604020202020204" pitchFamily="34" charset="0"/>
              </a:rPr>
              <a:t> </a:t>
            </a:r>
            <a:r>
              <a:rPr lang="de-DE" kern="0" dirty="0" err="1">
                <a:latin typeface="Arial" panose="020B0604020202020204" pitchFamily="34" charset="0"/>
              </a:rPr>
              <a:t>choices</a:t>
            </a:r>
            <a:r>
              <a:rPr lang="de-DE" kern="0" dirty="0">
                <a:latin typeface="Arial" panose="020B0604020202020204" pitchFamily="34" charset="0"/>
              </a:rPr>
              <a:t> </a:t>
            </a:r>
            <a:r>
              <a:rPr lang="de-DE" kern="0" dirty="0" err="1">
                <a:latin typeface="Arial" panose="020B0604020202020204" pitchFamily="34" charset="0"/>
              </a:rPr>
              <a:t>are</a:t>
            </a:r>
            <a:r>
              <a:rPr lang="de-DE" kern="0" dirty="0">
                <a:latin typeface="Arial" panose="020B0604020202020204" pitchFamily="34" charset="0"/>
              </a:rPr>
              <a:t> </a:t>
            </a:r>
            <a:r>
              <a:rPr lang="de-DE" kern="0" dirty="0" err="1">
                <a:latin typeface="Arial" panose="020B0604020202020204" pitchFamily="34" charset="0"/>
              </a:rPr>
              <a:t>economically</a:t>
            </a:r>
            <a:r>
              <a:rPr lang="de-DE" kern="0" dirty="0">
                <a:latin typeface="Arial" panose="020B0604020202020204" pitchFamily="34" charset="0"/>
              </a:rPr>
              <a:t> viable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F0D98F0-4DC2-4A0B-9E7A-8FDE87082338}"/>
              </a:ext>
            </a:extLst>
          </p:cNvPr>
          <p:cNvSpPr/>
          <p:nvPr/>
        </p:nvSpPr>
        <p:spPr>
          <a:xfrm>
            <a:off x="5591774" y="1948375"/>
            <a:ext cx="4939377" cy="859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5246EEA-4128-42A0-9B69-3DDBA8664759}"/>
              </a:ext>
            </a:extLst>
          </p:cNvPr>
          <p:cNvSpPr/>
          <p:nvPr/>
        </p:nvSpPr>
        <p:spPr>
          <a:xfrm>
            <a:off x="5700714" y="5017270"/>
            <a:ext cx="6141132" cy="9979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DB005A1-D844-4792-B078-DF266DA2A53F}"/>
              </a:ext>
            </a:extLst>
          </p:cNvPr>
          <p:cNvSpPr/>
          <p:nvPr/>
        </p:nvSpPr>
        <p:spPr>
          <a:xfrm>
            <a:off x="5520064" y="3598068"/>
            <a:ext cx="5028874" cy="141920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47F6625-DF2A-4F7A-95B6-752615CE3CAD}"/>
              </a:ext>
            </a:extLst>
          </p:cNvPr>
          <p:cNvSpPr/>
          <p:nvPr/>
        </p:nvSpPr>
        <p:spPr>
          <a:xfrm>
            <a:off x="10548938" y="4730749"/>
            <a:ext cx="1046162" cy="28652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428E0A3-A11B-43DC-8E8C-E8E8F9E6BFA7}"/>
              </a:ext>
            </a:extLst>
          </p:cNvPr>
          <p:cNvSpPr/>
          <p:nvPr/>
        </p:nvSpPr>
        <p:spPr>
          <a:xfrm>
            <a:off x="9553575" y="2806425"/>
            <a:ext cx="2064544" cy="70903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1F7D8F9-992E-47CB-83CE-F2FB751D1497}"/>
              </a:ext>
            </a:extLst>
          </p:cNvPr>
          <p:cNvSpPr/>
          <p:nvPr/>
        </p:nvSpPr>
        <p:spPr>
          <a:xfrm>
            <a:off x="10548938" y="3471145"/>
            <a:ext cx="1137268" cy="70903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569B6C3-1525-4128-A1E5-9782C1A0D7A5}"/>
              </a:ext>
            </a:extLst>
          </p:cNvPr>
          <p:cNvSpPr/>
          <p:nvPr/>
        </p:nvSpPr>
        <p:spPr>
          <a:xfrm>
            <a:off x="11313320" y="4179804"/>
            <a:ext cx="528526" cy="5509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3CD58C1-2963-409F-BC1B-61C05B67AF0C}"/>
              </a:ext>
            </a:extLst>
          </p:cNvPr>
          <p:cNvSpPr/>
          <p:nvPr/>
        </p:nvSpPr>
        <p:spPr>
          <a:xfrm>
            <a:off x="5539086" y="2806425"/>
            <a:ext cx="3304877" cy="7916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400EA76-9294-4CFC-95A0-6FE52B0485E0}"/>
              </a:ext>
            </a:extLst>
          </p:cNvPr>
          <p:cNvSpPr/>
          <p:nvPr/>
        </p:nvSpPr>
        <p:spPr>
          <a:xfrm>
            <a:off x="8843964" y="2806426"/>
            <a:ext cx="709612" cy="28846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0FB61E5-85CF-4378-ACDB-747AC621BA7C}"/>
              </a:ext>
            </a:extLst>
          </p:cNvPr>
          <p:cNvSpPr/>
          <p:nvPr/>
        </p:nvSpPr>
        <p:spPr>
          <a:xfrm>
            <a:off x="9965531" y="3515459"/>
            <a:ext cx="583407" cy="826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0B64BAE-8D20-4F7F-9F61-75ABD9B0D194}"/>
              </a:ext>
            </a:extLst>
          </p:cNvPr>
          <p:cNvSpPr/>
          <p:nvPr/>
        </p:nvSpPr>
        <p:spPr>
          <a:xfrm>
            <a:off x="8828263" y="3094891"/>
            <a:ext cx="725311" cy="503176"/>
          </a:xfrm>
          <a:prstGeom prst="rect">
            <a:avLst/>
          </a:prstGeom>
          <a:noFill/>
          <a:ln w="0">
            <a:solidFill>
              <a:schemeClr val="bg1"/>
            </a:solidFill>
          </a:ln>
          <a:effectLst>
            <a:glow rad="101600">
              <a:srgbClr val="49C2ED">
                <a:alpha val="63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A6EE3D2-5083-48FF-A9D2-F82F76806219}"/>
              </a:ext>
            </a:extLst>
          </p:cNvPr>
          <p:cNvSpPr/>
          <p:nvPr/>
        </p:nvSpPr>
        <p:spPr>
          <a:xfrm>
            <a:off x="10531151" y="4176000"/>
            <a:ext cx="782169" cy="554749"/>
          </a:xfrm>
          <a:prstGeom prst="rect">
            <a:avLst/>
          </a:prstGeom>
          <a:noFill/>
          <a:ln w="0">
            <a:solidFill>
              <a:schemeClr val="bg1"/>
            </a:solidFill>
          </a:ln>
          <a:effectLst>
            <a:glow rad="101600">
              <a:srgbClr val="49C2ED">
                <a:alpha val="63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AE48FB9-7146-42C5-A647-944328F9B33B}"/>
              </a:ext>
            </a:extLst>
          </p:cNvPr>
          <p:cNvSpPr/>
          <p:nvPr/>
        </p:nvSpPr>
        <p:spPr>
          <a:xfrm>
            <a:off x="10549416" y="2234995"/>
            <a:ext cx="763904" cy="571428"/>
          </a:xfrm>
          <a:prstGeom prst="rect">
            <a:avLst/>
          </a:prstGeom>
          <a:noFill/>
          <a:ln w="0">
            <a:solidFill>
              <a:schemeClr val="bg1"/>
            </a:solidFill>
          </a:ln>
          <a:effectLst>
            <a:glow rad="101600">
              <a:srgbClr val="49C2ED">
                <a:alpha val="63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ECB21A39-6A1C-41EC-9BF1-EAFAA59379C4}"/>
              </a:ext>
            </a:extLst>
          </p:cNvPr>
          <p:cNvSpPr/>
          <p:nvPr/>
        </p:nvSpPr>
        <p:spPr>
          <a:xfrm>
            <a:off x="5918836" y="4948924"/>
            <a:ext cx="5440680" cy="841894"/>
          </a:xfrm>
          <a:prstGeom prst="rect">
            <a:avLst/>
          </a:prstGeom>
          <a:solidFill>
            <a:srgbClr val="F1F6DF"/>
          </a:solidFill>
          <a:ln>
            <a:solidFill>
              <a:srgbClr val="979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load shifting implementation also based on Gils (2015) [10]</a:t>
            </a:r>
          </a:p>
          <a:p>
            <a:pPr marL="180000" indent="-180000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seeking to minimize power payment obligations of focus cluster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37756EC-2087-48F4-A844-FA86D123936B}"/>
              </a:ext>
            </a:extLst>
          </p:cNvPr>
          <p:cNvSpPr>
            <a:spLocks noChangeAspect="1"/>
          </p:cNvSpPr>
          <p:nvPr/>
        </p:nvSpPr>
        <p:spPr>
          <a:xfrm>
            <a:off x="821822" y="1714327"/>
            <a:ext cx="395897" cy="395897"/>
          </a:xfrm>
          <a:prstGeom prst="ellipse">
            <a:avLst/>
          </a:prstGeom>
          <a:solidFill>
            <a:srgbClr val="94B333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063">
              <a:defRPr/>
            </a:pPr>
            <a:r>
              <a:rPr lang="de-DE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87095D0-3B35-4927-BFA8-7005075C3F81}"/>
              </a:ext>
            </a:extLst>
          </p:cNvPr>
          <p:cNvSpPr>
            <a:spLocks noChangeAspect="1"/>
          </p:cNvSpPr>
          <p:nvPr/>
        </p:nvSpPr>
        <p:spPr>
          <a:xfrm>
            <a:off x="5591774" y="1995101"/>
            <a:ext cx="395897" cy="395897"/>
          </a:xfrm>
          <a:prstGeom prst="ellipse">
            <a:avLst/>
          </a:prstGeom>
          <a:solidFill>
            <a:srgbClr val="94B333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063">
              <a:defRPr/>
            </a:pPr>
            <a:r>
              <a:rPr lang="de-DE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7B1E7F1-F3B6-49B0-AEE3-49F2FF98C3DA}"/>
              </a:ext>
            </a:extLst>
          </p:cNvPr>
          <p:cNvSpPr>
            <a:spLocks noChangeAspect="1"/>
          </p:cNvSpPr>
          <p:nvPr/>
        </p:nvSpPr>
        <p:spPr>
          <a:xfrm>
            <a:off x="3969451" y="3701694"/>
            <a:ext cx="395897" cy="395897"/>
          </a:xfrm>
          <a:prstGeom prst="ellipse">
            <a:avLst/>
          </a:prstGeom>
          <a:solidFill>
            <a:srgbClr val="94B333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063">
              <a:defRPr/>
            </a:pPr>
            <a:r>
              <a:rPr lang="de-DE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4FA40541-28C9-4BCF-94EC-E4E735454D03}"/>
              </a:ext>
            </a:extLst>
          </p:cNvPr>
          <p:cNvSpPr/>
          <p:nvPr/>
        </p:nvSpPr>
        <p:spPr>
          <a:xfrm>
            <a:off x="8843963" y="6362884"/>
            <a:ext cx="29594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dirty="0">
                <a:hlinkClick r:id="rId8"/>
              </a:rPr>
              <a:t>https://gitlab.com/dlr-ve/esy/amiris/amiris</a:t>
            </a:r>
            <a:endParaRPr lang="de-DE" sz="1200" dirty="0"/>
          </a:p>
        </p:txBody>
      </p:sp>
      <p:sp>
        <p:nvSpPr>
          <p:cNvPr id="34" name="Foliennummernplatzhalter 33">
            <a:extLst>
              <a:ext uri="{FF2B5EF4-FFF2-40B4-BE49-F238E27FC236}">
                <a16:creationId xmlns:a16="http://schemas.microsoft.com/office/drawing/2014/main" id="{F41D1B3F-8449-4467-9637-99817D3F95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00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1" grpId="0" animBg="1"/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BBF077C-65E5-46F6-8B8F-863335E2F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231754" cy="985286"/>
          </a:xfrm>
        </p:spPr>
        <p:txBody>
          <a:bodyPr>
            <a:normAutofit/>
          </a:bodyPr>
          <a:lstStyle/>
          <a:p>
            <a:r>
              <a:rPr lang="de-DE" sz="2400" dirty="0"/>
              <a:t>Main </a:t>
            </a:r>
            <a:r>
              <a:rPr lang="de-DE" sz="2400" dirty="0" err="1"/>
              <a:t>assumptions</a:t>
            </a:r>
            <a:r>
              <a:rPr lang="de-DE" sz="2400" dirty="0"/>
              <a:t> </a:t>
            </a:r>
            <a:r>
              <a:rPr lang="de-DE" sz="2400" dirty="0" err="1"/>
              <a:t>across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scenarios</a:t>
            </a:r>
            <a:br>
              <a:rPr lang="de-DE" dirty="0"/>
            </a:br>
            <a:r>
              <a:rPr lang="de-DE" sz="1800" b="0" i="1" dirty="0" err="1">
                <a:solidFill>
                  <a:schemeClr val="bg1">
                    <a:lumMod val="75000"/>
                  </a:schemeClr>
                </a:solidFill>
              </a:rPr>
              <a:t>Reaching</a:t>
            </a:r>
            <a:r>
              <a:rPr lang="de-DE" sz="1800" b="0" i="1" dirty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sz="1800" b="0" i="1" dirty="0" err="1">
                <a:solidFill>
                  <a:schemeClr val="bg1">
                    <a:lumMod val="75000"/>
                  </a:schemeClr>
                </a:solidFill>
              </a:rPr>
              <a:t>climate</a:t>
            </a:r>
            <a:r>
              <a:rPr lang="de-DE" sz="1800" b="0" i="1" dirty="0">
                <a:solidFill>
                  <a:schemeClr val="bg1">
                    <a:lumMod val="75000"/>
                  </a:schemeClr>
                </a:solidFill>
              </a:rPr>
              <a:t>-neutral power </a:t>
            </a:r>
            <a:r>
              <a:rPr lang="de-DE" sz="1800" b="0" i="1" dirty="0" err="1">
                <a:solidFill>
                  <a:schemeClr val="bg1">
                    <a:lumMod val="75000"/>
                  </a:schemeClr>
                </a:solidFill>
              </a:rPr>
              <a:t>sector</a:t>
            </a:r>
            <a:r>
              <a:rPr lang="de-DE" sz="18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800" b="0" i="1" dirty="0" err="1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de-DE" sz="1800" b="0" i="1" dirty="0">
                <a:solidFill>
                  <a:schemeClr val="bg1">
                    <a:lumMod val="75000"/>
                  </a:schemeClr>
                </a:solidFill>
              </a:rPr>
              <a:t> 2035 </a:t>
            </a:r>
            <a:r>
              <a:rPr lang="de-DE" sz="1800" b="0" i="1" dirty="0" err="1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sz="18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800" b="0" i="1" dirty="0" err="1">
                <a:solidFill>
                  <a:schemeClr val="bg1">
                    <a:lumMod val="75000"/>
                  </a:schemeClr>
                </a:solidFill>
              </a:rPr>
              <a:t>current</a:t>
            </a:r>
            <a:r>
              <a:rPr lang="de-DE" sz="18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800" b="0" i="1" dirty="0" err="1">
                <a:solidFill>
                  <a:schemeClr val="bg1">
                    <a:lumMod val="75000"/>
                  </a:schemeClr>
                </a:solidFill>
              </a:rPr>
              <a:t>expansion</a:t>
            </a:r>
            <a:r>
              <a:rPr lang="de-DE" sz="1800" b="0" i="1" dirty="0">
                <a:solidFill>
                  <a:schemeClr val="bg1">
                    <a:lumMod val="75000"/>
                  </a:schemeClr>
                </a:solidFill>
              </a:rPr>
              <a:t> &amp; </a:t>
            </a:r>
            <a:r>
              <a:rPr lang="de-DE" sz="1800" b="0" i="1" dirty="0" err="1">
                <a:solidFill>
                  <a:schemeClr val="bg1">
                    <a:lumMod val="75000"/>
                  </a:schemeClr>
                </a:solidFill>
              </a:rPr>
              <a:t>decommissioning</a:t>
            </a:r>
            <a:r>
              <a:rPr lang="de-DE" sz="18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800" b="0" i="1" dirty="0" err="1">
                <a:solidFill>
                  <a:schemeClr val="bg1">
                    <a:lumMod val="75000"/>
                  </a:schemeClr>
                </a:solidFill>
              </a:rPr>
              <a:t>plans</a:t>
            </a:r>
            <a:endParaRPr lang="de-DE" sz="1999" b="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AA19A23-2DE0-48CF-975F-AF94B4A2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64A2D0F1-F4D9-495D-87E9-194FB96B9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290" y="3826886"/>
            <a:ext cx="5975109" cy="248962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84E7216-892E-4896-8B60-3F09D674B4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4"/>
          <a:stretch/>
        </p:blipFill>
        <p:spPr>
          <a:xfrm>
            <a:off x="2784495" y="1606197"/>
            <a:ext cx="6195286" cy="2131074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9CDC8010-423E-4D88-9886-C82E3386EC12}"/>
              </a:ext>
            </a:extLst>
          </p:cNvPr>
          <p:cNvSpPr/>
          <p:nvPr/>
        </p:nvSpPr>
        <p:spPr>
          <a:xfrm>
            <a:off x="3287431" y="3704601"/>
            <a:ext cx="5039248" cy="1222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C713A07-3624-4D99-A53E-4F0129828AA0}"/>
              </a:ext>
            </a:extLst>
          </p:cNvPr>
          <p:cNvSpPr txBox="1"/>
          <p:nvPr/>
        </p:nvSpPr>
        <p:spPr>
          <a:xfrm>
            <a:off x="3648365" y="1779586"/>
            <a:ext cx="1060912" cy="4307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b="1" dirty="0" err="1">
                <a:latin typeface="Arial" pitchFamily="34" charset="0"/>
                <a:cs typeface="Arial" pitchFamily="34" charset="0"/>
              </a:rPr>
              <a:t>Renewables</a:t>
            </a:r>
            <a:br>
              <a:rPr lang="de-DE" sz="1400" b="1" dirty="0">
                <a:latin typeface="Arial" pitchFamily="34" charset="0"/>
                <a:cs typeface="Arial" pitchFamily="34" charset="0"/>
              </a:rPr>
            </a:br>
            <a:r>
              <a:rPr lang="de-DE" sz="1400" b="1" dirty="0">
                <a:latin typeface="Arial" pitchFamily="34" charset="0"/>
                <a:cs typeface="Arial" pitchFamily="34" charset="0"/>
              </a:rPr>
              <a:t>(</a:t>
            </a:r>
            <a:r>
              <a:rPr lang="de-DE" sz="1400" b="1" dirty="0" err="1">
                <a:latin typeface="Arial" pitchFamily="34" charset="0"/>
                <a:cs typeface="Arial" pitchFamily="34" charset="0"/>
              </a:rPr>
              <a:t>exogenous</a:t>
            </a:r>
            <a:r>
              <a:rPr lang="de-DE" sz="1400" b="1" dirty="0">
                <a:latin typeface="Arial" pitchFamily="34" charset="0"/>
                <a:cs typeface="Arial" pitchFamily="34" charset="0"/>
              </a:rPr>
              <a:t>)</a:t>
            </a:r>
            <a:endParaRPr lang="de-DE" sz="1799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A62BB0A-C9A6-49D0-BB5E-ADA2113A1986}"/>
              </a:ext>
            </a:extLst>
          </p:cNvPr>
          <p:cNvSpPr txBox="1"/>
          <p:nvPr/>
        </p:nvSpPr>
        <p:spPr>
          <a:xfrm>
            <a:off x="6616876" y="3957730"/>
            <a:ext cx="1060912" cy="4307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b="1" dirty="0">
                <a:latin typeface="Arial" pitchFamily="34" charset="0"/>
                <a:cs typeface="Arial" pitchFamily="34" charset="0"/>
              </a:rPr>
              <a:t>Backup</a:t>
            </a:r>
          </a:p>
          <a:p>
            <a:pPr algn="ctr"/>
            <a:r>
              <a:rPr lang="de-DE" sz="1400" b="1" dirty="0">
                <a:latin typeface="Arial" pitchFamily="34" charset="0"/>
                <a:cs typeface="Arial" pitchFamily="34" charset="0"/>
              </a:rPr>
              <a:t>(</a:t>
            </a:r>
            <a:r>
              <a:rPr lang="de-DE" sz="1400" b="1" dirty="0" err="1">
                <a:latin typeface="Arial" pitchFamily="34" charset="0"/>
                <a:cs typeface="Arial" pitchFamily="34" charset="0"/>
              </a:rPr>
              <a:t>exogenous</a:t>
            </a:r>
            <a:r>
              <a:rPr lang="de-DE" sz="1400" b="1" dirty="0">
                <a:latin typeface="Arial" pitchFamily="34" charset="0"/>
                <a:cs typeface="Arial" pitchFamily="34" charset="0"/>
              </a:rPr>
              <a:t>)</a:t>
            </a:r>
            <a:endParaRPr lang="de-DE" sz="1799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BBE50298-0CD0-446F-9AEF-ED81DE740273}"/>
              </a:ext>
            </a:extLst>
          </p:cNvPr>
          <p:cNvSpPr/>
          <p:nvPr/>
        </p:nvSpPr>
        <p:spPr>
          <a:xfrm>
            <a:off x="9119549" y="2839757"/>
            <a:ext cx="2652382" cy="1729687"/>
          </a:xfrm>
          <a:prstGeom prst="rect">
            <a:avLst/>
          </a:prstGeom>
          <a:solidFill>
            <a:srgbClr val="F1F6D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de-DE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premise</a:t>
            </a:r>
            <a:endParaRPr lang="de-DE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brownfield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approach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considering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planning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</a:p>
          <a:p>
            <a:pPr algn="ctr"/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legislation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33" name="Grafik 32" descr="Informationen">
            <a:extLst>
              <a:ext uri="{FF2B5EF4-FFF2-40B4-BE49-F238E27FC236}">
                <a16:creationId xmlns:a16="http://schemas.microsoft.com/office/drawing/2014/main" id="{CA188F5C-192F-46B0-8F65-A05A7CBDFF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14961" y="2873408"/>
            <a:ext cx="385092" cy="385092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BADDE621-2DFD-4C61-A68C-F1BE11028742}"/>
              </a:ext>
            </a:extLst>
          </p:cNvPr>
          <p:cNvSpPr/>
          <p:nvPr/>
        </p:nvSpPr>
        <p:spPr>
          <a:xfrm>
            <a:off x="2496538" y="1557280"/>
            <a:ext cx="6483243" cy="2269606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15E0666-07CA-4886-AD6B-7341D9CBD615}"/>
              </a:ext>
            </a:extLst>
          </p:cNvPr>
          <p:cNvSpPr txBox="1"/>
          <p:nvPr/>
        </p:nvSpPr>
        <p:spPr>
          <a:xfrm>
            <a:off x="10670938" y="6589215"/>
            <a:ext cx="1344570" cy="1692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1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de-DE" sz="11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sources</a:t>
            </a:r>
            <a:r>
              <a:rPr lang="de-DE" sz="11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[11-24]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3809B91-0FDD-4C59-B3A4-1F33BD4D76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78966" r="17727"/>
          <a:stretch/>
        </p:blipFill>
        <p:spPr>
          <a:xfrm>
            <a:off x="3467100" y="3645027"/>
            <a:ext cx="4284653" cy="523683"/>
          </a:xfrm>
          <a:prstGeom prst="rect">
            <a:avLst/>
          </a:prstGeom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8AFCB48-6612-49CF-AC93-7DA9FDC3AB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A58388D-3057-485C-888F-451216E1D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34" y="1763640"/>
            <a:ext cx="8465935" cy="352747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BBF077C-65E5-46F6-8B8F-863335E2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700" dirty="0"/>
              <a:t>Main </a:t>
            </a:r>
            <a:r>
              <a:rPr lang="de-DE" sz="2700" dirty="0" err="1"/>
              <a:t>assumptions</a:t>
            </a:r>
            <a:r>
              <a:rPr lang="de-DE" sz="2700" dirty="0"/>
              <a:t> </a:t>
            </a:r>
            <a:r>
              <a:rPr lang="de-DE" sz="2700" dirty="0" err="1"/>
              <a:t>across</a:t>
            </a:r>
            <a:r>
              <a:rPr lang="de-DE" sz="2700" dirty="0"/>
              <a:t> </a:t>
            </a:r>
            <a:r>
              <a:rPr lang="de-DE" sz="2700" dirty="0" err="1"/>
              <a:t>the</a:t>
            </a:r>
            <a:r>
              <a:rPr lang="de-DE" sz="2700" dirty="0"/>
              <a:t> </a:t>
            </a:r>
            <a:r>
              <a:rPr lang="de-DE" sz="2700" dirty="0" err="1"/>
              <a:t>scenarios</a:t>
            </a:r>
            <a:br>
              <a:rPr lang="de-DE" dirty="0"/>
            </a:b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Reaching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climate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-neutral power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sector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2035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considering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short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-term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fuel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price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shock</a:t>
            </a:r>
            <a:endParaRPr lang="de-DE" b="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AA19A23-2DE0-48CF-975F-AF94B4A2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C713A07-3624-4D99-A53E-4F0129828AA0}"/>
              </a:ext>
            </a:extLst>
          </p:cNvPr>
          <p:cNvSpPr txBox="1"/>
          <p:nvPr/>
        </p:nvSpPr>
        <p:spPr>
          <a:xfrm>
            <a:off x="4316468" y="2061205"/>
            <a:ext cx="2235608" cy="4307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b="1" dirty="0">
                <a:latin typeface="Arial" pitchFamily="34" charset="0"/>
                <a:cs typeface="Arial" pitchFamily="34" charset="0"/>
              </a:rPr>
              <a:t>Fuel and </a:t>
            </a:r>
            <a:r>
              <a:rPr lang="de-DE" sz="1400" b="1" dirty="0" err="1">
                <a:latin typeface="Arial" pitchFamily="34" charset="0"/>
                <a:cs typeface="Arial" pitchFamily="34" charset="0"/>
              </a:rPr>
              <a:t>emissions</a:t>
            </a:r>
            <a:r>
              <a:rPr lang="de-DE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>
                <a:latin typeface="Arial" pitchFamily="34" charset="0"/>
                <a:cs typeface="Arial" pitchFamily="34" charset="0"/>
              </a:rPr>
              <a:t>prices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  <a:cs typeface="Arial" pitchFamily="34" charset="0"/>
              </a:rPr>
              <a:t>(in real </a:t>
            </a:r>
            <a:r>
              <a:rPr lang="de-DE" sz="1400" b="1" dirty="0" err="1">
                <a:latin typeface="Arial" pitchFamily="34" charset="0"/>
                <a:cs typeface="Arial" pitchFamily="34" charset="0"/>
              </a:rPr>
              <a:t>terms</a:t>
            </a:r>
            <a:r>
              <a:rPr lang="de-DE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de-DE" sz="1400" b="1" dirty="0">
                <a:latin typeface="Arial" pitchFamily="34" charset="0"/>
                <a:cs typeface="Arial" pitchFamily="34" charset="0"/>
              </a:rPr>
              <a:t> 2020)</a:t>
            </a:r>
            <a:endParaRPr lang="de-DE" sz="1799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873A756-439A-46B2-8DE2-8D7EE706EBB1}"/>
              </a:ext>
            </a:extLst>
          </p:cNvPr>
          <p:cNvSpPr txBox="1"/>
          <p:nvPr/>
        </p:nvSpPr>
        <p:spPr>
          <a:xfrm>
            <a:off x="10411859" y="6589215"/>
            <a:ext cx="1655472" cy="1692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1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de-DE" sz="11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sources</a:t>
            </a:r>
            <a:r>
              <a:rPr lang="de-DE" sz="11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[17]; [25-35]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A2FA03-CE1F-48C2-A857-A0E893FDF5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77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BBF077C-65E5-46F6-8B8F-863335E2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700" dirty="0"/>
              <a:t>Main </a:t>
            </a:r>
            <a:r>
              <a:rPr lang="de-DE" sz="2700" dirty="0" err="1"/>
              <a:t>assumptions</a:t>
            </a:r>
            <a:r>
              <a:rPr lang="de-DE" sz="2700" dirty="0"/>
              <a:t> </a:t>
            </a:r>
            <a:r>
              <a:rPr lang="de-DE" sz="2700" dirty="0" err="1"/>
              <a:t>across</a:t>
            </a:r>
            <a:r>
              <a:rPr lang="de-DE" sz="2700" dirty="0"/>
              <a:t> </a:t>
            </a:r>
            <a:r>
              <a:rPr lang="de-DE" sz="2700" dirty="0" err="1"/>
              <a:t>the</a:t>
            </a:r>
            <a:r>
              <a:rPr lang="de-DE" sz="2700" dirty="0"/>
              <a:t> </a:t>
            </a:r>
            <a:r>
              <a:rPr lang="de-DE" sz="2700" dirty="0" err="1"/>
              <a:t>scenarios</a:t>
            </a:r>
            <a:br>
              <a:rPr lang="de-DE" dirty="0"/>
            </a:b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Reaching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climate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-neutral power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sector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2035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studying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investments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remaining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options</a:t>
            </a:r>
            <a:endParaRPr lang="de-DE" b="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AA19A23-2DE0-48CF-975F-AF94B4A2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22E8C7F-32DB-4049-B6B2-AA6906433631}"/>
              </a:ext>
            </a:extLst>
          </p:cNvPr>
          <p:cNvSpPr/>
          <p:nvPr/>
        </p:nvSpPr>
        <p:spPr>
          <a:xfrm>
            <a:off x="1268747" y="1820774"/>
            <a:ext cx="4854356" cy="3815435"/>
          </a:xfrm>
          <a:prstGeom prst="rect">
            <a:avLst/>
          </a:prstGeom>
          <a:solidFill>
            <a:srgbClr val="F1F6DF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9892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539838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plants (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CCS)</a:t>
            </a:r>
          </a:p>
          <a:p>
            <a:pPr marL="1656939" lvl="3" indent="-285750" defTabSz="539838"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gas</a:t>
            </a:r>
          </a:p>
          <a:p>
            <a:pPr marL="1656939" lvl="3" indent="-285750" defTabSz="539838"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</a:p>
          <a:p>
            <a:pPr marL="1656939" lvl="3" indent="-285750" defTabSz="539838"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biomass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6939" lvl="3" indent="-285750" defTabSz="539838"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peakers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539838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1" defTabSz="539838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storages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6939" lvl="3" indent="-285750" defTabSz="539838"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pumped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hydro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6939" lvl="3" indent="-285750" defTabSz="539838"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(lithium-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batteries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6939" lvl="3" indent="-285750" defTabSz="539838"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electrolyzers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727" lvl="1" indent="-285664" defTabSz="539838"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539838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6939" lvl="3" indent="-285750" defTabSz="539838"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households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6939" lvl="3" indent="-285750" defTabSz="539838"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6939" lvl="3" indent="-285750" defTabSz="539838"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 descr="Ladender Akku">
            <a:extLst>
              <a:ext uri="{FF2B5EF4-FFF2-40B4-BE49-F238E27FC236}">
                <a16:creationId xmlns:a16="http://schemas.microsoft.com/office/drawing/2014/main" id="{F98E69FE-6E0A-42E1-8187-4B64950A1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0417" y="3503619"/>
            <a:ext cx="575850" cy="575850"/>
          </a:xfrm>
          <a:prstGeom prst="rect">
            <a:avLst/>
          </a:prstGeom>
        </p:spPr>
      </p:pic>
      <p:pic>
        <p:nvPicPr>
          <p:cNvPr id="11" name="Grafik 10" descr="Fabrik">
            <a:extLst>
              <a:ext uri="{FF2B5EF4-FFF2-40B4-BE49-F238E27FC236}">
                <a16:creationId xmlns:a16="http://schemas.microsoft.com/office/drawing/2014/main" id="{30349DF1-97EB-4675-AA73-E716C5162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0417" y="2270004"/>
            <a:ext cx="575850" cy="575850"/>
          </a:xfrm>
          <a:prstGeom prst="rect">
            <a:avLst/>
          </a:prstGeom>
        </p:spPr>
      </p:pic>
      <p:pic>
        <p:nvPicPr>
          <p:cNvPr id="12" name="Grafik 11" descr="Haus">
            <a:extLst>
              <a:ext uri="{FF2B5EF4-FFF2-40B4-BE49-F238E27FC236}">
                <a16:creationId xmlns:a16="http://schemas.microsoft.com/office/drawing/2014/main" id="{012F11BA-75BF-4229-B100-1DAAD787AB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0417" y="4556365"/>
            <a:ext cx="575850" cy="57585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F1E3BD5A-DCF0-4DC9-BF62-98BFC92B8F92}"/>
              </a:ext>
            </a:extLst>
          </p:cNvPr>
          <p:cNvSpPr/>
          <p:nvPr/>
        </p:nvSpPr>
        <p:spPr>
          <a:xfrm>
            <a:off x="6639030" y="1820774"/>
            <a:ext cx="3977882" cy="676932"/>
          </a:xfrm>
          <a:prstGeom prst="rect">
            <a:avLst/>
          </a:prstGeom>
          <a:solidFill>
            <a:srgbClr val="F1F6DF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Parameterization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[8]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[35-39]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98B04E-A75F-4690-82F4-9558D4923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2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BBF077C-65E5-46F6-8B8F-863335E2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Scenario design</a:t>
            </a:r>
            <a:br>
              <a:rPr lang="de-DE" dirty="0"/>
            </a:b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Considering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one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scenario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without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three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scenarios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demand</a:t>
            </a:r>
            <a:r>
              <a:rPr lang="de-DE" sz="1999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999" b="0" i="1" dirty="0" err="1">
                <a:solidFill>
                  <a:schemeClr val="bg1">
                    <a:lumMod val="75000"/>
                  </a:schemeClr>
                </a:solidFill>
              </a:rPr>
              <a:t>response</a:t>
            </a:r>
            <a:endParaRPr lang="de-DE" b="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AA19A23-2DE0-48CF-975F-AF94B4A2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F067E188-4096-4D5F-8E67-F8898D0E7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076161"/>
              </p:ext>
            </p:extLst>
          </p:nvPr>
        </p:nvGraphicFramePr>
        <p:xfrm>
          <a:off x="891222" y="1656944"/>
          <a:ext cx="10409555" cy="403103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452487">
                  <a:extLst>
                    <a:ext uri="{9D8B030D-6E8A-4147-A177-3AD203B41FA5}">
                      <a16:colId xmlns:a16="http://schemas.microsoft.com/office/drawing/2014/main" val="374593480"/>
                    </a:ext>
                  </a:extLst>
                </a:gridCol>
                <a:gridCol w="1739267">
                  <a:extLst>
                    <a:ext uri="{9D8B030D-6E8A-4147-A177-3AD203B41FA5}">
                      <a16:colId xmlns:a16="http://schemas.microsoft.com/office/drawing/2014/main" val="706715493"/>
                    </a:ext>
                  </a:extLst>
                </a:gridCol>
                <a:gridCol w="1739267">
                  <a:extLst>
                    <a:ext uri="{9D8B030D-6E8A-4147-A177-3AD203B41FA5}">
                      <a16:colId xmlns:a16="http://schemas.microsoft.com/office/drawing/2014/main" val="4233136706"/>
                    </a:ext>
                  </a:extLst>
                </a:gridCol>
                <a:gridCol w="1739267">
                  <a:extLst>
                    <a:ext uri="{9D8B030D-6E8A-4147-A177-3AD203B41FA5}">
                      <a16:colId xmlns:a16="http://schemas.microsoft.com/office/drawing/2014/main" val="475216375"/>
                    </a:ext>
                  </a:extLst>
                </a:gridCol>
                <a:gridCol w="1739267">
                  <a:extLst>
                    <a:ext uri="{9D8B030D-6E8A-4147-A177-3AD203B41FA5}">
                      <a16:colId xmlns:a16="http://schemas.microsoft.com/office/drawing/2014/main" val="1888295128"/>
                    </a:ext>
                  </a:extLst>
                </a:gridCol>
              </a:tblGrid>
              <a:tr h="91053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</a:rPr>
                        <a:t>no</a:t>
                      </a:r>
                      <a:r>
                        <a:rPr lang="de-DE" sz="1600" dirty="0">
                          <a:effectLst/>
                        </a:rPr>
                        <a:t> DR</a:t>
                      </a:r>
                      <a:br>
                        <a:rPr lang="de-DE" sz="1600" dirty="0">
                          <a:effectLst/>
                        </a:rPr>
                      </a:br>
                      <a:r>
                        <a:rPr lang="de-DE" sz="1600" dirty="0">
                          <a:effectLst/>
                        </a:rPr>
                        <a:t>(DR </a:t>
                      </a:r>
                      <a:r>
                        <a:rPr lang="de-DE" sz="1600" dirty="0" err="1">
                          <a:effectLst/>
                        </a:rPr>
                        <a:t>none</a:t>
                      </a:r>
                      <a:r>
                        <a:rPr lang="de-DE" sz="1600" dirty="0">
                          <a:effectLst/>
                        </a:rPr>
                        <a:t>)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DR</a:t>
                      </a:r>
                      <a:br>
                        <a:rPr lang="de-DE" sz="1600" dirty="0">
                          <a:effectLst/>
                        </a:rPr>
                      </a:br>
                      <a:r>
                        <a:rPr lang="de-DE" sz="1600" dirty="0" err="1">
                          <a:effectLst/>
                        </a:rPr>
                        <a:t>pessimistic</a:t>
                      </a:r>
                      <a:br>
                        <a:rPr lang="de-DE" sz="1600" dirty="0">
                          <a:effectLst/>
                        </a:rPr>
                      </a:br>
                      <a:r>
                        <a:rPr lang="de-DE" sz="1600" dirty="0">
                          <a:effectLst/>
                        </a:rPr>
                        <a:t>(DR 5)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DR</a:t>
                      </a:r>
                      <a:br>
                        <a:rPr lang="de-DE" sz="1600" dirty="0">
                          <a:effectLst/>
                        </a:rPr>
                      </a:br>
                      <a:r>
                        <a:rPr lang="de-DE" sz="1600" dirty="0">
                          <a:effectLst/>
                        </a:rPr>
                        <a:t>neutral</a:t>
                      </a:r>
                      <a:br>
                        <a:rPr lang="de-DE" sz="1600" dirty="0">
                          <a:effectLst/>
                        </a:rPr>
                      </a:br>
                      <a:r>
                        <a:rPr lang="de-DE" sz="1600" dirty="0">
                          <a:effectLst/>
                        </a:rPr>
                        <a:t>(DR 50)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DR</a:t>
                      </a:r>
                      <a:br>
                        <a:rPr lang="de-DE" sz="1600" dirty="0">
                          <a:effectLst/>
                        </a:rPr>
                      </a:br>
                      <a:r>
                        <a:rPr lang="de-DE" sz="1600" dirty="0" err="1">
                          <a:effectLst/>
                        </a:rPr>
                        <a:t>optimistic</a:t>
                      </a:r>
                      <a:br>
                        <a:rPr lang="de-DE" sz="1600" dirty="0">
                          <a:effectLst/>
                        </a:rPr>
                      </a:br>
                      <a:r>
                        <a:rPr lang="de-DE" sz="1600" dirty="0">
                          <a:effectLst/>
                        </a:rPr>
                        <a:t>(DR 95)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>
                    <a:solidFill>
                      <a:srgbClr val="94B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207013"/>
                  </a:ext>
                </a:extLst>
              </a:tr>
              <a:tr h="78012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Demand </a:t>
                      </a:r>
                      <a:r>
                        <a:rPr lang="de-DE" sz="1600" dirty="0" err="1">
                          <a:effectLst/>
                        </a:rPr>
                        <a:t>response</a:t>
                      </a:r>
                      <a:r>
                        <a:rPr lang="de-DE" sz="1600" dirty="0">
                          <a:effectLst/>
                        </a:rPr>
                        <a:t> (DR) </a:t>
                      </a:r>
                      <a:r>
                        <a:rPr lang="de-DE" sz="1600" dirty="0" err="1">
                          <a:effectLst/>
                        </a:rPr>
                        <a:t>prevalent</a:t>
                      </a:r>
                      <a:r>
                        <a:rPr lang="de-DE" sz="1600" dirty="0">
                          <a:effectLst/>
                        </a:rPr>
                        <a:t>?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/>
                </a:tc>
                <a:extLst>
                  <a:ext uri="{0D108BD9-81ED-4DB2-BD59-A6C34878D82A}">
                    <a16:rowId xmlns:a16="http://schemas.microsoft.com/office/drawing/2014/main" val="1248557852"/>
                  </a:ext>
                </a:extLst>
              </a:tr>
              <a:tr h="78012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Costs </a:t>
                      </a:r>
                      <a:r>
                        <a:rPr lang="de-DE" sz="1600" dirty="0" err="1">
                          <a:effectLst/>
                        </a:rPr>
                        <a:t>of</a:t>
                      </a:r>
                      <a:r>
                        <a:rPr lang="de-DE" sz="1600" dirty="0">
                          <a:effectLst/>
                        </a:rPr>
                        <a:t> DR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/>
                </a:tc>
                <a:extLst>
                  <a:ext uri="{0D108BD9-81ED-4DB2-BD59-A6C34878D82A}">
                    <a16:rowId xmlns:a16="http://schemas.microsoft.com/office/drawing/2014/main" val="3659611987"/>
                  </a:ext>
                </a:extLst>
              </a:tr>
              <a:tr h="78012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</a:rPr>
                        <a:t>technical</a:t>
                      </a:r>
                      <a:r>
                        <a:rPr lang="de-DE" sz="1600" dirty="0">
                          <a:effectLst/>
                        </a:rPr>
                        <a:t> potential </a:t>
                      </a:r>
                      <a:r>
                        <a:rPr lang="de-DE" sz="1600" dirty="0" err="1">
                          <a:effectLst/>
                        </a:rPr>
                        <a:t>of</a:t>
                      </a:r>
                      <a:r>
                        <a:rPr lang="de-DE" sz="1600" dirty="0">
                          <a:effectLst/>
                        </a:rPr>
                        <a:t> DR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/>
                </a:tc>
                <a:extLst>
                  <a:ext uri="{0D108BD9-81ED-4DB2-BD59-A6C34878D82A}">
                    <a16:rowId xmlns:a16="http://schemas.microsoft.com/office/drawing/2014/main" val="1282391240"/>
                  </a:ext>
                </a:extLst>
              </a:tr>
              <a:tr h="78012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Costs </a:t>
                      </a:r>
                      <a:r>
                        <a:rPr lang="de-DE" sz="1600" dirty="0" err="1">
                          <a:effectLst/>
                        </a:rPr>
                        <a:t>of</a:t>
                      </a:r>
                      <a:r>
                        <a:rPr lang="de-DE" sz="1600" dirty="0">
                          <a:effectLst/>
                        </a:rPr>
                        <a:t> </a:t>
                      </a:r>
                      <a:r>
                        <a:rPr lang="de-DE" sz="1600" dirty="0" err="1">
                          <a:effectLst/>
                        </a:rPr>
                        <a:t>other</a:t>
                      </a:r>
                      <a:r>
                        <a:rPr lang="de-DE" sz="1600" dirty="0">
                          <a:effectLst/>
                        </a:rPr>
                        <a:t> </a:t>
                      </a:r>
                      <a:r>
                        <a:rPr lang="de-DE" sz="1600" dirty="0" err="1">
                          <a:effectLst/>
                        </a:rPr>
                        <a:t>flexibility</a:t>
                      </a:r>
                      <a:r>
                        <a:rPr lang="de-DE" sz="1600" dirty="0">
                          <a:effectLst/>
                        </a:rPr>
                        <a:t> </a:t>
                      </a:r>
                      <a:r>
                        <a:rPr lang="de-DE" sz="1600" dirty="0" err="1">
                          <a:effectLst/>
                        </a:rPr>
                        <a:t>options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/>
                </a:tc>
                <a:extLst>
                  <a:ext uri="{0D108BD9-81ED-4DB2-BD59-A6C34878D82A}">
                    <a16:rowId xmlns:a16="http://schemas.microsoft.com/office/drawing/2014/main" val="1857107250"/>
                  </a:ext>
                </a:extLst>
              </a:tr>
            </a:tbl>
          </a:graphicData>
        </a:graphic>
      </p:graphicFrame>
      <p:pic>
        <p:nvPicPr>
          <p:cNvPr id="14" name="Grafik 13" descr="Häkchen">
            <a:extLst>
              <a:ext uri="{FF2B5EF4-FFF2-40B4-BE49-F238E27FC236}">
                <a16:creationId xmlns:a16="http://schemas.microsoft.com/office/drawing/2014/main" id="{F288C6F8-7064-4C59-BEEB-6DA6934908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9752" y="2908335"/>
            <a:ext cx="251934" cy="251934"/>
          </a:xfrm>
          <a:prstGeom prst="rect">
            <a:avLst/>
          </a:prstGeom>
        </p:spPr>
      </p:pic>
      <p:pic>
        <p:nvPicPr>
          <p:cNvPr id="15" name="Grafik 14" descr="Schließen">
            <a:extLst>
              <a:ext uri="{FF2B5EF4-FFF2-40B4-BE49-F238E27FC236}">
                <a16:creationId xmlns:a16="http://schemas.microsoft.com/office/drawing/2014/main" id="{A17807B9-BF8C-40B8-848B-39D07E5A8C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7473" y="2908335"/>
            <a:ext cx="251934" cy="251934"/>
          </a:xfrm>
          <a:prstGeom prst="rect">
            <a:avLst/>
          </a:prstGeom>
        </p:spPr>
      </p:pic>
      <p:pic>
        <p:nvPicPr>
          <p:cNvPr id="16" name="Grafik 15" descr="Häkchen">
            <a:extLst>
              <a:ext uri="{FF2B5EF4-FFF2-40B4-BE49-F238E27FC236}">
                <a16:creationId xmlns:a16="http://schemas.microsoft.com/office/drawing/2014/main" id="{AD8DD0E5-FC34-4BC2-85C1-B960B9535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8378" y="2908335"/>
            <a:ext cx="251934" cy="251934"/>
          </a:xfrm>
          <a:prstGeom prst="rect">
            <a:avLst/>
          </a:prstGeom>
        </p:spPr>
      </p:pic>
      <p:pic>
        <p:nvPicPr>
          <p:cNvPr id="17" name="Grafik 16" descr="Häkchen">
            <a:extLst>
              <a:ext uri="{FF2B5EF4-FFF2-40B4-BE49-F238E27FC236}">
                <a16:creationId xmlns:a16="http://schemas.microsoft.com/office/drawing/2014/main" id="{7C51F3DE-CA7C-427E-A58C-6EE597785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7003" y="2908335"/>
            <a:ext cx="251934" cy="251934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372EB14-2090-4E9A-A792-2D7BAE5C17F4}"/>
              </a:ext>
            </a:extLst>
          </p:cNvPr>
          <p:cNvCxnSpPr/>
          <p:nvPr/>
        </p:nvCxnSpPr>
        <p:spPr>
          <a:xfrm flipV="1">
            <a:off x="10470850" y="5167885"/>
            <a:ext cx="0" cy="286295"/>
          </a:xfrm>
          <a:prstGeom prst="straightConnector1">
            <a:avLst/>
          </a:prstGeom>
          <a:ln w="25400">
            <a:solidFill>
              <a:srgbClr val="68686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470A3D2A-3848-4B5D-9EA3-9EE15A357611}"/>
              </a:ext>
            </a:extLst>
          </p:cNvPr>
          <p:cNvCxnSpPr/>
          <p:nvPr/>
        </p:nvCxnSpPr>
        <p:spPr>
          <a:xfrm flipV="1">
            <a:off x="6942064" y="3626516"/>
            <a:ext cx="0" cy="286295"/>
          </a:xfrm>
          <a:prstGeom prst="straightConnector1">
            <a:avLst/>
          </a:prstGeom>
          <a:ln w="25400">
            <a:solidFill>
              <a:srgbClr val="68686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7FCB941B-9CBB-4F83-B5FE-957FFE25548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470850" y="3626516"/>
            <a:ext cx="0" cy="286295"/>
          </a:xfrm>
          <a:prstGeom prst="straightConnector1">
            <a:avLst/>
          </a:prstGeom>
          <a:ln w="25400">
            <a:solidFill>
              <a:srgbClr val="68686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1862F10E-7368-4960-9BFB-1AD2088433E5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42064" y="5155771"/>
            <a:ext cx="0" cy="286295"/>
          </a:xfrm>
          <a:prstGeom prst="straightConnector1">
            <a:avLst/>
          </a:prstGeom>
          <a:ln w="25400">
            <a:solidFill>
              <a:srgbClr val="68686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60561ED8-0F38-442B-B935-287632BF3C52}"/>
              </a:ext>
            </a:extLst>
          </p:cNvPr>
          <p:cNvSpPr/>
          <p:nvPr/>
        </p:nvSpPr>
        <p:spPr>
          <a:xfrm>
            <a:off x="8622363" y="3680237"/>
            <a:ext cx="143963" cy="143979"/>
          </a:xfrm>
          <a:prstGeom prst="ellipse">
            <a:avLst/>
          </a:prstGeom>
          <a:noFill/>
          <a:ln w="19050">
            <a:solidFill>
              <a:srgbClr val="68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BF4A220-8AFE-478D-B85C-2341E3694532}"/>
              </a:ext>
            </a:extLst>
          </p:cNvPr>
          <p:cNvSpPr/>
          <p:nvPr/>
        </p:nvSpPr>
        <p:spPr>
          <a:xfrm>
            <a:off x="8622363" y="5216596"/>
            <a:ext cx="143963" cy="143979"/>
          </a:xfrm>
          <a:prstGeom prst="ellipse">
            <a:avLst/>
          </a:prstGeom>
          <a:noFill/>
          <a:ln w="19050">
            <a:solidFill>
              <a:srgbClr val="68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7F78631-A157-4820-A83D-AC85398C4B12}"/>
              </a:ext>
            </a:extLst>
          </p:cNvPr>
          <p:cNvSpPr/>
          <p:nvPr/>
        </p:nvSpPr>
        <p:spPr>
          <a:xfrm>
            <a:off x="5135590" y="5216596"/>
            <a:ext cx="143963" cy="143979"/>
          </a:xfrm>
          <a:prstGeom prst="ellipse">
            <a:avLst/>
          </a:prstGeom>
          <a:noFill/>
          <a:ln w="19050">
            <a:solidFill>
              <a:srgbClr val="68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E02EB84-6D32-4D64-9E94-AC2ADC341A63}"/>
              </a:ext>
            </a:extLst>
          </p:cNvPr>
          <p:cNvSpPr/>
          <p:nvPr/>
        </p:nvSpPr>
        <p:spPr>
          <a:xfrm>
            <a:off x="8622363" y="4496360"/>
            <a:ext cx="143963" cy="143979"/>
          </a:xfrm>
          <a:prstGeom prst="ellipse">
            <a:avLst/>
          </a:prstGeom>
          <a:noFill/>
          <a:ln w="19050">
            <a:solidFill>
              <a:srgbClr val="68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Grafik 25" descr="Schließen">
            <a:extLst>
              <a:ext uri="{FF2B5EF4-FFF2-40B4-BE49-F238E27FC236}">
                <a16:creationId xmlns:a16="http://schemas.microsoft.com/office/drawing/2014/main" id="{CF485525-D979-4544-A584-A31C2F74E4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7473" y="3643696"/>
            <a:ext cx="251934" cy="251934"/>
          </a:xfrm>
          <a:prstGeom prst="rect">
            <a:avLst/>
          </a:prstGeom>
        </p:spPr>
      </p:pic>
      <p:pic>
        <p:nvPicPr>
          <p:cNvPr id="27" name="Grafik 26" descr="Schließen">
            <a:extLst>
              <a:ext uri="{FF2B5EF4-FFF2-40B4-BE49-F238E27FC236}">
                <a16:creationId xmlns:a16="http://schemas.microsoft.com/office/drawing/2014/main" id="{5DF5EAC2-DBAC-44D7-A98B-24EA2588B3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1605" y="4442382"/>
            <a:ext cx="251934" cy="251934"/>
          </a:xfrm>
          <a:prstGeom prst="rect">
            <a:avLst/>
          </a:prstGeom>
        </p:spPr>
      </p:pic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15958ED-7608-4108-B372-D41BAABBA485}"/>
              </a:ext>
            </a:extLst>
          </p:cNvPr>
          <p:cNvCxnSpPr>
            <a:cxnSpLocks/>
          </p:cNvCxnSpPr>
          <p:nvPr/>
        </p:nvCxnSpPr>
        <p:spPr>
          <a:xfrm>
            <a:off x="6942064" y="4442638"/>
            <a:ext cx="0" cy="286295"/>
          </a:xfrm>
          <a:prstGeom prst="straightConnector1">
            <a:avLst/>
          </a:prstGeom>
          <a:ln w="25400">
            <a:solidFill>
              <a:srgbClr val="68686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CC75EBCC-ED8E-4F83-8EAD-7B71F2056E18}"/>
              </a:ext>
            </a:extLst>
          </p:cNvPr>
          <p:cNvCxnSpPr>
            <a:cxnSpLocks/>
          </p:cNvCxnSpPr>
          <p:nvPr/>
        </p:nvCxnSpPr>
        <p:spPr>
          <a:xfrm rot="10800000">
            <a:off x="10470850" y="4442638"/>
            <a:ext cx="0" cy="286295"/>
          </a:xfrm>
          <a:prstGeom prst="straightConnector1">
            <a:avLst/>
          </a:prstGeom>
          <a:ln w="25400">
            <a:solidFill>
              <a:srgbClr val="68686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 descr="Häkchen">
            <a:extLst>
              <a:ext uri="{FF2B5EF4-FFF2-40B4-BE49-F238E27FC236}">
                <a16:creationId xmlns:a16="http://schemas.microsoft.com/office/drawing/2014/main" id="{2F5DBCD5-4685-48EA-A7A3-76CA69CA9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9752" y="2908335"/>
            <a:ext cx="251934" cy="251934"/>
          </a:xfrm>
          <a:prstGeom prst="rect">
            <a:avLst/>
          </a:prstGeom>
        </p:spPr>
      </p:pic>
      <p:pic>
        <p:nvPicPr>
          <p:cNvPr id="31" name="Grafik 30" descr="Schließen">
            <a:extLst>
              <a:ext uri="{FF2B5EF4-FFF2-40B4-BE49-F238E27FC236}">
                <a16:creationId xmlns:a16="http://schemas.microsoft.com/office/drawing/2014/main" id="{A0AD8C44-B997-46A1-946E-7A915F3D25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7473" y="2908335"/>
            <a:ext cx="251934" cy="251934"/>
          </a:xfrm>
          <a:prstGeom prst="rect">
            <a:avLst/>
          </a:prstGeom>
        </p:spPr>
      </p:pic>
      <p:pic>
        <p:nvPicPr>
          <p:cNvPr id="32" name="Grafik 31" descr="Häkchen">
            <a:extLst>
              <a:ext uri="{FF2B5EF4-FFF2-40B4-BE49-F238E27FC236}">
                <a16:creationId xmlns:a16="http://schemas.microsoft.com/office/drawing/2014/main" id="{D5CA9044-C7D1-41D8-A1D2-7A68FE6EA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8378" y="2908335"/>
            <a:ext cx="251934" cy="251934"/>
          </a:xfrm>
          <a:prstGeom prst="rect">
            <a:avLst/>
          </a:prstGeom>
        </p:spPr>
      </p:pic>
      <p:pic>
        <p:nvPicPr>
          <p:cNvPr id="33" name="Grafik 32" descr="Häkchen">
            <a:extLst>
              <a:ext uri="{FF2B5EF4-FFF2-40B4-BE49-F238E27FC236}">
                <a16:creationId xmlns:a16="http://schemas.microsoft.com/office/drawing/2014/main" id="{77CBBBB8-798E-42E8-9B61-72091A07D4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7003" y="2908335"/>
            <a:ext cx="251934" cy="251934"/>
          </a:xfrm>
          <a:prstGeom prst="rect">
            <a:avLst/>
          </a:prstGeom>
        </p:spPr>
      </p:pic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F7344CA1-E34D-4C55-9E8E-E2068CF5035F}"/>
              </a:ext>
            </a:extLst>
          </p:cNvPr>
          <p:cNvCxnSpPr/>
          <p:nvPr/>
        </p:nvCxnSpPr>
        <p:spPr>
          <a:xfrm flipV="1">
            <a:off x="10470850" y="5167885"/>
            <a:ext cx="0" cy="286295"/>
          </a:xfrm>
          <a:prstGeom prst="straightConnector1">
            <a:avLst/>
          </a:prstGeom>
          <a:ln w="25400">
            <a:solidFill>
              <a:srgbClr val="68686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244EAF84-B6ED-4312-A02E-0F798AEB2226}"/>
              </a:ext>
            </a:extLst>
          </p:cNvPr>
          <p:cNvCxnSpPr/>
          <p:nvPr/>
        </p:nvCxnSpPr>
        <p:spPr>
          <a:xfrm flipV="1">
            <a:off x="6942064" y="3626516"/>
            <a:ext cx="0" cy="286295"/>
          </a:xfrm>
          <a:prstGeom prst="straightConnector1">
            <a:avLst/>
          </a:prstGeom>
          <a:ln w="25400">
            <a:solidFill>
              <a:srgbClr val="68686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C8FAFD0B-EF6C-4265-A28E-C318C3BEAE4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470850" y="3626516"/>
            <a:ext cx="0" cy="286295"/>
          </a:xfrm>
          <a:prstGeom prst="straightConnector1">
            <a:avLst/>
          </a:prstGeom>
          <a:ln w="25400">
            <a:solidFill>
              <a:srgbClr val="68686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4F9FADEE-D9ED-4D49-8D91-5B854A890249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42064" y="5155771"/>
            <a:ext cx="0" cy="286295"/>
          </a:xfrm>
          <a:prstGeom prst="straightConnector1">
            <a:avLst/>
          </a:prstGeom>
          <a:ln w="25400">
            <a:solidFill>
              <a:srgbClr val="68686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>
            <a:extLst>
              <a:ext uri="{FF2B5EF4-FFF2-40B4-BE49-F238E27FC236}">
                <a16:creationId xmlns:a16="http://schemas.microsoft.com/office/drawing/2014/main" id="{CFF64931-894B-4AC0-9B50-345A5B7EC50D}"/>
              </a:ext>
            </a:extLst>
          </p:cNvPr>
          <p:cNvSpPr/>
          <p:nvPr/>
        </p:nvSpPr>
        <p:spPr>
          <a:xfrm>
            <a:off x="8622363" y="3680237"/>
            <a:ext cx="143963" cy="143979"/>
          </a:xfrm>
          <a:prstGeom prst="ellipse">
            <a:avLst/>
          </a:prstGeom>
          <a:noFill/>
          <a:ln w="19050">
            <a:solidFill>
              <a:srgbClr val="68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12B1531-2457-4400-A217-EE6FC69A77B8}"/>
              </a:ext>
            </a:extLst>
          </p:cNvPr>
          <p:cNvSpPr/>
          <p:nvPr/>
        </p:nvSpPr>
        <p:spPr>
          <a:xfrm>
            <a:off x="8622363" y="5216596"/>
            <a:ext cx="143963" cy="143979"/>
          </a:xfrm>
          <a:prstGeom prst="ellipse">
            <a:avLst/>
          </a:prstGeom>
          <a:noFill/>
          <a:ln w="19050">
            <a:solidFill>
              <a:srgbClr val="68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25FD50E0-B37D-4868-AE11-D5A67CA961E7}"/>
              </a:ext>
            </a:extLst>
          </p:cNvPr>
          <p:cNvSpPr/>
          <p:nvPr/>
        </p:nvSpPr>
        <p:spPr>
          <a:xfrm>
            <a:off x="5135590" y="5216596"/>
            <a:ext cx="143963" cy="143979"/>
          </a:xfrm>
          <a:prstGeom prst="ellipse">
            <a:avLst/>
          </a:prstGeom>
          <a:noFill/>
          <a:ln w="19050">
            <a:solidFill>
              <a:srgbClr val="68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AC9BCA9-AAD9-49DA-A95A-794AA53EA67F}"/>
              </a:ext>
            </a:extLst>
          </p:cNvPr>
          <p:cNvSpPr/>
          <p:nvPr/>
        </p:nvSpPr>
        <p:spPr>
          <a:xfrm>
            <a:off x="8622363" y="4496360"/>
            <a:ext cx="143963" cy="143979"/>
          </a:xfrm>
          <a:prstGeom prst="ellipse">
            <a:avLst/>
          </a:prstGeom>
          <a:noFill/>
          <a:ln w="19050">
            <a:solidFill>
              <a:srgbClr val="68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Grafik 41" descr="Schließen">
            <a:extLst>
              <a:ext uri="{FF2B5EF4-FFF2-40B4-BE49-F238E27FC236}">
                <a16:creationId xmlns:a16="http://schemas.microsoft.com/office/drawing/2014/main" id="{4E029782-B968-4E73-961A-1A6081538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7473" y="3643696"/>
            <a:ext cx="251934" cy="251934"/>
          </a:xfrm>
          <a:prstGeom prst="rect">
            <a:avLst/>
          </a:prstGeom>
        </p:spPr>
      </p:pic>
      <p:pic>
        <p:nvPicPr>
          <p:cNvPr id="43" name="Grafik 42" descr="Schließen">
            <a:extLst>
              <a:ext uri="{FF2B5EF4-FFF2-40B4-BE49-F238E27FC236}">
                <a16:creationId xmlns:a16="http://schemas.microsoft.com/office/drawing/2014/main" id="{9C7AA5B2-3263-4B7C-BC21-57B4E6F44F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1605" y="4442382"/>
            <a:ext cx="251934" cy="251934"/>
          </a:xfrm>
          <a:prstGeom prst="rect">
            <a:avLst/>
          </a:prstGeom>
        </p:spPr>
      </p:pic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06F23977-E165-4B52-BA9A-6CE16769EFF4}"/>
              </a:ext>
            </a:extLst>
          </p:cNvPr>
          <p:cNvCxnSpPr>
            <a:cxnSpLocks/>
          </p:cNvCxnSpPr>
          <p:nvPr/>
        </p:nvCxnSpPr>
        <p:spPr>
          <a:xfrm>
            <a:off x="6942064" y="4442638"/>
            <a:ext cx="0" cy="286295"/>
          </a:xfrm>
          <a:prstGeom prst="straightConnector1">
            <a:avLst/>
          </a:prstGeom>
          <a:ln w="25400">
            <a:solidFill>
              <a:srgbClr val="68686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D2657875-F11D-4B22-A174-BB8B75DCC69F}"/>
              </a:ext>
            </a:extLst>
          </p:cNvPr>
          <p:cNvCxnSpPr>
            <a:cxnSpLocks/>
          </p:cNvCxnSpPr>
          <p:nvPr/>
        </p:nvCxnSpPr>
        <p:spPr>
          <a:xfrm rot="10800000">
            <a:off x="10470850" y="4442638"/>
            <a:ext cx="0" cy="286295"/>
          </a:xfrm>
          <a:prstGeom prst="straightConnector1">
            <a:avLst/>
          </a:prstGeom>
          <a:ln w="25400">
            <a:solidFill>
              <a:srgbClr val="68686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BA23E57E-83F4-41D6-BD0D-52F5ADAEE70C}"/>
              </a:ext>
            </a:extLst>
          </p:cNvPr>
          <p:cNvSpPr txBox="1"/>
          <p:nvPr/>
        </p:nvSpPr>
        <p:spPr>
          <a:xfrm>
            <a:off x="920767" y="5803019"/>
            <a:ext cx="1618611" cy="1846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i="1" dirty="0">
                <a:latin typeface="Arial" pitchFamily="34" charset="0"/>
                <a:cs typeface="Arial" pitchFamily="34" charset="0"/>
              </a:rPr>
              <a:t>DR: Demand Response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C05CA7DF-8D36-442E-9C5A-7F7FC68B99D7}"/>
              </a:ext>
            </a:extLst>
          </p:cNvPr>
          <p:cNvSpPr/>
          <p:nvPr/>
        </p:nvSpPr>
        <p:spPr>
          <a:xfrm>
            <a:off x="6062858" y="1557101"/>
            <a:ext cx="1754483" cy="43193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1455CEF-B686-451E-BB8A-A553E58ACDD0}"/>
              </a:ext>
            </a:extLst>
          </p:cNvPr>
          <p:cNvSpPr/>
          <p:nvPr/>
        </p:nvSpPr>
        <p:spPr>
          <a:xfrm>
            <a:off x="7817341" y="1520560"/>
            <a:ext cx="1736355" cy="43193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39679DF2-06BF-47D7-97AC-2C67B067CAB3}"/>
              </a:ext>
            </a:extLst>
          </p:cNvPr>
          <p:cNvSpPr/>
          <p:nvPr/>
        </p:nvSpPr>
        <p:spPr>
          <a:xfrm>
            <a:off x="9553698" y="1484018"/>
            <a:ext cx="1763541" cy="43193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2C39BB-C807-460D-BFB4-628112D5C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4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3657E-704F-42BD-9ED4-3FEC07CD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/>
              <a:t>Power </a:t>
            </a:r>
            <a:r>
              <a:rPr lang="de-DE" sz="2400" dirty="0" err="1"/>
              <a:t>tariff</a:t>
            </a:r>
            <a:r>
              <a:rPr lang="de-DE" sz="2400" dirty="0"/>
              <a:t> </a:t>
            </a:r>
            <a:r>
              <a:rPr lang="de-DE" sz="2400" dirty="0" err="1"/>
              <a:t>designs</a:t>
            </a:r>
            <a:r>
              <a:rPr lang="de-DE" sz="2400" dirty="0"/>
              <a:t> </a:t>
            </a:r>
            <a:r>
              <a:rPr lang="de-DE" sz="2400" dirty="0" err="1"/>
              <a:t>considered</a:t>
            </a:r>
            <a:br>
              <a:rPr lang="de-DE" sz="2400" dirty="0"/>
            </a:b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31 power </a:t>
            </a: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tariff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designs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– </a:t>
            </a: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varying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dynamic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share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capacity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/ </a:t>
            </a: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energy</a:t>
            </a:r>
            <a:r>
              <a:rPr lang="de-DE" sz="2200" b="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b="0" i="1" dirty="0" err="1">
                <a:solidFill>
                  <a:schemeClr val="bg1">
                    <a:lumMod val="75000"/>
                  </a:schemeClr>
                </a:solidFill>
              </a:rPr>
              <a:t>split</a:t>
            </a:r>
            <a:endParaRPr lang="de-DE" b="0" i="1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9C683865-EE44-4287-B602-407DA2B62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978164"/>
              </p:ext>
            </p:extLst>
          </p:nvPr>
        </p:nvGraphicFramePr>
        <p:xfrm>
          <a:off x="695324" y="2041090"/>
          <a:ext cx="5433065" cy="330130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27859">
                  <a:extLst>
                    <a:ext uri="{9D8B030D-6E8A-4147-A177-3AD203B41FA5}">
                      <a16:colId xmlns:a16="http://schemas.microsoft.com/office/drawing/2014/main" val="22590632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3873745763"/>
                    </a:ext>
                  </a:extLst>
                </a:gridCol>
                <a:gridCol w="612142">
                  <a:extLst>
                    <a:ext uri="{9D8B030D-6E8A-4147-A177-3AD203B41FA5}">
                      <a16:colId xmlns:a16="http://schemas.microsoft.com/office/drawing/2014/main" val="1309605847"/>
                    </a:ext>
                  </a:extLst>
                </a:gridCol>
                <a:gridCol w="584201">
                  <a:extLst>
                    <a:ext uri="{9D8B030D-6E8A-4147-A177-3AD203B41FA5}">
                      <a16:colId xmlns:a16="http://schemas.microsoft.com/office/drawing/2014/main" val="4078378625"/>
                    </a:ext>
                  </a:extLst>
                </a:gridCol>
                <a:gridCol w="584201">
                  <a:extLst>
                    <a:ext uri="{9D8B030D-6E8A-4147-A177-3AD203B41FA5}">
                      <a16:colId xmlns:a16="http://schemas.microsoft.com/office/drawing/2014/main" val="3521603825"/>
                    </a:ext>
                  </a:extLst>
                </a:gridCol>
                <a:gridCol w="584201">
                  <a:extLst>
                    <a:ext uri="{9D8B030D-6E8A-4147-A177-3AD203B41FA5}">
                      <a16:colId xmlns:a16="http://schemas.microsoft.com/office/drawing/2014/main" val="2587844065"/>
                    </a:ext>
                  </a:extLst>
                </a:gridCol>
                <a:gridCol w="584201">
                  <a:extLst>
                    <a:ext uri="{9D8B030D-6E8A-4147-A177-3AD203B41FA5}">
                      <a16:colId xmlns:a16="http://schemas.microsoft.com/office/drawing/2014/main" val="2716080507"/>
                    </a:ext>
                  </a:extLst>
                </a:gridCol>
              </a:tblGrid>
              <a:tr h="1424627"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</a:rPr>
                        <a:t>dynamic</a:t>
                      </a:r>
                      <a:r>
                        <a:rPr lang="de-DE" sz="1200" dirty="0">
                          <a:effectLst/>
                        </a:rPr>
                        <a:t> </a:t>
                      </a:r>
                      <a:r>
                        <a:rPr lang="de-DE" sz="1200" dirty="0" err="1">
                          <a:effectLst/>
                        </a:rPr>
                        <a:t>share</a:t>
                      </a:r>
                      <a:endParaRPr lang="de-DE" sz="1200" dirty="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tariff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</a:rPr>
                        <a:t>capacity</a:t>
                      </a:r>
                      <a:r>
                        <a:rPr lang="de-DE" sz="1200" dirty="0">
                          <a:effectLst/>
                        </a:rPr>
                        <a:t> </a:t>
                      </a:r>
                      <a:r>
                        <a:rPr lang="de-DE" sz="1200" dirty="0" err="1">
                          <a:effectLst/>
                        </a:rPr>
                        <a:t>tariff</a:t>
                      </a:r>
                      <a:r>
                        <a:rPr lang="de-DE" sz="1200" dirty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</a:rPr>
                        <a:t>share</a:t>
                      </a:r>
                      <a:endParaRPr lang="de-DE" sz="12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</a:endParaRPr>
                    </a:p>
                  </a:txBody>
                  <a:tcPr marL="68580" marR="68580" marT="0" marB="0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0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20 %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40 %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60 %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80 %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100 %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4B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58684"/>
                  </a:ext>
                </a:extLst>
              </a:tr>
              <a:tr h="29754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0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6421044"/>
                  </a:ext>
                </a:extLst>
              </a:tr>
              <a:tr h="29754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20 %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3F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494243"/>
                  </a:ext>
                </a:extLst>
              </a:tr>
              <a:tr h="29754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40 %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81371"/>
                  </a:ext>
                </a:extLst>
              </a:tr>
              <a:tr h="29754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60 %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3F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006419"/>
                  </a:ext>
                </a:extLst>
              </a:tr>
              <a:tr h="29754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80 %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843402"/>
                  </a:ext>
                </a:extLst>
              </a:tr>
              <a:tr h="29754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100 %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4B3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91597"/>
                  </a:ext>
                </a:extLst>
              </a:tr>
            </a:tbl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E4B987-3E89-4D0C-ADCF-C9FD0085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Johannes Kochems, Institute of Networked Energy Systems | Presentation at the IEWT, Vienna (AT), 16.02.2023</a:t>
            </a:r>
            <a:endParaRPr lang="de-DE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49790251-A69E-4824-B298-67755C9C17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978478"/>
              </p:ext>
            </p:extLst>
          </p:nvPr>
        </p:nvGraphicFramePr>
        <p:xfrm>
          <a:off x="6179820" y="1914604"/>
          <a:ext cx="57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43077795-3385-42B1-B9AB-50C664BF18E0}"/>
              </a:ext>
            </a:extLst>
          </p:cNvPr>
          <p:cNvSpPr txBox="1"/>
          <p:nvPr/>
        </p:nvSpPr>
        <p:spPr>
          <a:xfrm>
            <a:off x="6901697" y="1637733"/>
            <a:ext cx="4706417" cy="2768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799" b="1" dirty="0">
                <a:latin typeface="Arial" pitchFamily="34" charset="0"/>
                <a:cs typeface="Arial" pitchFamily="34" charset="0"/>
              </a:rPr>
              <a:t>Price </a:t>
            </a:r>
            <a:r>
              <a:rPr lang="de-DE" sz="1799" b="1" dirty="0" err="1">
                <a:latin typeface="Arial" pitchFamily="34" charset="0"/>
                <a:cs typeface="Arial" pitchFamily="34" charset="0"/>
              </a:rPr>
              <a:t>patterns</a:t>
            </a:r>
            <a:r>
              <a:rPr lang="de-DE" sz="1799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99" b="1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de-DE" sz="1799" b="1" dirty="0">
                <a:latin typeface="Arial" pitchFamily="34" charset="0"/>
                <a:cs typeface="Arial" pitchFamily="34" charset="0"/>
              </a:rPr>
              <a:t> different </a:t>
            </a:r>
            <a:r>
              <a:rPr lang="de-DE" sz="1799" b="1" dirty="0" err="1">
                <a:latin typeface="Arial" pitchFamily="34" charset="0"/>
                <a:cs typeface="Arial" pitchFamily="34" charset="0"/>
              </a:rPr>
              <a:t>dynamic</a:t>
            </a:r>
            <a:r>
              <a:rPr lang="de-DE" sz="1799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99" b="1" dirty="0" err="1">
                <a:latin typeface="Arial" pitchFamily="34" charset="0"/>
                <a:cs typeface="Arial" pitchFamily="34" charset="0"/>
              </a:rPr>
              <a:t>shares</a:t>
            </a:r>
            <a:endParaRPr lang="de-DE" sz="1799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50474F2-ABA8-453C-888D-E57223F10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11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heme/theme1.xml><?xml version="1.0" encoding="utf-8"?>
<a:theme xmlns:a="http://schemas.openxmlformats.org/drawingml/2006/main" name="Office">
  <a:themeElements>
    <a:clrScheme name="DL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58B"/>
      </a:accent1>
      <a:accent2>
        <a:srgbClr val="F8DE53"/>
      </a:accent2>
      <a:accent3>
        <a:srgbClr val="0094A8"/>
      </a:accent3>
      <a:accent4>
        <a:srgbClr val="B7D260"/>
      </a:accent4>
      <a:accent5>
        <a:srgbClr val="5F98CB"/>
      </a:accent5>
      <a:accent6>
        <a:srgbClr val="B1B1B1"/>
      </a:accent6>
      <a:hlink>
        <a:srgbClr val="00B0F0"/>
      </a:hlink>
      <a:folHlink>
        <a:srgbClr val="006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00658B"/>
    </a:custClr>
    <a:custClr name="Blau 2">
      <a:srgbClr val="3B98CB"/>
    </a:custClr>
    <a:custClr name="Blau 3">
      <a:srgbClr val="6CB9DC"/>
    </a:custClr>
    <a:custClr name="Blau 4">
      <a:srgbClr val="A7D3EC"/>
    </a:custClr>
    <a:custClr name="Blau 5">
      <a:srgbClr val="D1E8FA"/>
    </a:custClr>
    <a:custClr name="Gelb 1">
      <a:srgbClr val="D2AE3D"/>
    </a:custClr>
    <a:custClr name="Gelb 2">
      <a:srgbClr val="F2CD51"/>
    </a:custClr>
    <a:custClr name="Gelb 3">
      <a:srgbClr val="F8DE53"/>
    </a:custClr>
    <a:custClr name="Gelb 4">
      <a:srgbClr val="FCEA7A"/>
    </a:custClr>
    <a:custClr name="Gelb 5">
      <a:srgbClr val="FFF8BE"/>
    </a:custClr>
    <a:custClr name="Grün 1">
      <a:srgbClr val="82A043"/>
    </a:custClr>
    <a:custClr name="Grün 2">
      <a:srgbClr val="A6BF51"/>
    </a:custClr>
    <a:custClr name="Grün 3">
      <a:srgbClr val="CAD55C"/>
    </a:custClr>
    <a:custClr name="Grün 4">
      <a:srgbClr val="D9DF78"/>
    </a:custClr>
    <a:custClr name="Grün 5">
      <a:srgbClr val="E6EAAF"/>
    </a:custClr>
    <a:custClr name="Grau 1">
      <a:srgbClr val="666666"/>
    </a:custClr>
    <a:custClr name="Grau 2">
      <a:srgbClr val="868585"/>
    </a:custClr>
    <a:custClr name="Grau 3">
      <a:srgbClr val="B1B1B1"/>
    </a:custClr>
    <a:custClr name="Grau 4">
      <a:srgbClr val="CFCFCF"/>
    </a:custClr>
    <a:custClr name="Grau 5">
      <a:srgbClr val="EBEBE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A939B804340941A86EDAA4634E2596" ma:contentTypeVersion="0" ma:contentTypeDescription="Ein neues Dokument erstellen." ma:contentTypeScope="" ma:versionID="f240e33f9d20006c65c267eff5b315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686dcd11d120f5ddbaa988a62e2b0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D41FAA-8ABE-45CF-BBF4-A2B10E5E7699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4170D5A-9BC8-4D7D-BA7D-63FC497B55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08328C-5A0F-4BB5-B6FA-A992B9069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3112</Words>
  <Application>Microsoft Office PowerPoint</Application>
  <PresentationFormat>Breitbild</PresentationFormat>
  <Paragraphs>250</Paragraphs>
  <Slides>15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Wingdings</vt:lpstr>
      <vt:lpstr>Office</vt:lpstr>
      <vt:lpstr>How dynamic Power Tariffs Influence DemAND RESPONSE</vt:lpstr>
      <vt:lpstr>Research questions How high are potentials and how do they perform for different power tariffs?</vt:lpstr>
      <vt:lpstr>Method 1: Potential study using a fundamental power market model Utilizing the power market modelling suite POMMES</vt:lpstr>
      <vt:lpstr>Method 2: Assessing microeconomic profitability Utilizing the agent-based power market model AMIRIS</vt:lpstr>
      <vt:lpstr>Main assumptions across the scenarios Reaching a climate-neutral power sector by 2035 with current expansion &amp; decommissioning plans</vt:lpstr>
      <vt:lpstr>Main assumptions across the scenarios Reaching a climate-neutral power sector by 2035 considering a short-term fuel price shock</vt:lpstr>
      <vt:lpstr>Main assumptions across the scenarios Reaching a climate-neutral power sector by 2035 studying investments in the remaining options</vt:lpstr>
      <vt:lpstr>Scenario design Considering one scenario without and three scenarios with demand response</vt:lpstr>
      <vt:lpstr>Power tariff designs considered 31 power tariff designs – varying in the dynamic share and the capacity / energy split</vt:lpstr>
      <vt:lpstr>Preliminary results: Total installed capacities of flexibility options Large amount of flexibility resources with hydrogen and storages dominating</vt:lpstr>
      <vt:lpstr>Preliminary results: Investments in demand response Strong deviation between the scenarios, but large investments when demand response is allowed</vt:lpstr>
      <vt:lpstr>Preliminary results: Microeconomic profitability Keeping dynamic &amp; capacity tariff shares small seems preferable from a system point of view </vt:lpstr>
      <vt:lpstr>Conclusion and Outlook</vt:lpstr>
      <vt:lpstr>Thank you!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Kochems, Johannes</cp:lastModifiedBy>
  <cp:revision>188</cp:revision>
  <dcterms:created xsi:type="dcterms:W3CDTF">2022-03-24T21:12:41Z</dcterms:created>
  <dcterms:modified xsi:type="dcterms:W3CDTF">2023-02-15T08:04:02Z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0x010100BEA939B804340941A86EDAA4634E2596</vt:lpwstr>
  </property>
  <property fmtid="{D5CDD505-2E9C-101B-9397-08002B2CF9AE}" pid="3" name="_dlc_DocIdItemGuid">
    <vt:lpwstr>96de9b51-b4b2-4c73-82fc-f2d82905805f</vt:lpwstr>
  </property>
</Properties>
</file>