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3" r:id="rId4"/>
    <p:sldMasterId id="2147483667" r:id="rId5"/>
    <p:sldMasterId id="2147483665" r:id="rId6"/>
    <p:sldMasterId id="2147483687" r:id="rId7"/>
    <p:sldMasterId id="2147483703" r:id="rId8"/>
    <p:sldMasterId id="2147483755" r:id="rId9"/>
  </p:sldMasterIdLst>
  <p:notesMasterIdLst>
    <p:notesMasterId r:id="rId26"/>
  </p:notesMasterIdLst>
  <p:handoutMasterIdLst>
    <p:handoutMasterId r:id="rId27"/>
  </p:handoutMasterIdLst>
  <p:sldIdLst>
    <p:sldId id="263" r:id="rId10"/>
    <p:sldId id="705" r:id="rId11"/>
    <p:sldId id="719" r:id="rId12"/>
    <p:sldId id="720" r:id="rId13"/>
    <p:sldId id="721" r:id="rId14"/>
    <p:sldId id="731" r:id="rId15"/>
    <p:sldId id="722" r:id="rId16"/>
    <p:sldId id="729" r:id="rId17"/>
    <p:sldId id="728" r:id="rId18"/>
    <p:sldId id="727" r:id="rId19"/>
    <p:sldId id="736" r:id="rId20"/>
    <p:sldId id="723" r:id="rId21"/>
    <p:sldId id="725" r:id="rId22"/>
    <p:sldId id="730" r:id="rId23"/>
    <p:sldId id="726" r:id="rId24"/>
    <p:sldId id="737" r:id="rId25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9E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440" autoAdjust="0"/>
  </p:normalViewPr>
  <p:slideViewPr>
    <p:cSldViewPr snapToGrid="0">
      <p:cViewPr varScale="1">
        <p:scale>
          <a:sx n="162" d="100"/>
          <a:sy n="162" d="100"/>
        </p:scale>
        <p:origin x="216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29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98057"/>
          </a:xfrm>
          <a:prstGeom prst="rect">
            <a:avLst/>
          </a:prstGeom>
        </p:spPr>
        <p:txBody>
          <a:bodyPr vert="horz" lIns="91840" tIns="45921" rIns="91840" bIns="45921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8" y="1"/>
            <a:ext cx="2889938" cy="498057"/>
          </a:xfrm>
          <a:prstGeom prst="rect">
            <a:avLst/>
          </a:prstGeom>
        </p:spPr>
        <p:txBody>
          <a:bodyPr vert="horz" lIns="91840" tIns="45921" rIns="91840" bIns="45921" rtlCol="0"/>
          <a:lstStyle>
            <a:lvl1pPr algn="r">
              <a:defRPr sz="1200"/>
            </a:lvl1pPr>
          </a:lstStyle>
          <a:p>
            <a:fld id="{69DCFC9F-2ED1-4053-90BE-09D135DF6F42}" type="datetimeFigureOut">
              <a:rPr lang="de-AT" smtClean="0"/>
              <a:t>30.03.2023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889938" cy="498056"/>
          </a:xfrm>
          <a:prstGeom prst="rect">
            <a:avLst/>
          </a:prstGeom>
        </p:spPr>
        <p:txBody>
          <a:bodyPr vert="horz" lIns="91840" tIns="45921" rIns="91840" bIns="45921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8" y="9428585"/>
            <a:ext cx="2889938" cy="498056"/>
          </a:xfrm>
          <a:prstGeom prst="rect">
            <a:avLst/>
          </a:prstGeom>
        </p:spPr>
        <p:txBody>
          <a:bodyPr vert="horz" lIns="91840" tIns="45921" rIns="91840" bIns="45921" rtlCol="0" anchor="b"/>
          <a:lstStyle>
            <a:lvl1pPr algn="r">
              <a:defRPr sz="1200"/>
            </a:lvl1pPr>
          </a:lstStyle>
          <a:p>
            <a:fld id="{8AB900D3-2AC3-43D9-A379-9F104B57A2C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73207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98057"/>
          </a:xfrm>
          <a:prstGeom prst="rect">
            <a:avLst/>
          </a:prstGeom>
        </p:spPr>
        <p:txBody>
          <a:bodyPr vert="horz" lIns="91840" tIns="45921" rIns="91840" bIns="45921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8" y="1"/>
            <a:ext cx="2889938" cy="498057"/>
          </a:xfrm>
          <a:prstGeom prst="rect">
            <a:avLst/>
          </a:prstGeom>
        </p:spPr>
        <p:txBody>
          <a:bodyPr vert="horz" lIns="91840" tIns="45921" rIns="91840" bIns="45921" rtlCol="0"/>
          <a:lstStyle>
            <a:lvl1pPr algn="r">
              <a:defRPr sz="1200"/>
            </a:lvl1pPr>
          </a:lstStyle>
          <a:p>
            <a:fld id="{1B72F5FA-EFC0-4D96-8360-6E3713BA8A71}" type="datetimeFigureOut">
              <a:rPr lang="de-AT" smtClean="0"/>
              <a:t>30.03.2023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0" tIns="45921" rIns="91840" bIns="45921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6"/>
            <a:ext cx="5335270" cy="3908614"/>
          </a:xfrm>
          <a:prstGeom prst="rect">
            <a:avLst/>
          </a:prstGeom>
        </p:spPr>
        <p:txBody>
          <a:bodyPr vert="horz" lIns="91840" tIns="45921" rIns="91840" bIns="4592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889938" cy="498056"/>
          </a:xfrm>
          <a:prstGeom prst="rect">
            <a:avLst/>
          </a:prstGeom>
        </p:spPr>
        <p:txBody>
          <a:bodyPr vert="horz" lIns="91840" tIns="45921" rIns="91840" bIns="45921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8" y="9428585"/>
            <a:ext cx="2889938" cy="498056"/>
          </a:xfrm>
          <a:prstGeom prst="rect">
            <a:avLst/>
          </a:prstGeom>
        </p:spPr>
        <p:txBody>
          <a:bodyPr vert="horz" lIns="91840" tIns="45921" rIns="91840" bIns="45921" rtlCol="0" anchor="b"/>
          <a:lstStyle>
            <a:lvl1pPr algn="r">
              <a:defRPr sz="1200"/>
            </a:lvl1pPr>
          </a:lstStyle>
          <a:p>
            <a:fld id="{FCA15CD0-3D63-4502-9461-AA2B7FACC3F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25537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57188" y="1239838"/>
            <a:ext cx="5954712" cy="33512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28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Remaining</a:t>
            </a:r>
            <a:r>
              <a:rPr lang="de-DE" dirty="0"/>
              <a:t> Demand: </a:t>
            </a:r>
            <a:r>
              <a:rPr lang="de-DE" dirty="0" err="1"/>
              <a:t>the</a:t>
            </a:r>
            <a:r>
              <a:rPr lang="de-DE" dirty="0"/>
              <a:t> 70% </a:t>
            </a:r>
            <a:r>
              <a:rPr lang="de-DE" dirty="0" err="1"/>
              <a:t>of</a:t>
            </a:r>
            <a:r>
              <a:rPr lang="de-DE" dirty="0"/>
              <a:t> TUED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currently</a:t>
            </a:r>
            <a:r>
              <a:rPr lang="de-DE" dirty="0"/>
              <a:t> not </a:t>
            </a:r>
            <a:r>
              <a:rPr lang="de-DE" dirty="0" err="1"/>
              <a:t>met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individual </a:t>
            </a:r>
            <a:r>
              <a:rPr lang="de-DE" dirty="0" err="1"/>
              <a:t>supply</a:t>
            </a:r>
            <a:r>
              <a:rPr lang="de-DE" dirty="0"/>
              <a:t> </a:t>
            </a:r>
            <a:r>
              <a:rPr lang="de-DE" dirty="0" err="1"/>
              <a:t>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489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Fig 1: 2 sets of LCOC range (blue: locations where AC already exists, Red: cells with no DC supply). Thresholds for identification of an area are identified based on a given electricity price.</a:t>
            </a:r>
          </a:p>
          <a:p>
            <a:endParaRPr lang="en-US" noProof="0" dirty="0"/>
          </a:p>
          <a:p>
            <a:r>
              <a:rPr lang="en-US" noProof="0" dirty="0"/>
              <a:t>Fig 2: Operation hours ranging from 1 month to 3 months per year of cooling. This influences the impact on the peak load. The calculated values are technology-specific with the assumptions of DC. </a:t>
            </a:r>
          </a:p>
          <a:p>
            <a:r>
              <a:rPr lang="en-US" noProof="0" dirty="0"/>
              <a:t>	The CDD approach does not take into consideration the technology and demand profiles are estimated from the temperature profile.</a:t>
            </a:r>
          </a:p>
          <a:p>
            <a:r>
              <a:rPr lang="en-US" noProof="0" dirty="0"/>
              <a:t>	But due to simplicity, the FLH approach is used in the model.</a:t>
            </a:r>
          </a:p>
        </p:txBody>
      </p:sp>
    </p:spTree>
    <p:extLst>
      <p:ext uri="{BB962C8B-B14F-4D97-AF65-F5344CB8AC3E}">
        <p14:creationId xmlns:p14="http://schemas.microsoft.com/office/powerpoint/2010/main" val="3397398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785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236687" y="2153750"/>
            <a:ext cx="11718627" cy="12091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36687" y="3772533"/>
            <a:ext cx="8102600" cy="22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Name</a:t>
            </a:r>
            <a:endParaRPr lang="de-AT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236687" y="4077333"/>
            <a:ext cx="8102600" cy="250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Date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17019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alt blauer Rahmen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2967" y="1285860"/>
            <a:ext cx="9906069" cy="114300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42965" y="2571745"/>
            <a:ext cx="4667283" cy="355441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81752" y="2571745"/>
            <a:ext cx="4667283" cy="355441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143001" y="6356351"/>
            <a:ext cx="2190751" cy="365125"/>
          </a:xfrm>
        </p:spPr>
        <p:txBody>
          <a:bodyPr/>
          <a:lstStyle>
            <a:lvl1pPr>
              <a:defRPr baseline="0">
                <a:solidFill>
                  <a:srgbClr val="0066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rgbClr val="0066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IEWT, 2023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311400" cy="365125"/>
          </a:xfrm>
        </p:spPr>
        <p:txBody>
          <a:bodyPr/>
          <a:lstStyle>
            <a:lvl1pPr>
              <a:defRPr baseline="0">
                <a:solidFill>
                  <a:srgbClr val="0066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5D50E48-CF8B-43A9-9156-5B7295AF0D3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7788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IEWT,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1307E4E-91ED-4D37-ADA8-A2790ED4317B}" type="slidenum">
              <a:rPr lang="de-AT" smtClean="0"/>
              <a:pPr algn="l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05369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IEWT,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1307E4E-91ED-4D37-ADA8-A2790ED4317B}" type="slidenum">
              <a:rPr lang="de-AT" smtClean="0"/>
              <a:pPr algn="l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03640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IEWT,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1307E4E-91ED-4D37-ADA8-A2790ED4317B}" type="slidenum">
              <a:rPr lang="de-AT" smtClean="0"/>
              <a:pPr algn="l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88017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IEWT,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1307E4E-91ED-4D37-ADA8-A2790ED4317B}" type="slidenum">
              <a:rPr lang="de-AT" smtClean="0"/>
              <a:pPr algn="l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60264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IEWT,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1307E4E-91ED-4D37-ADA8-A2790ED4317B}" type="slidenum">
              <a:rPr lang="de-AT" smtClean="0"/>
              <a:pPr algn="l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7322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IEWT,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1307E4E-91ED-4D37-ADA8-A2790ED4317B}" type="slidenum">
              <a:rPr lang="de-AT" smtClean="0"/>
              <a:pPr algn="l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5492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IEWT,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1307E4E-91ED-4D37-ADA8-A2790ED4317B}" type="slidenum">
              <a:rPr lang="de-AT" smtClean="0"/>
              <a:pPr algn="l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35465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IEWT,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1307E4E-91ED-4D37-ADA8-A2790ED4317B}" type="slidenum">
              <a:rPr lang="de-AT" smtClean="0"/>
              <a:pPr algn="l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8660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IEWT,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1307E4E-91ED-4D37-ADA8-A2790ED4317B}" type="slidenum">
              <a:rPr lang="de-AT" smtClean="0"/>
              <a:pPr algn="l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1314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1007533" y="288000"/>
            <a:ext cx="10752668" cy="79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1007533" y="1484314"/>
            <a:ext cx="10752667" cy="45370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80000"/>
              <a:buFontTx/>
              <a:buNone/>
              <a:defRPr sz="2200">
                <a:solidFill>
                  <a:schemeClr val="accent1"/>
                </a:solidFill>
              </a:defRPr>
            </a:lvl1pPr>
            <a:lvl2pPr marL="252000" indent="-2520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●"/>
              <a:defRPr sz="2000"/>
            </a:lvl2pPr>
            <a:lvl3pPr marL="504000" indent="-2520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‒"/>
              <a:defRPr sz="1800"/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23"/>
          </p:nvPr>
        </p:nvSpPr>
        <p:spPr>
          <a:xfrm>
            <a:off x="6576485" y="6381750"/>
            <a:ext cx="4512071" cy="43204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buFontTx/>
              <a:buNone/>
              <a:defRPr sz="8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buFontTx/>
              <a:buNone/>
              <a:defRPr sz="8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07534" y="6381751"/>
            <a:ext cx="5183717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/>
              <a:t>IEWT, 2023</a:t>
            </a:r>
          </a:p>
        </p:txBody>
      </p:sp>
    </p:spTree>
    <p:extLst>
      <p:ext uri="{BB962C8B-B14F-4D97-AF65-F5344CB8AC3E}">
        <p14:creationId xmlns:p14="http://schemas.microsoft.com/office/powerpoint/2010/main" val="2130658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IEWT,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1307E4E-91ED-4D37-ADA8-A2790ED4317B}" type="slidenum">
              <a:rPr lang="de-AT" smtClean="0"/>
              <a:pPr algn="l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80630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IEWT,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01307E4E-91ED-4D37-ADA8-A2790ED4317B}" type="slidenum">
              <a:rPr lang="de-AT" smtClean="0"/>
              <a:pPr algn="l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88209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089AAABE-2D82-44DE-A728-5CB97C3A7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25"/>
          <a:stretch/>
        </p:blipFill>
        <p:spPr>
          <a:xfrm>
            <a:off x="0" y="-36362"/>
            <a:ext cx="12192000" cy="7288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3296" y="1227551"/>
            <a:ext cx="11265408" cy="4846333"/>
          </a:xfrm>
          <a:prstGeom prst="rect">
            <a:avLst/>
          </a:prstGeom>
        </p:spPr>
        <p:txBody>
          <a:bodyPr/>
          <a:lstStyle>
            <a:lvl1pPr marL="173736" indent="-173736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2012462" y="147876"/>
            <a:ext cx="8167077" cy="228600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to edit Section title style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463550" y="667388"/>
            <a:ext cx="11264900" cy="459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sz="2400" noProof="0" dirty="0"/>
              <a:t>Content title</a:t>
            </a:r>
            <a:endParaRPr lang="en-GB" noProof="0" dirty="0"/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IEWT, 2023</a:t>
            </a:r>
            <a:endParaRPr lang="en-US" dirty="0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63296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fld id="{01307E4E-91ED-4D37-ADA8-A2790ED4317B}" type="slidenum">
              <a:rPr lang="de-AT" smtClean="0"/>
              <a:pPr algn="l"/>
              <a:t>‹#›</a:t>
            </a:fld>
            <a:endParaRPr lang="de-AT" dirty="0"/>
          </a:p>
        </p:txBody>
      </p:sp>
      <p:cxnSp>
        <p:nvCxnSpPr>
          <p:cNvPr id="11" name="Gerade Verbindung 6">
            <a:extLst>
              <a:ext uri="{FF2B5EF4-FFF2-40B4-BE49-F238E27FC236}">
                <a16:creationId xmlns:a16="http://schemas.microsoft.com/office/drawing/2014/main" id="{6DE63030-34A0-4745-8AD3-65933BA24486}"/>
              </a:ext>
            </a:extLst>
          </p:cNvPr>
          <p:cNvCxnSpPr/>
          <p:nvPr userDrawn="1"/>
        </p:nvCxnSpPr>
        <p:spPr>
          <a:xfrm>
            <a:off x="614400" y="1126659"/>
            <a:ext cx="10963200" cy="0"/>
          </a:xfrm>
          <a:prstGeom prst="line">
            <a:avLst/>
          </a:prstGeom>
          <a:ln w="508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4">
            <a:extLst>
              <a:ext uri="{FF2B5EF4-FFF2-40B4-BE49-F238E27FC236}">
                <a16:creationId xmlns:a16="http://schemas.microsoft.com/office/drawing/2014/main" id="{C0467A0D-0EF4-49C8-84C2-C0F4531EF4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86"/>
          <a:stretch/>
        </p:blipFill>
        <p:spPr bwMode="auto">
          <a:xfrm>
            <a:off x="624036" y="60494"/>
            <a:ext cx="563460" cy="5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41" descr="eeg_logo-higher-resolution">
            <a:extLst>
              <a:ext uri="{FF2B5EF4-FFF2-40B4-BE49-F238E27FC236}">
                <a16:creationId xmlns:a16="http://schemas.microsoft.com/office/drawing/2014/main" id="{8F321C6E-C4F2-4149-A231-0D0811FE01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533" y="69159"/>
            <a:ext cx="703444" cy="50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473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IEWT,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1981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IEWT,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384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IEWT,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4777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IEWT, 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1613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IEWT, 2023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7563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IEWT,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205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IEWT, 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15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-bullet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614400" y="1728000"/>
            <a:ext cx="109632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7A87"/>
              </a:buClr>
              <a:buSzPct val="120000"/>
              <a:buFont typeface="Wingdings" pitchFamily="2" charset="2"/>
              <a:buChar char="§"/>
              <a:defRPr>
                <a:latin typeface="Frutiger LT Com 45 Light" pitchFamily="34" charset="0"/>
              </a:defRPr>
            </a:lvl1pPr>
            <a:lvl2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2pPr>
            <a:lvl3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3pPr>
            <a:lvl4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4pPr>
            <a:lvl5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007533" y="288000"/>
            <a:ext cx="10752668" cy="792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cxnSp>
        <p:nvCxnSpPr>
          <p:cNvPr id="4" name="Gerade Verbindung 3"/>
          <p:cNvCxnSpPr/>
          <p:nvPr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 userDrawn="1"/>
        </p:nvCxnSpPr>
        <p:spPr>
          <a:xfrm>
            <a:off x="614400" y="1425600"/>
            <a:ext cx="109632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614400" y="1314000"/>
            <a:ext cx="109632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3719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IEWT, 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5580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IEWT, 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342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IEWT,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0758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IEWT,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955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236687" y="2153750"/>
            <a:ext cx="11718627" cy="12091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36687" y="3772533"/>
            <a:ext cx="8102600" cy="22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Name</a:t>
            </a:r>
            <a:endParaRPr lang="de-AT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236687" y="4077333"/>
            <a:ext cx="8102600" cy="250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Date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66205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296" y="1538459"/>
            <a:ext cx="11265408" cy="4535424"/>
          </a:xfrm>
          <a:prstGeom prst="rect">
            <a:avLst/>
          </a:prstGeom>
        </p:spPr>
        <p:txBody>
          <a:bodyPr/>
          <a:lstStyle>
            <a:lvl1pPr marL="173736" indent="-173736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63296" y="158697"/>
            <a:ext cx="11265408" cy="228600"/>
          </a:xfrm>
          <a:prstGeom prst="rect">
            <a:avLst/>
          </a:prstGeom>
        </p:spPr>
        <p:txBody>
          <a:bodyPr/>
          <a:lstStyle>
            <a:lvl1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Section title style</a:t>
            </a:r>
            <a:endParaRPr lang="de-AT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463551" y="566738"/>
            <a:ext cx="11264900" cy="679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2400"/>
              <a:t>Content title</a:t>
            </a:r>
            <a:endParaRPr lang="de-AT"/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IEWT, 2023</a:t>
            </a:r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63296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fld id="{01307E4E-91ED-4D37-ADA8-A2790ED4317B}" type="slidenum">
              <a:rPr lang="de-AT" smtClean="0"/>
              <a:pPr algn="l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6514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236687" y="2153750"/>
            <a:ext cx="11718627" cy="12091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36687" y="3772533"/>
            <a:ext cx="8102600" cy="22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Name</a:t>
            </a:r>
            <a:endParaRPr lang="de-AT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236687" y="4077333"/>
            <a:ext cx="8102600" cy="250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Date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5390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IEWT, 2023</a:t>
            </a: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63296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fld id="{01307E4E-91ED-4D37-ADA8-A2790ED4317B}" type="slidenum">
              <a:rPr lang="de-AT" smtClean="0"/>
              <a:pPr algn="l"/>
              <a:t>‹#›</a:t>
            </a:fld>
            <a:endParaRPr lang="de-AT"/>
          </a:p>
        </p:txBody>
      </p:sp>
      <p:sp>
        <p:nvSpPr>
          <p:cNvPr id="17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463551" y="566738"/>
            <a:ext cx="11264900" cy="679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2400"/>
              <a:t>Contents</a:t>
            </a:r>
            <a:endParaRPr lang="de-AT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3296" y="1538459"/>
            <a:ext cx="11265408" cy="4535424"/>
          </a:xfrm>
          <a:prstGeom prst="rect">
            <a:avLst/>
          </a:prstGeom>
        </p:spPr>
        <p:txBody>
          <a:bodyPr/>
          <a:lstStyle>
            <a:lvl1pPr marL="173736" indent="-173736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663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089AAABE-2D82-44DE-A728-5CB97C3A7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25"/>
          <a:stretch/>
        </p:blipFill>
        <p:spPr>
          <a:xfrm>
            <a:off x="0" y="-36362"/>
            <a:ext cx="12192000" cy="5796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3296" y="1227551"/>
            <a:ext cx="11265408" cy="4846333"/>
          </a:xfrm>
          <a:prstGeom prst="rect">
            <a:avLst/>
          </a:prstGeom>
        </p:spPr>
        <p:txBody>
          <a:bodyPr/>
          <a:lstStyle>
            <a:lvl1pPr marL="173736" indent="-173736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2012462" y="147876"/>
            <a:ext cx="8167077" cy="228600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to edit Section title style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463551" y="566739"/>
            <a:ext cx="11264900" cy="459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sz="2400" noProof="0" dirty="0"/>
              <a:t>Content title</a:t>
            </a:r>
            <a:endParaRPr lang="en-GB" noProof="0" dirty="0"/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IEWT, 2023</a:t>
            </a:r>
            <a:endParaRPr lang="en-US" dirty="0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63296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fld id="{01307E4E-91ED-4D37-ADA8-A2790ED4317B}" type="slidenum">
              <a:rPr lang="de-AT" smtClean="0"/>
              <a:pPr algn="l"/>
              <a:t>‹#›</a:t>
            </a:fld>
            <a:endParaRPr lang="de-AT" dirty="0"/>
          </a:p>
        </p:txBody>
      </p:sp>
      <p:pic>
        <p:nvPicPr>
          <p:cNvPr id="8" name="Grafik 4">
            <a:extLst>
              <a:ext uri="{FF2B5EF4-FFF2-40B4-BE49-F238E27FC236}">
                <a16:creationId xmlns:a16="http://schemas.microsoft.com/office/drawing/2014/main" id="{6986E7D0-4DD1-47A1-8627-A34BBCB235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86"/>
          <a:stretch/>
        </p:blipFill>
        <p:spPr bwMode="auto">
          <a:xfrm>
            <a:off x="85969" y="49113"/>
            <a:ext cx="633723" cy="44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41" descr="eeg_logo-higher-resolution">
            <a:extLst>
              <a:ext uri="{FF2B5EF4-FFF2-40B4-BE49-F238E27FC236}">
                <a16:creationId xmlns:a16="http://schemas.microsoft.com/office/drawing/2014/main" id="{DAE9D105-BA35-4EFF-BB80-E99499FC4C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92" y="48998"/>
            <a:ext cx="852531" cy="46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9BA095E-6516-4F1B-B378-015BE2B3DB8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300" y="48999"/>
            <a:ext cx="1445731" cy="453501"/>
          </a:xfrm>
          <a:prstGeom prst="rect">
            <a:avLst/>
          </a:prstGeom>
        </p:spPr>
      </p:pic>
      <p:cxnSp>
        <p:nvCxnSpPr>
          <p:cNvPr id="11" name="Gerade Verbindung 6">
            <a:extLst>
              <a:ext uri="{FF2B5EF4-FFF2-40B4-BE49-F238E27FC236}">
                <a16:creationId xmlns:a16="http://schemas.microsoft.com/office/drawing/2014/main" id="{6DE63030-34A0-4745-8AD3-65933BA24486}"/>
              </a:ext>
            </a:extLst>
          </p:cNvPr>
          <p:cNvCxnSpPr/>
          <p:nvPr userDrawn="1"/>
        </p:nvCxnSpPr>
        <p:spPr>
          <a:xfrm>
            <a:off x="614400" y="1126659"/>
            <a:ext cx="10963200" cy="0"/>
          </a:xfrm>
          <a:prstGeom prst="line">
            <a:avLst/>
          </a:prstGeom>
          <a:ln w="508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507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/>
          <p:cNvSpPr>
            <a:spLocks noGrp="1"/>
          </p:cNvSpPr>
          <p:nvPr>
            <p:ph type="title" hasCustomPrompt="1"/>
          </p:nvPr>
        </p:nvSpPr>
        <p:spPr>
          <a:xfrm>
            <a:off x="236687" y="1362723"/>
            <a:ext cx="11718627" cy="669278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Thank you for your attention</a:t>
            </a:r>
            <a:endParaRPr lang="de-AT" noProof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37744" y="2176554"/>
            <a:ext cx="11716512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237744" y="2657883"/>
            <a:ext cx="11716512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1283846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blauer Rahmen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2966" y="1285860"/>
            <a:ext cx="9906069" cy="114300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2966" y="2571745"/>
            <a:ext cx="9906069" cy="3554419"/>
          </a:xfr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143001" y="6356351"/>
            <a:ext cx="2173817" cy="365125"/>
          </a:xfrm>
        </p:spPr>
        <p:txBody>
          <a:bodyPr/>
          <a:lstStyle>
            <a:lvl1pPr marL="0" algn="l" defTabSz="914400" rtl="0" eaLnBrk="1" latinLnBrk="0" hangingPunct="1"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AT"/>
              <a:t>IEWT, 2023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311400" cy="365125"/>
          </a:xfrm>
        </p:spPr>
        <p:txBody>
          <a:bodyPr/>
          <a:lstStyle>
            <a:lvl1pPr marL="0" algn="r" defTabSz="914400" rtl="0" eaLnBrk="1" latinLnBrk="0" hangingPunct="1">
              <a:defRPr lang="de-DE" sz="1200" kern="1200" baseline="0">
                <a:solidFill>
                  <a:srgbClr val="0066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FC4C8D44-5CBF-4951-840B-A594168E8D8A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0722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25"/>
          <a:stretch/>
        </p:blipFill>
        <p:spPr>
          <a:xfrm>
            <a:off x="0" y="0"/>
            <a:ext cx="12192000" cy="1319578"/>
          </a:xfrm>
          <a:prstGeom prst="rect">
            <a:avLst/>
          </a:prstGeom>
        </p:spPr>
      </p:pic>
      <p:pic>
        <p:nvPicPr>
          <p:cNvPr id="6" name="Grafik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95" y="94988"/>
            <a:ext cx="3861763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17E4C08-2245-4272-85F2-19E01EDBD31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565" y="111149"/>
            <a:ext cx="3498051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8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0" r:id="rId2"/>
    <p:sldLayoutId id="2147483671" r:id="rId3"/>
    <p:sldLayoutId id="2147483672" r:id="rId4"/>
    <p:sldLayoutId id="2147483702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AT"/>
              <a:t>IEWT, 2023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5854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fld id="{01307E4E-91ED-4D37-ADA8-A2790ED4317B}" type="slidenum">
              <a:rPr lang="de-AT" smtClean="0"/>
              <a:pPr algn="l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34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2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" r="88379" b="26980"/>
          <a:stretch/>
        </p:blipFill>
        <p:spPr>
          <a:xfrm>
            <a:off x="387078" y="161299"/>
            <a:ext cx="1286933" cy="9635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8234"/>
            <a:ext cx="12192000" cy="3839766"/>
          </a:xfrm>
          <a:prstGeom prst="rect">
            <a:avLst/>
          </a:prstGeom>
        </p:spPr>
      </p:pic>
      <p:pic>
        <p:nvPicPr>
          <p:cNvPr id="6" name="Grafik 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65"/>
          <a:stretch/>
        </p:blipFill>
        <p:spPr bwMode="auto">
          <a:xfrm>
            <a:off x="318096" y="94988"/>
            <a:ext cx="1561505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86"/>
          <a:stretch/>
        </p:blipFill>
        <p:spPr bwMode="auto">
          <a:xfrm>
            <a:off x="309699" y="96248"/>
            <a:ext cx="1552968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41" descr="eeg_logo-higher-resolution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564" y="51350"/>
            <a:ext cx="2182368" cy="118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-88898" y="6662020"/>
            <a:ext cx="17828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solidFill>
                  <a:srgbClr val="00B0F0"/>
                </a:solidFill>
              </a:rPr>
              <a:t>Orig. Photo:</a:t>
            </a:r>
            <a:r>
              <a:rPr lang="en-US" sz="1050" baseline="0">
                <a:solidFill>
                  <a:srgbClr val="00B0F0"/>
                </a:solidFill>
              </a:rPr>
              <a:t> Patrick </a:t>
            </a:r>
            <a:r>
              <a:rPr lang="en-US" sz="1050" baseline="0" err="1">
                <a:solidFill>
                  <a:srgbClr val="00B0F0"/>
                </a:solidFill>
              </a:rPr>
              <a:t>Stargardt</a:t>
            </a:r>
            <a:endParaRPr lang="en-US" sz="1050"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" y="3115084"/>
            <a:ext cx="12191999" cy="374291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3391C4C-8244-4859-B205-818D92DBCA1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871" y="137524"/>
            <a:ext cx="3498051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0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E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IEWT, 2023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182CD97D-A38D-46EC-9394-D0317A2E5FB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pieren 11"/>
          <p:cNvGrpSpPr/>
          <p:nvPr/>
        </p:nvGrpSpPr>
        <p:grpSpPr>
          <a:xfrm>
            <a:off x="0" y="857232"/>
            <a:ext cx="11523200" cy="6000768"/>
            <a:chOff x="0" y="1214422"/>
            <a:chExt cx="8642400" cy="5643578"/>
          </a:xfrm>
          <a:solidFill>
            <a:schemeClr val="bg1"/>
          </a:solidFill>
        </p:grpSpPr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0" y="1214422"/>
              <a:ext cx="8143900" cy="56435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>
                <a:defRPr/>
              </a:pPr>
              <a:endParaRPr lang="de-DE" sz="18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7628400" y="1215215"/>
              <a:ext cx="1011966" cy="119399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>
                <a:defRPr/>
              </a:pPr>
              <a:endParaRPr lang="de-DE" sz="18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4895586" y="1798926"/>
              <a:ext cx="3746814" cy="50590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>
                <a:defRPr/>
              </a:pPr>
              <a:endParaRPr lang="de-DE" sz="18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55" name="Grafik 12" descr="TU_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7" y="215901"/>
            <a:ext cx="527051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75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10000"/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Symbol" pitchFamily="18" charset="2"/>
        <a:buChar char="-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IEWT,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27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IEWT,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EEB36B-94E7-4E88-A6CF-7722A2F938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25"/>
          <a:stretch/>
        </p:blipFill>
        <p:spPr>
          <a:xfrm>
            <a:off x="0" y="0"/>
            <a:ext cx="12192000" cy="1402672"/>
          </a:xfrm>
          <a:prstGeom prst="rect">
            <a:avLst/>
          </a:prstGeom>
        </p:spPr>
      </p:pic>
      <p:pic>
        <p:nvPicPr>
          <p:cNvPr id="10" name="Grafik 4">
            <a:extLst>
              <a:ext uri="{FF2B5EF4-FFF2-40B4-BE49-F238E27FC236}">
                <a16:creationId xmlns:a16="http://schemas.microsoft.com/office/drawing/2014/main" id="{B3B0F72B-82B6-4605-A3AA-9BF29819D8B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60" y="287029"/>
            <a:ext cx="2307685" cy="87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41" descr="eeg_logo-higher-resolution">
            <a:extLst>
              <a:ext uri="{FF2B5EF4-FFF2-40B4-BE49-F238E27FC236}">
                <a16:creationId xmlns:a16="http://schemas.microsoft.com/office/drawing/2014/main" id="{A714800B-BCAA-4A45-A61A-CE510CAC52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99" y="287029"/>
            <a:ext cx="1209162" cy="87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92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8617" y="2018026"/>
            <a:ext cx="6859547" cy="1915099"/>
          </a:xfrm>
        </p:spPr>
        <p:txBody>
          <a:bodyPr>
            <a:normAutofit/>
          </a:bodyPr>
          <a:lstStyle/>
          <a:p>
            <a:r>
              <a:rPr lang="en-US" dirty="0"/>
              <a:t>Modeling the technical and economic feasibility of district cooling networks</a:t>
            </a:r>
            <a:endParaRPr lang="de-A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88618" y="4428979"/>
            <a:ext cx="3741410" cy="1057422"/>
          </a:xfrm>
        </p:spPr>
        <p:txBody>
          <a:bodyPr anchor="t">
            <a:normAutofit/>
          </a:bodyPr>
          <a:lstStyle/>
          <a:p>
            <a:r>
              <a:rPr lang="en-US" b="1" dirty="0">
                <a:latin typeface="Arial"/>
                <a:cs typeface="Arial"/>
              </a:rPr>
              <a:t>Presenter: </a:t>
            </a:r>
          </a:p>
          <a:p>
            <a:r>
              <a:rPr lang="en-US" dirty="0">
                <a:latin typeface="Arial"/>
                <a:cs typeface="Arial"/>
              </a:rPr>
              <a:t>Aadit Malla</a:t>
            </a:r>
          </a:p>
          <a:p>
            <a:r>
              <a:rPr lang="en-US" dirty="0">
                <a:latin typeface="Arial"/>
                <a:cs typeface="Arial"/>
              </a:rPr>
              <a:t>EEG, TUW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A085780-4CEF-46C0-887D-ED67B52BC4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5598" y="5092798"/>
            <a:ext cx="8102600" cy="250827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CA15904-1F4C-4DE5-945A-8A7389E971F7}"/>
              </a:ext>
            </a:extLst>
          </p:cNvPr>
          <p:cNvSpPr txBox="1">
            <a:spLocks/>
          </p:cNvSpPr>
          <p:nvPr/>
        </p:nvSpPr>
        <p:spPr>
          <a:xfrm>
            <a:off x="5204672" y="1439503"/>
            <a:ext cx="1782655" cy="3480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EWT, 2023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EC8DD3F-123D-4CDB-90F5-25D2D1C27C89}"/>
              </a:ext>
            </a:extLst>
          </p:cNvPr>
          <p:cNvSpPr txBox="1">
            <a:spLocks/>
          </p:cNvSpPr>
          <p:nvPr/>
        </p:nvSpPr>
        <p:spPr>
          <a:xfrm>
            <a:off x="5350878" y="3763308"/>
            <a:ext cx="1490241" cy="4735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b="1" dirty="0">
                <a:latin typeface="Arial"/>
                <a:cs typeface="Arial"/>
              </a:rPr>
              <a:t>17.02.2023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467630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F86D30-2C0C-41AD-AFFF-920F97C15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D5766-1664-4A3A-ACBE-10B836684D1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Results - Feasibility of Grid Clustering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98F1E-7F89-420C-AFD1-F778B472C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IEWT,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ECF9C-E58F-4F5F-94A0-53FFA9288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1307E4E-91ED-4D37-ADA8-A2790ED4317B}" type="slidenum">
              <a:rPr lang="de-AT" smtClean="0"/>
              <a:pPr algn="l"/>
              <a:t>10</a:t>
            </a:fld>
            <a:endParaRPr lang="de-AT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BB8F0731-A73C-461B-963A-87FA70FFA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519" y="2227850"/>
            <a:ext cx="5086972" cy="2824439"/>
          </a:xfrm>
        </p:spPr>
        <p:txBody>
          <a:bodyPr>
            <a:normAutofit/>
          </a:bodyPr>
          <a:lstStyle/>
          <a:p>
            <a:r>
              <a:rPr lang="en-US" sz="1800" dirty="0"/>
              <a:t>Grid Clustering based on average overall average cost on the grid</a:t>
            </a:r>
          </a:p>
          <a:p>
            <a:r>
              <a:rPr lang="en-US" sz="1800" dirty="0"/>
              <a:t>Feasibility of the region is largely influenced by</a:t>
            </a:r>
          </a:p>
          <a:p>
            <a:pPr lvl="1"/>
            <a:r>
              <a:rPr lang="en-US" sz="1800" dirty="0"/>
              <a:t>Competitor individual technology</a:t>
            </a:r>
          </a:p>
          <a:p>
            <a:pPr lvl="1"/>
            <a:r>
              <a:rPr lang="en-US" sz="1800" dirty="0"/>
              <a:t>Pipe sizing based on peak demand</a:t>
            </a:r>
            <a:endParaRPr lang="en-US" sz="2200" dirty="0"/>
          </a:p>
          <a:p>
            <a:pPr lvl="1"/>
            <a:r>
              <a:rPr lang="en-US" sz="1800" dirty="0"/>
              <a:t>Topography</a:t>
            </a:r>
          </a:p>
          <a:p>
            <a:endParaRPr lang="en-US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4E1184-3C75-4B70-B2B1-D3120D7E6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798" y="1512533"/>
            <a:ext cx="6301547" cy="44688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E18DE1-DD42-442A-9DBC-569AE9790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103" y="1606452"/>
            <a:ext cx="6176935" cy="43490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CB38FE3-A350-438B-9481-9A2EBF703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123" y="1501638"/>
            <a:ext cx="5026980" cy="40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6D8740-3801-40C2-9A1A-556E08A1A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F1B81-4E3E-43B3-9833-931147B3944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Results</a:t>
            </a:r>
            <a:r>
              <a:rPr lang="de-DE" dirty="0"/>
              <a:t>- </a:t>
            </a:r>
            <a:r>
              <a:rPr lang="en-US" dirty="0"/>
              <a:t>Impact of Threshold on the Demand (Assumption 1)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21B68-301F-4387-89B9-EAA839E5DE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IEWT,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C33A7-7C8C-4933-85CC-DE90ECA72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1307E4E-91ED-4D37-ADA8-A2790ED4317B}" type="slidenum">
              <a:rPr lang="de-AT" smtClean="0"/>
              <a:pPr algn="l"/>
              <a:t>11</a:t>
            </a:fld>
            <a:endParaRPr lang="de-AT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5511B0-844A-4479-A8CD-FBC3EDA5C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61" y="2008970"/>
            <a:ext cx="3678460" cy="31529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C2E9CC-F700-4153-A9AF-F27C5916E0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48" t="6157" r="14256" b="1677"/>
          <a:stretch/>
        </p:blipFill>
        <p:spPr>
          <a:xfrm>
            <a:off x="4353724" y="1333654"/>
            <a:ext cx="7374726" cy="502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75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6D8740-3801-40C2-9A1A-556E08A1A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F1B81-4E3E-43B3-9833-931147B3944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Results</a:t>
            </a:r>
            <a:r>
              <a:rPr lang="de-DE" dirty="0"/>
              <a:t>- </a:t>
            </a:r>
            <a:r>
              <a:rPr lang="en-US" dirty="0"/>
              <a:t>Impact of Threshold on the Demand (Assumption 2)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21B68-301F-4387-89B9-EAA839E5DE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IEWT,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C33A7-7C8C-4933-85CC-DE90ECA72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1307E4E-91ED-4D37-ADA8-A2790ED4317B}" type="slidenum">
              <a:rPr lang="de-AT" smtClean="0"/>
              <a:pPr algn="l"/>
              <a:t>12</a:t>
            </a:fld>
            <a:endParaRPr lang="de-AT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AAFD17-1B6F-4185-AB11-6B945FA23A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3" t="5534" r="11943"/>
          <a:stretch/>
        </p:blipFill>
        <p:spPr>
          <a:xfrm>
            <a:off x="4302136" y="1357211"/>
            <a:ext cx="7324536" cy="49991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39E05D-DDF5-49D7-8D13-1E91C8289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60" y="2008970"/>
            <a:ext cx="3678460" cy="315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37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B0595B-D4A5-423E-9DEB-2063B5EC2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296" y="1557031"/>
            <a:ext cx="11265408" cy="2862569"/>
          </a:xfrm>
        </p:spPr>
        <p:txBody>
          <a:bodyPr/>
          <a:lstStyle/>
          <a:p>
            <a:r>
              <a:rPr lang="en-US" sz="2000" dirty="0"/>
              <a:t>The identified potential district cooling networks are expected to provide a range from 0.12-20% of the current demand under realistic electricity prices</a:t>
            </a:r>
          </a:p>
          <a:p>
            <a:r>
              <a:rPr lang="en-US" sz="2000" dirty="0"/>
              <a:t>The correct definition of the anchors is key to correctly estimating the potential of the district cooling network. Which assumption (1, 2 ) best models the behavior of an ideal Anchor?</a:t>
            </a:r>
          </a:p>
          <a:p>
            <a:r>
              <a:rPr lang="en-US" sz="2000" dirty="0"/>
              <a:t>The estimation of demand is largely dependent on the assumed FLH which is defined by the region and the user behavior ( for Space Cooling)</a:t>
            </a:r>
          </a:p>
          <a:p>
            <a:r>
              <a:rPr lang="en-US" sz="2000" dirty="0"/>
              <a:t>Electricity price fluctuates the operation cost of the </a:t>
            </a:r>
            <a:r>
              <a:rPr lang="en-150" sz="2000" dirty="0"/>
              <a:t>individual</a:t>
            </a:r>
            <a:r>
              <a:rPr lang="de-DE" sz="2000" dirty="0"/>
              <a:t> System </a:t>
            </a:r>
            <a:r>
              <a:rPr lang="en-US" sz="2000" dirty="0"/>
              <a:t>which influences the threshold for the district cooling potential identification.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102D61-1FEC-46D7-BF3D-E8950B649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43C79E-663A-4244-9270-544C8C2BC1A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507CC-00A2-4D46-AC71-08FD5A9E60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IEWT,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D156C-E2DA-42A1-9F3D-A3FDC75A5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1307E4E-91ED-4D37-ADA8-A2790ED4317B}" type="slidenum">
              <a:rPr lang="de-AT" smtClean="0"/>
              <a:pPr algn="l"/>
              <a:t>13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45616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3D20E0-F65C-4C9D-AA44-1296C0526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296" y="1417330"/>
            <a:ext cx="11265408" cy="4375835"/>
          </a:xfrm>
        </p:spPr>
        <p:txBody>
          <a:bodyPr/>
          <a:lstStyle/>
          <a:p>
            <a:r>
              <a:rPr lang="en-US" dirty="0"/>
              <a:t>Identification of actual cells where the demand is supplied over the current stochastic approach</a:t>
            </a:r>
          </a:p>
          <a:p>
            <a:r>
              <a:rPr lang="en-US" dirty="0"/>
              <a:t>Validation of the most realistic anchor identification assumption</a:t>
            </a:r>
          </a:p>
          <a:p>
            <a:r>
              <a:rPr lang="en-US" dirty="0"/>
              <a:t>Validation of the model results compared to the existing grid</a:t>
            </a:r>
          </a:p>
          <a:p>
            <a:r>
              <a:rPr lang="en-US" dirty="0"/>
              <a:t>Identify other sensitivity parameters</a:t>
            </a:r>
          </a:p>
          <a:p>
            <a:r>
              <a:rPr lang="en-US" dirty="0"/>
              <a:t>Inclusion of free cooling supply sources into  the model</a:t>
            </a:r>
          </a:p>
          <a:p>
            <a:r>
              <a:rPr lang="en-US" dirty="0"/>
              <a:t>Up-scaling to EU-27 level</a:t>
            </a:r>
          </a:p>
          <a:p>
            <a:r>
              <a:rPr lang="en-US" dirty="0"/>
              <a:t>The final results will be integrated into the Hotmaps toolbox within the scope of  OpenGIS4ET project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7F6465-BBC2-40AA-89E9-61D7F33BA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A1C0D-8F71-4718-BE17-26FAC1126F9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Outlook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91BBE-AF58-4E60-8163-189391BBA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IEWT,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32F91-8C04-48C3-8043-E3FD071C89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1307E4E-91ED-4D37-ADA8-A2790ED4317B}" type="slidenum">
              <a:rPr lang="de-AT" smtClean="0"/>
              <a:pPr algn="l"/>
              <a:t>14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90937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F11D9A-9D88-43B0-A5A4-58F6B305B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de-DE" sz="2000" dirty="0"/>
              <a:t>[1] </a:t>
            </a:r>
            <a:r>
              <a:rPr lang="de-DE" sz="1800" dirty="0"/>
              <a:t>Li et.al.,</a:t>
            </a:r>
            <a:r>
              <a:rPr lang="en-US" sz="1800" dirty="0"/>
              <a:t>‘A life cycle analysis techno-economic assessment framework for evaluating future technology pathways – The residential air-conditioning example’, https://doi.org/10.1016/j.apenergy.2021.116750  </a:t>
            </a:r>
            <a:endParaRPr lang="de-DE" sz="1800" dirty="0"/>
          </a:p>
          <a:p>
            <a:pPr marL="0" indent="0">
              <a:buNone/>
            </a:pPr>
            <a:r>
              <a:rPr lang="de-DE" sz="2000" dirty="0"/>
              <a:t>[2] </a:t>
            </a:r>
            <a:r>
              <a:rPr lang="de-DE" sz="1800" dirty="0" err="1"/>
              <a:t>Lisaba</a:t>
            </a:r>
            <a:r>
              <a:rPr lang="de-DE" sz="1800" dirty="0"/>
              <a:t> et.al.,</a:t>
            </a:r>
            <a:r>
              <a:rPr lang="en-US" sz="1800" dirty="0"/>
              <a:t> ‘Pipe sizing of district cooling distribution network including in energy transfer station’, doi:10.1088/1757-899X/1109/1/012016</a:t>
            </a:r>
            <a:endParaRPr lang="de-DE" sz="1800" dirty="0"/>
          </a:p>
          <a:p>
            <a:pPr marL="0" indent="0">
              <a:buNone/>
            </a:pPr>
            <a:r>
              <a:rPr lang="de-DE" sz="2000" dirty="0"/>
              <a:t>[3] </a:t>
            </a:r>
            <a:r>
              <a:rPr lang="de-DE" sz="1800" dirty="0" err="1"/>
              <a:t>Volkova</a:t>
            </a:r>
            <a:r>
              <a:rPr lang="de-DE" sz="1800" dirty="0"/>
              <a:t> et.al., </a:t>
            </a:r>
            <a:r>
              <a:rPr lang="en-US" sz="1800" dirty="0"/>
              <a:t>District Cooling Network Planning. A Case Study of Tallinn, http://doi.org/10.54337/ijsepm.7011</a:t>
            </a:r>
          </a:p>
          <a:p>
            <a:pPr marL="0" indent="0">
              <a:buNone/>
            </a:pPr>
            <a:r>
              <a:rPr lang="de-DE" sz="2000" dirty="0"/>
              <a:t>[4] </a:t>
            </a:r>
            <a:r>
              <a:rPr lang="de-DE" sz="1800" dirty="0" err="1"/>
              <a:t>Agusto</a:t>
            </a:r>
            <a:r>
              <a:rPr lang="de-DE" sz="1800" dirty="0"/>
              <a:t> et.al.,</a:t>
            </a:r>
            <a:r>
              <a:rPr lang="en-US" sz="1800" dirty="0"/>
              <a:t> Identification of design criteria for district cooling distribution network </a:t>
            </a:r>
            <a:endParaRPr lang="de-DE" sz="18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D4E5AF-0036-4123-BCC1-70CD3493F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980FA8-9DE2-413D-9C2D-289AAB894EC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Literature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B4046-0C8B-4870-AEF7-9C8AA8FC4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IEWT,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BDE34-7014-424A-98FF-0E1CC3693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1307E4E-91ED-4D37-ADA8-A2790ED4317B}" type="slidenum">
              <a:rPr lang="de-AT" smtClean="0"/>
              <a:pPr algn="l"/>
              <a:t>15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48204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97DDEF-7596-4DF0-9C41-2925FF553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E4EA1A-6BD3-421A-B7DF-4632315820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7686" y="1788265"/>
            <a:ext cx="11264900" cy="459031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Thank you.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AC682-489F-495D-9DC8-8300D85B6C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IEWT,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F8982-8281-40F3-9806-615BB3F3C3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1307E4E-91ED-4D37-ADA8-A2790ED4317B}" type="slidenum">
              <a:rPr lang="de-AT" smtClean="0"/>
              <a:pPr algn="l"/>
              <a:t>16</a:t>
            </a:fld>
            <a:endParaRPr lang="de-AT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498A9F5-D1DF-447C-86D6-1F0E6A95D99F}"/>
              </a:ext>
            </a:extLst>
          </p:cNvPr>
          <p:cNvSpPr txBox="1">
            <a:spLocks/>
          </p:cNvSpPr>
          <p:nvPr/>
        </p:nvSpPr>
        <p:spPr>
          <a:xfrm>
            <a:off x="557686" y="3160371"/>
            <a:ext cx="11264900" cy="997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Questions?</a:t>
            </a:r>
          </a:p>
          <a:p>
            <a:r>
              <a:rPr lang="en-US" sz="2400" dirty="0"/>
              <a:t>Suggestions?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399935-629A-42F7-B01E-EDB456196093}"/>
              </a:ext>
            </a:extLst>
          </p:cNvPr>
          <p:cNvSpPr txBox="1"/>
          <p:nvPr/>
        </p:nvSpPr>
        <p:spPr>
          <a:xfrm>
            <a:off x="557686" y="5788431"/>
            <a:ext cx="3412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E-mail: malla@eeg.tuwien.ac.at</a:t>
            </a:r>
          </a:p>
        </p:txBody>
      </p:sp>
    </p:spTree>
    <p:extLst>
      <p:ext uri="{BB962C8B-B14F-4D97-AF65-F5344CB8AC3E}">
        <p14:creationId xmlns:p14="http://schemas.microsoft.com/office/powerpoint/2010/main" val="1530770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38DF55-BF78-47C8-8F04-DD925E386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IEWT, 2023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FB67321-0FA1-4D53-A7AB-A9882D6E5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1307E4E-91ED-4D37-ADA8-A2790ED4317B}" type="slidenum">
              <a:rPr lang="de-AT" smtClean="0"/>
              <a:pPr algn="l"/>
              <a:t>2</a:t>
            </a:fld>
            <a:endParaRPr lang="de-AT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08DEB46-4D56-4766-9559-9F775D61D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5C9E130-858A-46F5-831F-5C8D79531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788" y="1686583"/>
            <a:ext cx="11265408" cy="2776558"/>
          </a:xfrm>
        </p:spPr>
        <p:txBody>
          <a:bodyPr>
            <a:normAutofit/>
          </a:bodyPr>
          <a:lstStyle/>
          <a:p>
            <a:r>
              <a:rPr lang="de-DE" dirty="0"/>
              <a:t>Motivation and Research Question</a:t>
            </a:r>
          </a:p>
          <a:p>
            <a:r>
              <a:rPr lang="en-US" dirty="0"/>
              <a:t>Methodology</a:t>
            </a:r>
          </a:p>
          <a:p>
            <a:r>
              <a:rPr lang="en-US" dirty="0"/>
              <a:t>Assumptions</a:t>
            </a:r>
          </a:p>
          <a:p>
            <a:r>
              <a:rPr lang="en-US" dirty="0"/>
              <a:t>Test Case Vienna - Results</a:t>
            </a:r>
          </a:p>
          <a:p>
            <a:r>
              <a:rPr lang="en-US" dirty="0"/>
              <a:t>Conclusion</a:t>
            </a:r>
          </a:p>
          <a:p>
            <a:r>
              <a:rPr lang="de-DE" dirty="0"/>
              <a:t>Outlook</a:t>
            </a:r>
            <a:endParaRPr lang="en-US" dirty="0"/>
          </a:p>
          <a:p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68454EA-5566-4078-A13C-0C56C71401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Contents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540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38DF55-BF78-47C8-8F04-DD925E386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IEWT, 2023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FB67321-0FA1-4D53-A7AB-A9882D6E5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1307E4E-91ED-4D37-ADA8-A2790ED4317B}" type="slidenum">
              <a:rPr lang="de-AT" smtClean="0"/>
              <a:pPr algn="l"/>
              <a:t>3</a:t>
            </a:fld>
            <a:endParaRPr lang="de-AT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08DEB46-4D56-4766-9559-9F775D61D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5C9E130-858A-46F5-831F-5C8D79531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043" y="1417331"/>
            <a:ext cx="11265408" cy="2545196"/>
          </a:xfrm>
        </p:spPr>
        <p:txBody>
          <a:bodyPr/>
          <a:lstStyle/>
          <a:p>
            <a:r>
              <a:rPr lang="en-US" dirty="0"/>
              <a:t>Increasing</a:t>
            </a:r>
            <a:r>
              <a:rPr lang="de-DE" dirty="0"/>
              <a:t> </a:t>
            </a:r>
            <a:r>
              <a:rPr lang="en-US" dirty="0"/>
              <a:t>cooling</a:t>
            </a:r>
            <a:r>
              <a:rPr lang="de-DE" dirty="0"/>
              <a:t> </a:t>
            </a:r>
            <a:r>
              <a:rPr lang="en-US" dirty="0"/>
              <a:t>demand</a:t>
            </a:r>
          </a:p>
          <a:p>
            <a:r>
              <a:rPr lang="en-US" dirty="0"/>
              <a:t>District Cooling has</a:t>
            </a:r>
            <a:r>
              <a:rPr lang="de-DE" dirty="0"/>
              <a:t> </a:t>
            </a:r>
            <a:r>
              <a:rPr lang="en-US" dirty="0"/>
              <a:t>the</a:t>
            </a:r>
            <a:r>
              <a:rPr lang="de-DE" dirty="0"/>
              <a:t> potential </a:t>
            </a:r>
            <a:r>
              <a:rPr lang="en-US" dirty="0"/>
              <a:t>to</a:t>
            </a:r>
            <a:r>
              <a:rPr lang="de-DE" dirty="0"/>
              <a:t> </a:t>
            </a:r>
            <a:r>
              <a:rPr lang="en-US" dirty="0"/>
              <a:t>provide</a:t>
            </a:r>
            <a:r>
              <a:rPr lang="de-DE" dirty="0"/>
              <a:t> an </a:t>
            </a:r>
            <a:r>
              <a:rPr lang="en-US" dirty="0"/>
              <a:t>economic</a:t>
            </a:r>
            <a:r>
              <a:rPr lang="de-DE" dirty="0"/>
              <a:t> and </a:t>
            </a:r>
            <a:r>
              <a:rPr lang="en-US" dirty="0"/>
              <a:t>sustainable</a:t>
            </a:r>
            <a:r>
              <a:rPr lang="de-DE" dirty="0"/>
              <a:t> </a:t>
            </a:r>
            <a:r>
              <a:rPr lang="en-US" dirty="0"/>
              <a:t>cooling</a:t>
            </a:r>
            <a:r>
              <a:rPr lang="de-DE" dirty="0"/>
              <a:t> </a:t>
            </a:r>
            <a:r>
              <a:rPr lang="en-US" dirty="0"/>
              <a:t>solution under different demand development scenarios</a:t>
            </a:r>
          </a:p>
          <a:p>
            <a:r>
              <a:rPr lang="en-US" dirty="0"/>
              <a:t>District Cooling’s better opportunity for RE integration</a:t>
            </a:r>
          </a:p>
          <a:p>
            <a:r>
              <a:rPr lang="en-US" dirty="0"/>
              <a:t>The lack of models/tools for a techno-economic evaluation of the District Cooling Network potential</a:t>
            </a:r>
          </a:p>
          <a:p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68454EA-5566-4078-A13C-0C56C71401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Motivation</a:t>
            </a:r>
            <a:endParaRPr lang="en-US" dirty="0"/>
          </a:p>
        </p:txBody>
      </p:sp>
      <p:sp>
        <p:nvSpPr>
          <p:cNvPr id="7" name="Content Placeholder 14">
            <a:extLst>
              <a:ext uri="{FF2B5EF4-FFF2-40B4-BE49-F238E27FC236}">
                <a16:creationId xmlns:a16="http://schemas.microsoft.com/office/drawing/2014/main" id="{1804C2B2-1F1E-4641-B6D8-29954FAAA578}"/>
              </a:ext>
            </a:extLst>
          </p:cNvPr>
          <p:cNvSpPr txBox="1">
            <a:spLocks/>
          </p:cNvSpPr>
          <p:nvPr/>
        </p:nvSpPr>
        <p:spPr>
          <a:xfrm>
            <a:off x="463043" y="3962527"/>
            <a:ext cx="11265408" cy="2545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1000"/>
              </a:spcBef>
              <a:buNone/>
            </a:pPr>
            <a:endParaRPr lang="en-US" sz="30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  <a:spcBef>
                <a:spcPts val="1000"/>
              </a:spcBef>
              <a:buNone/>
            </a:pPr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Research Question</a:t>
            </a: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feasible are District Cooling networks considering th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e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pumping and pipe costs unde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r baseline demand conditions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036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Content Placeholder 126">
            <a:extLst>
              <a:ext uri="{FF2B5EF4-FFF2-40B4-BE49-F238E27FC236}">
                <a16:creationId xmlns:a16="http://schemas.microsoft.com/office/drawing/2014/main" id="{3E598833-F605-48CE-9CB4-9EB1282E66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9331" y="2988214"/>
            <a:ext cx="3078192" cy="336813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D2C77D5-0FDC-4E7C-A3D5-C7CAA9A8E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4D4487-AF9F-4F2F-A4DD-81B377C667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Methodology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A3758-E9B4-440F-A4C4-F471932E94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IEWT,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AC426-6703-49B9-B67B-8F8175CDB1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1307E4E-91ED-4D37-ADA8-A2790ED4317B}" type="slidenum">
              <a:rPr lang="de-AT" smtClean="0"/>
              <a:pPr algn="l"/>
              <a:t>4</a:t>
            </a:fld>
            <a:endParaRPr lang="de-AT" dirty="0"/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89D4689F-543C-4E46-9A14-AB1017415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4000" y="2739004"/>
            <a:ext cx="1708328" cy="1463596"/>
          </a:xfrm>
          <a:prstGeom prst="rect">
            <a:avLst/>
          </a:prstGeom>
        </p:spPr>
      </p:pic>
      <p:sp>
        <p:nvSpPr>
          <p:cNvPr id="131" name="Content Placeholder 14">
            <a:extLst>
              <a:ext uri="{FF2B5EF4-FFF2-40B4-BE49-F238E27FC236}">
                <a16:creationId xmlns:a16="http://schemas.microsoft.com/office/drawing/2014/main" id="{A551FFCD-136E-4785-BA72-44063EFFFE4F}"/>
              </a:ext>
            </a:extLst>
          </p:cNvPr>
          <p:cNvSpPr txBox="1">
            <a:spLocks/>
          </p:cNvSpPr>
          <p:nvPr/>
        </p:nvSpPr>
        <p:spPr>
          <a:xfrm>
            <a:off x="463296" y="1426980"/>
            <a:ext cx="7117245" cy="4179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Defining the anchor</a:t>
            </a:r>
          </a:p>
          <a:p>
            <a:r>
              <a:rPr lang="en-US" dirty="0"/>
              <a:t>Estimation of the average pipe diameter, system costs</a:t>
            </a:r>
          </a:p>
          <a:p>
            <a:r>
              <a:rPr lang="en-US" dirty="0"/>
              <a:t>Comparison of the system costs with decentral/ individual cooling supplies</a:t>
            </a:r>
          </a:p>
          <a:p>
            <a:r>
              <a:rPr lang="en-US" dirty="0"/>
              <a:t>Identify feasible locations and demand share coverage potential from DC networks</a:t>
            </a:r>
          </a:p>
          <a:p>
            <a:r>
              <a:rPr lang="en-US" dirty="0"/>
              <a:t>Assess the feasibility of the network expansion</a:t>
            </a:r>
          </a:p>
          <a:p>
            <a:r>
              <a:rPr lang="en-US" dirty="0"/>
              <a:t>Understand the sensitivity to electricity prices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2C5E62-5DF2-40A6-B578-0324C0F9D23E}"/>
              </a:ext>
            </a:extLst>
          </p:cNvPr>
          <p:cNvGrpSpPr/>
          <p:nvPr/>
        </p:nvGrpSpPr>
        <p:grpSpPr>
          <a:xfrm>
            <a:off x="7393915" y="1126419"/>
            <a:ext cx="4421986" cy="1663935"/>
            <a:chOff x="1547582" y="4312824"/>
            <a:chExt cx="4974162" cy="204352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453A9DE-C043-4781-BCF9-1FAABDD22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83571" y="4620601"/>
              <a:ext cx="1962734" cy="154197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567B94F-FE80-4D1F-8434-20EED93A576B}"/>
                </a:ext>
              </a:extLst>
            </p:cNvPr>
            <p:cNvSpPr txBox="1"/>
            <p:nvPr/>
          </p:nvSpPr>
          <p:spPr>
            <a:xfrm>
              <a:off x="3813182" y="5882835"/>
              <a:ext cx="27085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Theoretical Useful Energy Demand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37B9B23-2BDF-47EF-AC4D-973BD6122BCA}"/>
                </a:ext>
              </a:extLst>
            </p:cNvPr>
            <p:cNvSpPr txBox="1"/>
            <p:nvPr/>
          </p:nvSpPr>
          <p:spPr>
            <a:xfrm>
              <a:off x="1757512" y="6048574"/>
              <a:ext cx="13896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Gross Floor Area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A4CE45-A6DD-4EF4-B642-291015D9968C}"/>
                </a:ext>
              </a:extLst>
            </p:cNvPr>
            <p:cNvSpPr txBox="1"/>
            <p:nvPr/>
          </p:nvSpPr>
          <p:spPr>
            <a:xfrm>
              <a:off x="1547582" y="4442993"/>
              <a:ext cx="14614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Road Distribution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B5C73ED-2F87-4B8C-8067-6B8A2724E3BC}"/>
                </a:ext>
              </a:extLst>
            </p:cNvPr>
            <p:cNvSpPr txBox="1"/>
            <p:nvPr/>
          </p:nvSpPr>
          <p:spPr>
            <a:xfrm>
              <a:off x="3644978" y="4312824"/>
              <a:ext cx="16825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Cooling Degree Days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065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943B8010-9A9E-4D51-BA54-B679BD591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669" y="4381803"/>
            <a:ext cx="2008990" cy="6231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7B8AD42-9D80-4BE5-9E03-594821F406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68" r="1313"/>
          <a:stretch/>
        </p:blipFill>
        <p:spPr>
          <a:xfrm>
            <a:off x="4842003" y="1724056"/>
            <a:ext cx="4365497" cy="97834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9444FE5-05CD-4100-93A7-F5AF62A18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A5D6DA-DD17-404B-8B44-0A9C00F5BD3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Model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2B0D8-BAFA-47D3-B9E1-9CED2220D5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IEWT,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7764A-41BD-4DF2-A8AB-B82286F50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1307E4E-91ED-4D37-ADA8-A2790ED4317B}" type="slidenum">
              <a:rPr lang="de-AT" smtClean="0"/>
              <a:pPr algn="l"/>
              <a:t>5</a:t>
            </a:fld>
            <a:endParaRPr lang="de-AT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4E4DC68-6A6A-4EC4-B7B7-A8048E44B162}"/>
              </a:ext>
            </a:extLst>
          </p:cNvPr>
          <p:cNvSpPr txBox="1">
            <a:spLocks/>
          </p:cNvSpPr>
          <p:nvPr/>
        </p:nvSpPr>
        <p:spPr>
          <a:xfrm>
            <a:off x="547688" y="1371261"/>
            <a:ext cx="9768840" cy="4863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Estimation of the </a:t>
            </a:r>
            <a:r>
              <a:rPr lang="en-US" sz="1600" b="1" i="1" dirty="0"/>
              <a:t>Peak Cooling Load</a:t>
            </a:r>
            <a:r>
              <a:rPr lang="en-US" sz="1600" b="1" dirty="0"/>
              <a:t> per cell </a:t>
            </a:r>
            <a:r>
              <a:rPr lang="en-US" sz="1000" b="1" dirty="0"/>
              <a:t>[1]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de-DE" sz="1600" dirty="0"/>
          </a:p>
          <a:p>
            <a:pPr marL="0" indent="0">
              <a:buFont typeface="Wingdings 3" panose="05040102010807070707" pitchFamily="18" charset="2"/>
              <a:buNone/>
            </a:pPr>
            <a:endParaRPr lang="en-US" sz="1600" dirty="0"/>
          </a:p>
          <a:p>
            <a:endParaRPr lang="en-US" sz="1600" b="1" dirty="0"/>
          </a:p>
          <a:p>
            <a:r>
              <a:rPr lang="en-US" sz="1600" b="1" dirty="0"/>
              <a:t>Calculating the </a:t>
            </a:r>
            <a:r>
              <a:rPr lang="en-US" sz="1600" b="1" i="1" dirty="0"/>
              <a:t>Volume Flow rate (w) </a:t>
            </a:r>
            <a:r>
              <a:rPr lang="en-US" sz="1600" b="1" dirty="0"/>
              <a:t>and </a:t>
            </a:r>
            <a:r>
              <a:rPr lang="en-US" sz="1600" b="1" i="1" dirty="0"/>
              <a:t>Theoretical Diameter</a:t>
            </a:r>
            <a:r>
              <a:rPr lang="en-US" sz="1400" b="1" dirty="0"/>
              <a:t> </a:t>
            </a:r>
            <a:r>
              <a:rPr lang="en-US" sz="1000" b="1" dirty="0"/>
              <a:t>[2]</a:t>
            </a:r>
            <a:endParaRPr lang="en-US" sz="1400" b="1" dirty="0"/>
          </a:p>
          <a:p>
            <a:pPr marL="0" indent="0">
              <a:buFont typeface="Wingdings 3" panose="05040102010807070707" pitchFamily="18" charset="2"/>
              <a:buNone/>
            </a:pPr>
            <a:endParaRPr lang="en-US" sz="1400" b="1" dirty="0"/>
          </a:p>
          <a:p>
            <a:pPr marL="0" indent="0">
              <a:buFont typeface="Wingdings 3" panose="05040102010807070707" pitchFamily="18" charset="2"/>
              <a:buNone/>
            </a:pPr>
            <a:endParaRPr lang="en-US" sz="1400" b="1" dirty="0"/>
          </a:p>
          <a:p>
            <a:pPr marL="0" indent="0">
              <a:buFont typeface="Wingdings 3" panose="05040102010807070707" pitchFamily="18" charset="2"/>
              <a:buNone/>
            </a:pPr>
            <a:endParaRPr lang="en-US" sz="1400" b="1" dirty="0"/>
          </a:p>
          <a:p>
            <a:pPr marL="0" indent="0">
              <a:buFont typeface="Wingdings 3" panose="05040102010807070707" pitchFamily="18" charset="2"/>
              <a:buNone/>
            </a:pPr>
            <a:endParaRPr lang="en-US" sz="1400" b="1" dirty="0"/>
          </a:p>
          <a:p>
            <a:r>
              <a:rPr lang="en-US" sz="1400" b="1" dirty="0"/>
              <a:t>Calculating the Grid Costs</a:t>
            </a:r>
          </a:p>
          <a:p>
            <a:endParaRPr lang="en-US" sz="1400" b="1" dirty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1400" b="1" dirty="0"/>
          </a:p>
          <a:p>
            <a:r>
              <a:rPr lang="en-US" sz="1400" b="1" dirty="0"/>
              <a:t>Calculating the Grid Costs</a:t>
            </a:r>
          </a:p>
          <a:p>
            <a:endParaRPr lang="en-US" sz="1400" b="1" dirty="0"/>
          </a:p>
          <a:p>
            <a:endParaRPr lang="en-US" sz="1400" b="1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A3B048-7BE1-4A8A-BD51-5BA38E4B3AA2}"/>
              </a:ext>
            </a:extLst>
          </p:cNvPr>
          <p:cNvSpPr txBox="1"/>
          <p:nvPr/>
        </p:nvSpPr>
        <p:spPr>
          <a:xfrm>
            <a:off x="6744690" y="6301686"/>
            <a:ext cx="537283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900" dirty="0"/>
              <a:t>[1] Li et.al., A life cycle analysis techno-economic assessment framework for evaluating future technology pathways, 2021</a:t>
            </a:r>
          </a:p>
          <a:p>
            <a:r>
              <a:rPr lang="en-US" sz="900" dirty="0"/>
              <a:t>[2]</a:t>
            </a:r>
            <a:r>
              <a:rPr lang="de-DE" sz="900" dirty="0" err="1"/>
              <a:t>Lisaba</a:t>
            </a:r>
            <a:r>
              <a:rPr lang="de-DE" sz="900" dirty="0"/>
              <a:t> et.al.,</a:t>
            </a:r>
            <a:r>
              <a:rPr lang="en-US" sz="900" dirty="0"/>
              <a:t> Pipe sizing of district cooling distribution network including in energy transfer station, 2021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84EBD8-6578-48D3-9155-7E7672A9CB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450" y="1755409"/>
            <a:ext cx="1743946" cy="7507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4C10777-4115-4B01-9521-D11EB4DC18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391" b="23848"/>
          <a:stretch/>
        </p:blipFill>
        <p:spPr>
          <a:xfrm>
            <a:off x="1287391" y="2949183"/>
            <a:ext cx="1589159" cy="30931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1525044-B2A1-4EB8-8BCB-E564E5629C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1675" y="3701514"/>
            <a:ext cx="1106915" cy="389912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63850700-E6D6-4057-A00B-4EE0D8AFE37F}"/>
              </a:ext>
            </a:extLst>
          </p:cNvPr>
          <p:cNvGrpSpPr/>
          <p:nvPr/>
        </p:nvGrpSpPr>
        <p:grpSpPr>
          <a:xfrm>
            <a:off x="4954228" y="3015195"/>
            <a:ext cx="3166305" cy="987274"/>
            <a:chOff x="4954228" y="3015195"/>
            <a:chExt cx="3166305" cy="98727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DF1F467-BF9D-4458-82C9-18A6E1035B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54228" y="3015195"/>
              <a:ext cx="1966913" cy="208373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98AD62C5-8910-4C76-A8F2-E8CD5590B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54228" y="3192915"/>
              <a:ext cx="3166305" cy="809554"/>
            </a:xfrm>
            <a:prstGeom prst="rect">
              <a:avLst/>
            </a:prstGeom>
          </p:spPr>
        </p:pic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D15493CB-B68F-4D7F-8C77-6077F370B0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4228" y="4247311"/>
            <a:ext cx="3580924" cy="68967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A97C17B-427C-412C-92CF-2AF224FACF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8119" y="5967063"/>
            <a:ext cx="2442670" cy="41944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341AF22-E23D-4D66-A273-B8112A507B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8119" y="5676932"/>
            <a:ext cx="1109131" cy="26147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E8DE46F-4471-4CC2-BF50-EF8F11B1CD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54228" y="5255536"/>
            <a:ext cx="3942195" cy="84279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E8F6A97B-0251-42CC-B527-21179EE068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0372" y="3277518"/>
            <a:ext cx="937825" cy="44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62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C3C307-0B26-46DC-8E82-46EA1D3B1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30% of the Theoretical Useful Energy Demand is met at the current state. The spatial distribution of the cooling supply is randomly distributed</a:t>
            </a:r>
          </a:p>
          <a:p>
            <a:r>
              <a:rPr lang="en-US" dirty="0"/>
              <a:t>Both Trench and pipe costs are considered for the estimation of the grid investment costs</a:t>
            </a:r>
          </a:p>
          <a:p>
            <a:r>
              <a:rPr lang="en-US" dirty="0"/>
              <a:t>Additional costs for connecting the pipes to the individual buildings within the cells are not considered</a:t>
            </a:r>
          </a:p>
          <a:p>
            <a:r>
              <a:rPr lang="en-US" dirty="0"/>
              <a:t>No Existing Cooling grids are considered.</a:t>
            </a:r>
          </a:p>
          <a:p>
            <a:r>
              <a:rPr lang="en-US" dirty="0"/>
              <a:t>Operation electricity prices of District cooling is not considered yet.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BE8DB6-5643-4CDE-9544-793C40056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1F39B-11A2-49CE-9211-1F4DD4FCFB6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Assumptions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436A1-0F65-49A0-B56B-830B0A612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IEWT,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B9A4F-E153-4AF9-B694-B1E95795B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1307E4E-91ED-4D37-ADA8-A2790ED4317B}" type="slidenum">
              <a:rPr lang="de-AT" smtClean="0"/>
              <a:pPr algn="l"/>
              <a:t>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3864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7D3A78-9FE5-468F-9E2D-15A58BC0F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296" y="1317885"/>
            <a:ext cx="5001959" cy="2322099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Input</a:t>
            </a:r>
          </a:p>
          <a:p>
            <a:r>
              <a:rPr lang="en-US" sz="1800" dirty="0"/>
              <a:t>Theoretical Useful Energy Demand </a:t>
            </a:r>
            <a:r>
              <a:rPr lang="en-US" sz="1050" dirty="0"/>
              <a:t>(HOTMAPS)</a:t>
            </a:r>
          </a:p>
          <a:p>
            <a:r>
              <a:rPr lang="en-US" sz="1800" dirty="0"/>
              <a:t>Gross Floor Area </a:t>
            </a:r>
            <a:r>
              <a:rPr lang="en-US" sz="1050" dirty="0"/>
              <a:t>(HOTMAPS)</a:t>
            </a:r>
          </a:p>
          <a:p>
            <a:r>
              <a:rPr lang="en-US" sz="1800" dirty="0"/>
              <a:t>Cooling Degree Days </a:t>
            </a:r>
            <a:r>
              <a:rPr lang="en-US" sz="1050" dirty="0"/>
              <a:t>(HOTMAPS)</a:t>
            </a:r>
          </a:p>
          <a:p>
            <a:r>
              <a:rPr lang="en-US" sz="1800" dirty="0"/>
              <a:t>Secondary and Tertiary Road lengths </a:t>
            </a:r>
            <a:r>
              <a:rPr lang="en-US" sz="1050" dirty="0"/>
              <a:t>(OSM)</a:t>
            </a:r>
          </a:p>
          <a:p>
            <a:r>
              <a:rPr lang="en-US" sz="1800" dirty="0"/>
              <a:t>Electricity Price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4E1FB1-D40A-4FFD-85C1-98784097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12AC1B-0E48-4A17-8A5A-C55FA0EA477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Test Case Vienna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6D64C-2ED0-4E0A-B108-010AAB766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IEWT,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73E84-386B-435D-AC5F-D9AED5BD0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1307E4E-91ED-4D37-ADA8-A2790ED4317B}" type="slidenum">
              <a:rPr lang="de-AT" smtClean="0"/>
              <a:pPr algn="l"/>
              <a:t>7</a:t>
            </a:fld>
            <a:endParaRPr lang="de-AT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C1946A12-452E-4845-A3C9-FD0F1332C608}"/>
              </a:ext>
            </a:extLst>
          </p:cNvPr>
          <p:cNvSpPr txBox="1">
            <a:spLocks/>
          </p:cNvSpPr>
          <p:nvPr/>
        </p:nvSpPr>
        <p:spPr>
          <a:xfrm>
            <a:off x="615696" y="1379951"/>
            <a:ext cx="11265408" cy="4846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736" indent="-173736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6A785B-D7B6-4123-9E88-C4873E0F2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150" y="1571417"/>
            <a:ext cx="6542954" cy="461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20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F5B4F0-B5FB-4BF1-BCFA-B14AB2FC2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213184-BFBE-4BF0-A8CD-7994A2CE962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Definition of the Anchor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E7474-DB4C-413C-A12A-C27C44FD0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IEWT,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062C4-DF06-45C3-9F2D-92D870E94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1307E4E-91ED-4D37-ADA8-A2790ED4317B}" type="slidenum">
              <a:rPr lang="de-AT" smtClean="0"/>
              <a:pPr algn="l"/>
              <a:t>8</a:t>
            </a:fld>
            <a:endParaRPr lang="de-AT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46B3CAB5-966E-4628-9215-700EBD243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864286"/>
              </p:ext>
            </p:extLst>
          </p:nvPr>
        </p:nvGraphicFramePr>
        <p:xfrm>
          <a:off x="711993" y="1467665"/>
          <a:ext cx="6653214" cy="226330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17738">
                  <a:extLst>
                    <a:ext uri="{9D8B030D-6E8A-4147-A177-3AD203B41FA5}">
                      <a16:colId xmlns:a16="http://schemas.microsoft.com/office/drawing/2014/main" val="1738569018"/>
                    </a:ext>
                  </a:extLst>
                </a:gridCol>
                <a:gridCol w="2217738">
                  <a:extLst>
                    <a:ext uri="{9D8B030D-6E8A-4147-A177-3AD203B41FA5}">
                      <a16:colId xmlns:a16="http://schemas.microsoft.com/office/drawing/2014/main" val="3202399046"/>
                    </a:ext>
                  </a:extLst>
                </a:gridCol>
                <a:gridCol w="2217738">
                  <a:extLst>
                    <a:ext uri="{9D8B030D-6E8A-4147-A177-3AD203B41FA5}">
                      <a16:colId xmlns:a16="http://schemas.microsoft.com/office/drawing/2014/main" val="4231014363"/>
                    </a:ext>
                  </a:extLst>
                </a:gridCol>
              </a:tblGrid>
              <a:tr h="3067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Assumption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Assumption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236089"/>
                  </a:ext>
                </a:extLst>
              </a:tr>
              <a:tr h="453838"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Anchor 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Highest 25% energy demand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Lowest 25% GFA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Peak Demand &gt;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</a:rPr>
                        <a:t>Highest 25% energy demand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</a:rPr>
                        <a:t>Highest  25% GFA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</a:rPr>
                        <a:t>Peak Demand &gt; 1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945080"/>
                  </a:ext>
                </a:extLst>
              </a:tr>
              <a:tr h="306761"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Demand Covered (GWh.)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360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111722"/>
                  </a:ext>
                </a:extLst>
              </a:tr>
              <a:tr h="306761">
                <a:tc>
                  <a:txBody>
                    <a:bodyPr/>
                    <a:lstStyle/>
                    <a:p>
                      <a:r>
                        <a:rPr lang="de-DE" sz="1100" noProof="0" dirty="0"/>
                        <a:t>% </a:t>
                      </a:r>
                      <a:r>
                        <a:rPr lang="en-US" sz="1100" noProof="0" dirty="0"/>
                        <a:t>of</a:t>
                      </a:r>
                      <a:r>
                        <a:rPr lang="de-DE" sz="1100" noProof="0" dirty="0"/>
                        <a:t> Demand Met </a:t>
                      </a:r>
                      <a:endParaRPr lang="en-US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2.03%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6.75%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129558"/>
                  </a:ext>
                </a:extLst>
              </a:tr>
              <a:tr h="306761"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Estimated Costs (Euros)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23 mil.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91 mil.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80991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de-DE" sz="1100" noProof="0" dirty="0"/>
                        <a:t>Total GFA </a:t>
                      </a:r>
                      <a:r>
                        <a:rPr lang="en-US" sz="1100" noProof="0" dirty="0"/>
                        <a:t>Covered (mil m2)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kern="1200" dirty="0">
                          <a:solidFill>
                            <a:schemeClr val="dk1"/>
                          </a:solidFill>
                        </a:rPr>
                        <a:t>23.9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kern="1200" dirty="0">
                          <a:solidFill>
                            <a:schemeClr val="dk1"/>
                          </a:solidFill>
                        </a:rPr>
                        <a:t>32.2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362522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F94E60E5-10D1-4B06-8E38-62C689770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238" y="2649386"/>
            <a:ext cx="5200121" cy="356568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4ED2FF6-0111-4F54-9079-3588945D2BF0}"/>
              </a:ext>
            </a:extLst>
          </p:cNvPr>
          <p:cNvGrpSpPr/>
          <p:nvPr/>
        </p:nvGrpSpPr>
        <p:grpSpPr>
          <a:xfrm>
            <a:off x="9912084" y="2649386"/>
            <a:ext cx="1438275" cy="314745"/>
            <a:chOff x="2149475" y="5562432"/>
            <a:chExt cx="1438275" cy="31474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B1FFA67-6C88-4B87-9AFE-6DDBA979D5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74638"/>
            <a:stretch/>
          </p:blipFill>
          <p:spPr>
            <a:xfrm>
              <a:off x="2149475" y="5562432"/>
              <a:ext cx="1438275" cy="17876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825763E-B3B8-4085-B302-E0D3EA4ECE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48870" r="3256" b="29211"/>
            <a:stretch/>
          </p:blipFill>
          <p:spPr>
            <a:xfrm>
              <a:off x="2156618" y="5712614"/>
              <a:ext cx="1391444" cy="15449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B36AEEB-97EE-4CF9-B7FB-EA8FDDC0CD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870" t="73156" r="86093" b="6123"/>
            <a:stretch/>
          </p:blipFill>
          <p:spPr>
            <a:xfrm>
              <a:off x="2197354" y="5731126"/>
              <a:ext cx="164051" cy="14605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74C4DF2-71E6-4F42-9EFC-DF43D9FE1F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6576" r="85762" b="53604"/>
            <a:stretch/>
          </p:blipFill>
          <p:spPr>
            <a:xfrm>
              <a:off x="2156618" y="5581962"/>
              <a:ext cx="204787" cy="139701"/>
            </a:xfrm>
            <a:prstGeom prst="rect">
              <a:avLst/>
            </a:prstGeom>
          </p:spPr>
        </p:pic>
      </p:grp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E7F90E1E-9E23-4E1C-BE4F-4C305458C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519" y="3934866"/>
            <a:ext cx="5473954" cy="2217592"/>
          </a:xfrm>
        </p:spPr>
        <p:txBody>
          <a:bodyPr>
            <a:normAutofit/>
          </a:bodyPr>
          <a:lstStyle/>
          <a:p>
            <a:r>
              <a:rPr lang="en-US" sz="1800" dirty="0"/>
              <a:t>Correct definition?</a:t>
            </a:r>
          </a:p>
          <a:p>
            <a:r>
              <a:rPr lang="en-US" sz="1800" dirty="0"/>
              <a:t>Additional Parameters?</a:t>
            </a:r>
          </a:p>
          <a:p>
            <a:r>
              <a:rPr lang="en-US" sz="1800" dirty="0"/>
              <a:t>Data Availability?</a:t>
            </a:r>
          </a:p>
        </p:txBody>
      </p:sp>
    </p:spTree>
    <p:extLst>
      <p:ext uri="{BB962C8B-B14F-4D97-AF65-F5344CB8AC3E}">
        <p14:creationId xmlns:p14="http://schemas.microsoft.com/office/powerpoint/2010/main" val="2247098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1B720E-3C06-4FCD-A559-FB329D04E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D11FCC-3CF3-4388-BDF2-AD94912FDAA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Results - Impact of Electricity Prices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93509-B6CF-4212-9942-9F18A64A1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IEWT,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F9BC4-BB84-4CD3-A416-D5F12522E2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1307E4E-91ED-4D37-ADA8-A2790ED4317B}" type="slidenum">
              <a:rPr lang="de-AT" smtClean="0"/>
              <a:pPr algn="l"/>
              <a:t>9</a:t>
            </a:fld>
            <a:endParaRPr lang="de-AT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B8800A-E767-4A06-920D-4CC4B2302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296" y="1581512"/>
            <a:ext cx="5392220" cy="3055381"/>
          </a:xfrm>
        </p:spPr>
        <p:txBody>
          <a:bodyPr/>
          <a:lstStyle/>
          <a:p>
            <a:r>
              <a:rPr lang="en-US" sz="2000" dirty="0"/>
              <a:t>Types of systems</a:t>
            </a:r>
          </a:p>
          <a:p>
            <a:pPr lvl="1"/>
            <a:r>
              <a:rPr lang="en-US" sz="1600" dirty="0"/>
              <a:t>New Systems – Initial Investment and operation costs</a:t>
            </a:r>
          </a:p>
          <a:p>
            <a:pPr lvl="1"/>
            <a:r>
              <a:rPr lang="en-US" sz="1600" dirty="0"/>
              <a:t>Existing Systems- Only operation costs</a:t>
            </a:r>
          </a:p>
          <a:p>
            <a:r>
              <a:rPr lang="en-US" sz="2000" dirty="0"/>
              <a:t>Electricity prices - a driver for district cooling potential</a:t>
            </a:r>
          </a:p>
          <a:p>
            <a:r>
              <a:rPr lang="en-US" sz="2000" dirty="0"/>
              <a:t>Realistic LCOC ranges from 170-215 Euros/MWh</a:t>
            </a:r>
          </a:p>
          <a:p>
            <a:endParaRPr lang="en-US" sz="2000" dirty="0"/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6303A5-D6A8-4EE1-B775-256A423399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8" t="8196" r="6030" b="4465"/>
          <a:stretch/>
        </p:blipFill>
        <p:spPr>
          <a:xfrm>
            <a:off x="5721292" y="1300292"/>
            <a:ext cx="6392175" cy="496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9060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nhalt_blauer_Rahm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A38BF7B97B674FAF9A2683479B38E4" ma:contentTypeVersion="8" ma:contentTypeDescription="Ein neues Dokument erstellen." ma:contentTypeScope="" ma:versionID="381c2824ba5ac2415055052df28b67ef">
  <xsd:schema xmlns:xsd="http://www.w3.org/2001/XMLSchema" xmlns:xs="http://www.w3.org/2001/XMLSchema" xmlns:p="http://schemas.microsoft.com/office/2006/metadata/properties" xmlns:ns2="2a689b37-c8d4-4dde-81db-9a35f9049a55" xmlns:ns3="835a5365-9aae-437a-9b36-75f147898838" targetNamespace="http://schemas.microsoft.com/office/2006/metadata/properties" ma:root="true" ma:fieldsID="f39564b1330e10933ad89b09c6a1acad" ns2:_="" ns3:_="">
    <xsd:import namespace="2a689b37-c8d4-4dde-81db-9a35f9049a55"/>
    <xsd:import namespace="835a5365-9aae-437a-9b36-75f1478988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689b37-c8d4-4dde-81db-9a35f9049a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5a5365-9aae-437a-9b36-75f14789883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7AB7AD-2254-4728-8A59-3364AA3C22E4}">
  <ds:schemaRefs>
    <ds:schemaRef ds:uri="2a689b37-c8d4-4dde-81db-9a35f9049a55"/>
    <ds:schemaRef ds:uri="835a5365-9aae-437a-9b36-75f14789883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BFED4D4-272A-4B8F-AA4C-A0D156C02DA0}">
  <ds:schemaRefs>
    <ds:schemaRef ds:uri="2a689b37-c8d4-4dde-81db-9a35f9049a55"/>
    <ds:schemaRef ds:uri="835a5365-9aae-437a-9b36-75f14789883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061D47B-B9F4-46D0-85E9-BD1D4FC32B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1019</Words>
  <Application>Microsoft Office PowerPoint</Application>
  <PresentationFormat>Widescreen</PresentationFormat>
  <Paragraphs>162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Frutiger LT Com 45 Light</vt:lpstr>
      <vt:lpstr>Symbol</vt:lpstr>
      <vt:lpstr>Wingdings</vt:lpstr>
      <vt:lpstr>Wingdings 3</vt:lpstr>
      <vt:lpstr>Custom Design</vt:lpstr>
      <vt:lpstr>2_Custom Design</vt:lpstr>
      <vt:lpstr>1_Custom Design</vt:lpstr>
      <vt:lpstr>Inhalt_blauer_Rahmen</vt:lpstr>
      <vt:lpstr>4_Custom Design</vt:lpstr>
      <vt:lpstr>Office Theme</vt:lpstr>
      <vt:lpstr>Modeling the technical and economic feasibility of district cooling 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TU Wien - Campusversion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Mostafa Fallahnejad</dc:creator>
  <cp:lastModifiedBy>Malla, Aadit</cp:lastModifiedBy>
  <cp:revision>164</cp:revision>
  <cp:lastPrinted>2019-05-28T16:29:13Z</cp:lastPrinted>
  <dcterms:created xsi:type="dcterms:W3CDTF">2016-12-14T10:40:35Z</dcterms:created>
  <dcterms:modified xsi:type="dcterms:W3CDTF">2023-03-30T12:37:18Z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0x010100D3A38BF7B97B674FAF9A2683479B38E4</vt:lpwstr>
  </property>
</Properties>
</file>