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7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B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>
        <p:scale>
          <a:sx n="82" d="100"/>
          <a:sy n="82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6B4CB1-74B3-4ED1-8159-8C4092702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1DD3B-3A2F-4552-B35F-88FBA86BEB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FCBED-EA64-41CF-A400-AFFD34837709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9DCB7-DA33-4E50-8A3D-5D168D074A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D38F-8410-4EF4-A492-3072EBAD1C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44955-A923-4243-AB08-331FE49639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E217-A8B1-4C28-903E-7B3DBB237F9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3CE44-F90F-4965-AC31-C53BE904C7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F0FD-9F8A-4650-8BFC-4399ADE29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F8F50-4C3B-411F-8AF8-E4D4FE55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3E2D-53C0-4952-8900-F2FA074A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74CD-92B6-4BC1-A467-4D841C96B3B1}" type="datetime1">
              <a:rPr lang="cs-CZ" smtClean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C324-AE07-41D9-8C76-9B93A23A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Hydrogen and geopolitics in energy scenarios | Berlin | 26.01.2023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16F35-7626-436D-95EC-764CB17B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DBD3-C1B3-4C61-B0C7-9E44CC26916E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5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2965-A36C-4F21-A0C7-28A6D301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5"/>
            <a:ext cx="10108505" cy="4215678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lnSpc>
                <a:spcPct val="130000"/>
              </a:lnSpc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lnSpc>
                <a:spcPct val="130000"/>
              </a:lnSpc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lnSpc>
                <a:spcPct val="130000"/>
              </a:lnSpc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lnSpc>
                <a:spcPct val="130000"/>
              </a:lnSpc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7" y="571701"/>
            <a:ext cx="10108505" cy="801024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A47D34-7716-4411-A39C-4B4F81668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2049" y="6061740"/>
            <a:ext cx="1290628" cy="645314"/>
          </a:xfrm>
          <a:prstGeom prst="rect">
            <a:avLst/>
          </a:prstGeom>
        </p:spPr>
      </p:pic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416F80BF-1497-E6DA-85DD-6670D9D2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IEWT 2023 | Wien | 15.02.2023</a:t>
            </a:r>
          </a:p>
        </p:txBody>
      </p:sp>
      <p:pic>
        <p:nvPicPr>
          <p:cNvPr id="5" name="Picture 2" descr="Datei:Logo der Technischen Universität Berlin.svg – Wikipedia">
            <a:extLst>
              <a:ext uri="{FF2B5EF4-FFF2-40B4-BE49-F238E27FC236}">
                <a16:creationId xmlns:a16="http://schemas.microsoft.com/office/drawing/2014/main" id="{4D8F3EFF-429E-D260-6536-953D9B73C5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299" y="6023343"/>
            <a:ext cx="1290628" cy="72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4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7" y="571701"/>
            <a:ext cx="10108505" cy="801024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8CC41CF-F4AE-455F-9694-26B631AFD33C}" type="datetime1">
              <a:rPr lang="cs-CZ" smtClean="0"/>
              <a:t>14.02.2023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Hydrogen and geopolitics in energy scenarios | Berlin | 26.01.2023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A39FB-8728-436C-97D4-20A66231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67695"/>
            <a:ext cx="4898566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6B6262-B93F-4B20-B177-61BA079B4C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1689" y="1759383"/>
            <a:ext cx="4898566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23F95DC-4844-4E82-B93B-12592249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2049" y="6061740"/>
            <a:ext cx="1290628" cy="6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ighlighte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DCA88E-58B7-4AEE-8701-AF8699396688}"/>
              </a:ext>
            </a:extLst>
          </p:cNvPr>
          <p:cNvSpPr/>
          <p:nvPr userDrawn="1"/>
        </p:nvSpPr>
        <p:spPr>
          <a:xfrm>
            <a:off x="5696126" y="0"/>
            <a:ext cx="48656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571701"/>
            <a:ext cx="4162020" cy="1314000"/>
          </a:xfrm>
        </p:spPr>
        <p:txBody>
          <a:bodyPr anchor="ctr">
            <a:normAutofit/>
          </a:bodyPr>
          <a:lstStyle>
            <a:lvl1pPr>
              <a:defRPr sz="3200" spc="-60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B29183C-75DD-4338-8AD9-C84D3458A8DD}" type="datetime1">
              <a:rPr lang="cs-CZ" smtClean="0"/>
              <a:t>14.02.2023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Hydrogen and geopolitics in energy scenarios | Berlin | 26.01.2023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FA39FB-8728-436C-97D4-20A66231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2111433"/>
            <a:ext cx="4162020" cy="367252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F6B6262-B93F-4B20-B177-61BA079B4C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96126" y="1767695"/>
            <a:ext cx="4865614" cy="4016266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lnSpc>
                <a:spcPct val="130000"/>
              </a:lnSpc>
              <a:buNone/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lnSpc>
                <a:spcPct val="130000"/>
              </a:lnSpc>
              <a:buNone/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lnSpc>
                <a:spcPct val="130000"/>
              </a:lnSpc>
              <a:buNone/>
              <a:defRPr sz="16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DDDB45E-833F-45DA-879E-A443FBBDA274}"/>
              </a:ext>
            </a:extLst>
          </p:cNvPr>
          <p:cNvPicPr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3"/>
          <a:stretch/>
        </p:blipFill>
        <p:spPr bwMode="auto">
          <a:xfrm>
            <a:off x="5461234" y="-4357"/>
            <a:ext cx="6730766" cy="628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ACF8B68-59E4-427C-9A1D-4431DCDC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48" y="2253065"/>
            <a:ext cx="4087205" cy="3266585"/>
          </a:xfrm>
        </p:spPr>
        <p:txBody>
          <a:bodyPr anchor="t">
            <a:normAutofit/>
          </a:bodyPr>
          <a:lstStyle>
            <a:lvl1pPr>
              <a:defRPr sz="4000" spc="-60" baseline="0">
                <a:solidFill>
                  <a:schemeClr val="accent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51B6E9B-B1BB-4EFE-A371-FBD197C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767" y="6267143"/>
            <a:ext cx="1687485" cy="365125"/>
          </a:xfrm>
        </p:spPr>
        <p:txBody>
          <a:bodyPr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986DAF-C750-47A2-A899-F5C5E3AA879A}" type="datetime1">
              <a:rPr lang="cs-CZ" smtClean="0"/>
              <a:t>14.02.2023</a:t>
            </a:fld>
            <a:endParaRPr lang="cs-CZ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6A8459-D65E-4321-A8C9-B8A46582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1748" y="6257388"/>
            <a:ext cx="5596841" cy="374880"/>
          </a:xfrm>
        </p:spPr>
        <p:txBody>
          <a:bodyPr anchor="ctr"/>
          <a:lstStyle>
            <a:lvl1pPr algn="l">
              <a:defRPr sz="100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Hydrogen and geopolitics in energy scenarios | Berlin | 26.01.2023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99471-0262-49E4-A5BE-DF4FA4664F0A}"/>
              </a:ext>
            </a:extLst>
          </p:cNvPr>
          <p:cNvSpPr/>
          <p:nvPr userDrawn="1"/>
        </p:nvSpPr>
        <p:spPr>
          <a:xfrm flipH="1" flipV="1">
            <a:off x="0" y="0"/>
            <a:ext cx="622068" cy="6858000"/>
          </a:xfrm>
          <a:prstGeom prst="rect">
            <a:avLst/>
          </a:prstGeom>
          <a:solidFill>
            <a:srgbClr val="A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5BD62A-8934-4BDB-B4BC-C2E484F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084" y="6257388"/>
            <a:ext cx="622069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326DBD3-C1B3-4C61-B0C7-9E44CC26916E}" type="slidenum">
              <a:rPr lang="cs-CZ" smtClean="0"/>
              <a:pPr/>
              <a:t>‹Nr.›</a:t>
            </a:fld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97CCB9-D9E4-40E0-B3C5-E06D1778CF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6" y="5927773"/>
            <a:ext cx="1227004" cy="7792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E22FA3-441D-4239-B125-1E1B82A4DB5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41400" y="706438"/>
            <a:ext cx="4087204" cy="1122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10646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D3ABC-9ABA-48B3-9993-136913A3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02" y="1155151"/>
            <a:ext cx="2139193" cy="4547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5209-88CC-4514-B72C-CDBD8128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5763" y="1155151"/>
            <a:ext cx="7772400" cy="400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781E-E189-4033-90C5-370C2953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850E-E502-442F-90DA-DDB5975B42A5}" type="datetime1">
              <a:rPr lang="cs-CZ" smtClean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DF4DF-1894-45AF-9F9F-BA5897BED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Hydrogen and geopolitics in energy scenarios | Berlin | 26.01.2023</a:t>
            </a: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0E2F-202F-46DC-AEC1-7A3E8FBAA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DBD3-C1B3-4C61-B0C7-9E44CC26916E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00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5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tu-berlin.de/genesysmod/genesys-mod-publ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3986B0-8576-464F-8958-22E7DCAC4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5" y="328054"/>
            <a:ext cx="3090678" cy="1962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4E4A3-83BE-4024-88EF-B9ACCEDC818E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3"/>
          <a:stretch/>
        </p:blipFill>
        <p:spPr bwMode="auto">
          <a:xfrm>
            <a:off x="5461234" y="572337"/>
            <a:ext cx="6730766" cy="6285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6C59735-1C08-4FAE-8256-A1A5648E01B5}"/>
              </a:ext>
            </a:extLst>
          </p:cNvPr>
          <p:cNvGrpSpPr/>
          <p:nvPr/>
        </p:nvGrpSpPr>
        <p:grpSpPr>
          <a:xfrm>
            <a:off x="241152" y="6281306"/>
            <a:ext cx="4322459" cy="363369"/>
            <a:chOff x="241152" y="6281306"/>
            <a:chExt cx="4322459" cy="3633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B0BDEA-FE41-464D-AF6B-B1BED7619A4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52" y="6281306"/>
              <a:ext cx="532765" cy="3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A777E0-13D2-4BCE-A7CB-82E08FC20CBF}"/>
                </a:ext>
              </a:extLst>
            </p:cNvPr>
            <p:cNvSpPr/>
            <p:nvPr/>
          </p:nvSpPr>
          <p:spPr>
            <a:xfrm>
              <a:off x="964734" y="6281306"/>
              <a:ext cx="3598877" cy="363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800" noProof="1">
                  <a:solidFill>
                    <a:schemeClr val="bg2">
                      <a:lumMod val="50000"/>
                    </a:schemeClr>
                  </a:solidFill>
                  <a:latin typeface="Segoe UI Light" panose="020B0502040204020203" pitchFamily="34" charset="0"/>
                  <a:ea typeface="Cambria" panose="02040503050406030204" pitchFamily="18" charset="0"/>
                  <a:cs typeface="Segoe UI Light" panose="020B0502040204020203" pitchFamily="34" charset="0"/>
                </a:rPr>
                <a:t>This project has received funding from the European Union’s Horizon 2020 research and innovation programme under grant agreement No. 835896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487B65A-8450-4A8F-A3C8-7AACAFC445A0}"/>
              </a:ext>
            </a:extLst>
          </p:cNvPr>
          <p:cNvSpPr txBox="1">
            <a:spLocks/>
          </p:cNvSpPr>
          <p:nvPr/>
        </p:nvSpPr>
        <p:spPr>
          <a:xfrm>
            <a:off x="247474" y="3529308"/>
            <a:ext cx="7033543" cy="2528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Uncertainty in Energy System Modeling </a:t>
            </a:r>
          </a:p>
          <a:p>
            <a:pPr algn="l"/>
            <a:endParaRPr lang="en-US" sz="4000" spc="-60" dirty="0">
              <a:solidFill>
                <a:schemeClr val="accent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Lessons from case studies with </a:t>
            </a:r>
            <a:r>
              <a:rPr lang="en-US" sz="4000" spc="-60" dirty="0" err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GENeSYS</a:t>
            </a:r>
            <a:r>
              <a:rPr lang="en-US" sz="4000" spc="-6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-MOD</a:t>
            </a:r>
            <a:endParaRPr lang="en-US" sz="3600" spc="-60" dirty="0">
              <a:solidFill>
                <a:schemeClr val="accent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2" descr="Datei:Logo der Technischen Universität Berlin.svg – Wikipedia">
            <a:extLst>
              <a:ext uri="{FF2B5EF4-FFF2-40B4-BE49-F238E27FC236}">
                <a16:creationId xmlns:a16="http://schemas.microsoft.com/office/drawing/2014/main" id="{9F49532D-4D3B-4B57-8263-499618D2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14" y="5888798"/>
            <a:ext cx="1588169" cy="8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BB1D8019-31C7-44C3-9702-A7593CCC5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50" y="5808179"/>
            <a:ext cx="2099642" cy="10498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55AADD-95F0-0B2E-60AF-99BAA319E9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185" y="6036184"/>
            <a:ext cx="2471786" cy="6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C86B8F0-2290-5A78-C3EE-798A1E6FD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Short-</a:t>
            </a:r>
            <a:r>
              <a:rPr lang="de-DE" dirty="0" err="1"/>
              <a:t>sighted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decarbonization‘s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at </a:t>
            </a:r>
            <a:r>
              <a:rPr lang="de-DE" dirty="0" err="1"/>
              <a:t>risk</a:t>
            </a:r>
            <a:endParaRPr lang="de-DE" dirty="0"/>
          </a:p>
          <a:p>
            <a:r>
              <a:rPr lang="de-DE" dirty="0"/>
              <a:t>Case-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focusing</a:t>
            </a:r>
            <a:r>
              <a:rPr lang="de-DE" dirty="0"/>
              <a:t> on Europe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, </a:t>
            </a:r>
            <a:r>
              <a:rPr lang="de-DE" dirty="0" err="1"/>
              <a:t>simulating</a:t>
            </a:r>
            <a:r>
              <a:rPr lang="de-DE" dirty="0"/>
              <a:t> </a:t>
            </a:r>
            <a:r>
              <a:rPr lang="de-DE" dirty="0" err="1"/>
              <a:t>myopic</a:t>
            </a:r>
            <a:r>
              <a:rPr lang="de-DE" dirty="0"/>
              <a:t> </a:t>
            </a:r>
            <a:r>
              <a:rPr lang="de-DE" dirty="0" err="1"/>
              <a:t>foresight</a:t>
            </a:r>
            <a:r>
              <a:rPr lang="de-DE" dirty="0"/>
              <a:t> 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requirements</a:t>
            </a:r>
            <a:r>
              <a:rPr lang="de-DE" dirty="0"/>
              <a:t> and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ignored</a:t>
            </a:r>
            <a:r>
              <a:rPr lang="de-DE" dirty="0"/>
              <a:t>,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stranded</a:t>
            </a:r>
            <a:r>
              <a:rPr lang="de-DE" dirty="0"/>
              <a:t> </a:t>
            </a:r>
            <a:r>
              <a:rPr lang="de-DE" dirty="0" err="1"/>
              <a:t>assets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result</a:t>
            </a:r>
            <a:endParaRPr lang="de-DE" dirty="0"/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-term </a:t>
            </a:r>
            <a:r>
              <a:rPr lang="de-DE" dirty="0" err="1"/>
              <a:t>problems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nowadays</a:t>
            </a:r>
            <a:r>
              <a:rPr lang="de-DE" dirty="0"/>
              <a:t> – but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F27B10-C46C-8579-0AE4-30E4D7BD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Additional fossil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expansions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end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stranded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F9D2A8-B2D9-6E6E-ECFE-C17BB46E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2B9C40-0F0E-200E-B4B1-D585AA98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64" y="1417449"/>
            <a:ext cx="8960669" cy="46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AB126E-33E9-951B-51A2-C8DF7D30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Accounting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adds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robustness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communicating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and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makers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No-regret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fossil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decarbonization</a:t>
            </a:r>
            <a:r>
              <a:rPr lang="de-DE" dirty="0"/>
              <a:t> at </a:t>
            </a:r>
            <a:r>
              <a:rPr lang="de-DE" dirty="0" err="1"/>
              <a:t>risk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action</a:t>
            </a:r>
            <a:endParaRPr lang="de-DE" dirty="0"/>
          </a:p>
          <a:p>
            <a:pPr lvl="1"/>
            <a:r>
              <a:rPr lang="de-DE" dirty="0" err="1"/>
              <a:t>Electrification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, hydrogen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a </a:t>
            </a:r>
            <a:r>
              <a:rPr lang="de-DE" dirty="0" err="1"/>
              <a:t>complementary</a:t>
            </a:r>
            <a:r>
              <a:rPr lang="de-DE" dirty="0"/>
              <a:t> </a:t>
            </a:r>
            <a:r>
              <a:rPr lang="de-DE" dirty="0" err="1"/>
              <a:t>role</a:t>
            </a:r>
            <a:endParaRPr lang="de-DE" dirty="0"/>
          </a:p>
          <a:p>
            <a:pPr lvl="1"/>
            <a:r>
              <a:rPr lang="de-DE" dirty="0"/>
              <a:t>Focus on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-term,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medium-term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8D92DB-E820-9CB4-9AF7-AFAA522E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takeaways</a:t>
            </a:r>
            <a:r>
              <a:rPr lang="de-DE" dirty="0"/>
              <a:t> and </a:t>
            </a:r>
            <a:r>
              <a:rPr lang="de-DE" dirty="0" err="1"/>
              <a:t>messages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86A6-C5D8-EE63-237E-F3111C9D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A94E451-559F-CC96-0E12-68DD590F4AB1}"/>
              </a:ext>
            </a:extLst>
          </p:cNvPr>
          <p:cNvSpPr/>
          <p:nvPr/>
        </p:nvSpPr>
        <p:spPr>
          <a:xfrm>
            <a:off x="7081935" y="307911"/>
            <a:ext cx="4460032" cy="130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attention</a:t>
            </a:r>
            <a:r>
              <a:rPr lang="de-DE" b="1" dirty="0"/>
              <a:t>!</a:t>
            </a:r>
            <a:br>
              <a:rPr lang="de-DE" b="1" dirty="0"/>
            </a:br>
            <a:br>
              <a:rPr lang="de-DE" b="1" dirty="0"/>
            </a:br>
            <a:r>
              <a:rPr lang="de-DE" dirty="0"/>
              <a:t>Dr. Karlo Hainsch</a:t>
            </a:r>
            <a:br>
              <a:rPr lang="de-DE" dirty="0"/>
            </a:br>
            <a:r>
              <a:rPr lang="de-DE" dirty="0"/>
              <a:t>k.hainsch@tu-berlin.de</a:t>
            </a:r>
          </a:p>
        </p:txBody>
      </p:sp>
    </p:spTree>
    <p:extLst>
      <p:ext uri="{BB962C8B-B14F-4D97-AF65-F5344CB8AC3E}">
        <p14:creationId xmlns:p14="http://schemas.microsoft.com/office/powerpoint/2010/main" val="344721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CE74A3C-EB10-55E5-50E3-4812DAD3A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face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</a:t>
            </a:r>
            <a:r>
              <a:rPr lang="de-DE" dirty="0" err="1"/>
              <a:t>past</a:t>
            </a:r>
            <a:r>
              <a:rPr lang="de-DE" dirty="0"/>
              <a:t>, </a:t>
            </a:r>
            <a:r>
              <a:rPr lang="de-DE" dirty="0" err="1"/>
              <a:t>present</a:t>
            </a:r>
            <a:r>
              <a:rPr lang="de-DE" dirty="0"/>
              <a:t>, and </a:t>
            </a:r>
            <a:r>
              <a:rPr lang="de-DE" dirty="0" err="1"/>
              <a:t>future</a:t>
            </a:r>
            <a:endParaRPr lang="de-DE" dirty="0"/>
          </a:p>
          <a:p>
            <a:r>
              <a:rPr lang="de-DE" dirty="0"/>
              <a:t>Just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batteries</a:t>
            </a:r>
            <a:endParaRPr lang="de-DE" dirty="0"/>
          </a:p>
          <a:p>
            <a:pPr lvl="1"/>
            <a:r>
              <a:rPr lang="de-DE" dirty="0"/>
              <a:t>Will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fusion</a:t>
            </a:r>
            <a:r>
              <a:rPr lang="de-DE" dirty="0"/>
              <a:t> </a:t>
            </a:r>
            <a:r>
              <a:rPr lang="de-DE" dirty="0" err="1"/>
              <a:t>ever</a:t>
            </a:r>
            <a:r>
              <a:rPr lang="de-DE" dirty="0"/>
              <a:t> </a:t>
            </a:r>
            <a:r>
              <a:rPr lang="de-DE" dirty="0" err="1"/>
              <a:t>become</a:t>
            </a:r>
            <a:r>
              <a:rPr lang="de-DE" dirty="0"/>
              <a:t> viable?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geopolitical</a:t>
            </a:r>
            <a:r>
              <a:rPr lang="de-DE" dirty="0"/>
              <a:t> </a:t>
            </a:r>
            <a:r>
              <a:rPr lang="de-DE" dirty="0" err="1"/>
              <a:t>landscape</a:t>
            </a:r>
            <a:r>
              <a:rPr lang="de-DE" dirty="0"/>
              <a:t> in 25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  <a:p>
            <a:r>
              <a:rPr lang="de-DE" dirty="0"/>
              <a:t>Different </a:t>
            </a:r>
            <a:r>
              <a:rPr lang="de-DE" dirty="0" err="1"/>
              <a:t>uncertainties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different </a:t>
            </a:r>
            <a:r>
              <a:rPr lang="de-DE" dirty="0" err="1"/>
              <a:t>methodologies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address</a:t>
            </a:r>
            <a:r>
              <a:rPr lang="de-DE" dirty="0"/>
              <a:t> </a:t>
            </a:r>
            <a:r>
              <a:rPr lang="de-DE" dirty="0" err="1"/>
              <a:t>them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remains</a:t>
            </a:r>
            <a:r>
              <a:rPr lang="de-DE" dirty="0"/>
              <a:t>: In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trust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(</a:t>
            </a:r>
            <a:r>
              <a:rPr lang="de-DE" dirty="0" err="1"/>
              <a:t>deterministic</a:t>
            </a:r>
            <a:r>
              <a:rPr lang="de-DE" dirty="0"/>
              <a:t>)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1D81AA-629F-204B-3B41-2F03D91D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We</a:t>
            </a:r>
            <a:r>
              <a:rPr lang="de-DE" dirty="0"/>
              <a:t> deal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in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modeling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D10D-7650-8B3E-3210-DD04CEB4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3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94AF084-6677-66BD-98A4-7CD630FF9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2" y="1337651"/>
            <a:ext cx="7354956" cy="481709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F05B65A-DEE7-90D5-A007-8D1696D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in </a:t>
            </a:r>
            <a:r>
              <a:rPr lang="de-DE" dirty="0" err="1"/>
              <a:t>modeling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2D5E87-83E4-449B-5471-B6B8BEC4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7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A3EE73F-5398-E135-3F71-722B869B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GENeSYS</a:t>
            </a:r>
            <a:r>
              <a:rPr lang="de-DE" dirty="0"/>
              <a:t>-MOD…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408DE3-497D-7B00-8989-8FEEF30F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8AC87A9-0598-D0A0-3544-9EBD394C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8" y="1712095"/>
            <a:ext cx="3978122" cy="4215678"/>
          </a:xfrm>
        </p:spPr>
        <p:txBody>
          <a:bodyPr/>
          <a:lstStyle/>
          <a:p>
            <a:r>
              <a:rPr lang="de-DE" dirty="0"/>
              <a:t>…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OSeMOSYS</a:t>
            </a:r>
            <a:r>
              <a:rPr lang="de-DE" dirty="0"/>
              <a:t> and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2016</a:t>
            </a:r>
          </a:p>
          <a:p>
            <a:r>
              <a:rPr lang="de-DE" dirty="0"/>
              <a:t>…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, </a:t>
            </a:r>
            <a:r>
              <a:rPr lang="de-DE" dirty="0" err="1"/>
              <a:t>data</a:t>
            </a:r>
            <a:r>
              <a:rPr lang="de-DE" dirty="0"/>
              <a:t>, and manual</a:t>
            </a:r>
            <a:r>
              <a:rPr lang="de-DE" baseline="30000" dirty="0"/>
              <a:t>1</a:t>
            </a:r>
            <a:endParaRPr lang="de-DE" dirty="0"/>
          </a:p>
          <a:p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(</a:t>
            </a:r>
            <a:r>
              <a:rPr lang="de-DE" dirty="0" err="1"/>
              <a:t>mainly</a:t>
            </a:r>
            <a:r>
              <a:rPr lang="de-DE" dirty="0"/>
              <a:t>) </a:t>
            </a:r>
            <a:r>
              <a:rPr lang="de-DE" dirty="0" err="1"/>
              <a:t>based</a:t>
            </a:r>
            <a:r>
              <a:rPr lang="de-DE" dirty="0"/>
              <a:t> on European and German </a:t>
            </a:r>
            <a:r>
              <a:rPr lang="de-DE" dirty="0" err="1"/>
              <a:t>case-studies</a:t>
            </a:r>
            <a:endParaRPr lang="de-DE" dirty="0"/>
          </a:p>
        </p:txBody>
      </p:sp>
      <p:pic>
        <p:nvPicPr>
          <p:cNvPr id="9" name="Inhaltsplatzhalter 2">
            <a:extLst>
              <a:ext uri="{FF2B5EF4-FFF2-40B4-BE49-F238E27FC236}">
                <a16:creationId xmlns:a16="http://schemas.microsoft.com/office/drawing/2014/main" id="{0410830F-1305-5F79-04FA-33FC5A9D6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14" y="1712094"/>
            <a:ext cx="6337391" cy="422543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7EC2179-3B0E-5C41-3161-DFC1F44E0D5B}"/>
              </a:ext>
            </a:extLst>
          </p:cNvPr>
          <p:cNvSpPr txBox="1"/>
          <p:nvPr/>
        </p:nvSpPr>
        <p:spPr>
          <a:xfrm>
            <a:off x="1041747" y="5969302"/>
            <a:ext cx="586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/>
              <a:t>1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https://git.tu-berlin.de/genesysmod/genesys-mod-public</a:t>
            </a:r>
            <a:r>
              <a:rPr lang="de-DE" dirty="0"/>
              <a:t> 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19527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ABCA34B-0EFF-86F2-EBDF-61464526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Open-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cornerstone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9B9307-4863-B6EB-59CD-831F7384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0E7F375-498B-0A2E-49DE-FBBB6D25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91" y="1707217"/>
            <a:ext cx="10108505" cy="421567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Goes </a:t>
            </a:r>
            <a:r>
              <a:rPr lang="de-DE" dirty="0" err="1"/>
              <a:t>beyond</a:t>
            </a:r>
            <a:r>
              <a:rPr lang="de-DE" dirty="0"/>
              <a:t> open-source – </a:t>
            </a:r>
            <a:r>
              <a:rPr lang="de-DE" dirty="0" err="1"/>
              <a:t>data</a:t>
            </a:r>
            <a:r>
              <a:rPr lang="de-DE" dirty="0"/>
              <a:t>, source code, </a:t>
            </a:r>
            <a:r>
              <a:rPr lang="de-DE" dirty="0" err="1"/>
              <a:t>methodology</a:t>
            </a:r>
            <a:r>
              <a:rPr lang="de-DE" dirty="0"/>
              <a:t>, </a:t>
            </a:r>
            <a:r>
              <a:rPr lang="de-DE" dirty="0" err="1"/>
              <a:t>publications</a:t>
            </a:r>
            <a:r>
              <a:rPr lang="de-DE" dirty="0"/>
              <a:t>, etc. </a:t>
            </a:r>
            <a:r>
              <a:rPr lang="de-DE" dirty="0" err="1"/>
              <a:t>should</a:t>
            </a:r>
            <a:r>
              <a:rPr lang="de-DE" dirty="0"/>
              <a:t> all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available</a:t>
            </a:r>
            <a:endParaRPr lang="de-DE" dirty="0"/>
          </a:p>
          <a:p>
            <a:r>
              <a:rPr lang="de-DE" dirty="0"/>
              <a:t>Work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,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validated</a:t>
            </a:r>
            <a:r>
              <a:rPr lang="de-DE" dirty="0"/>
              <a:t>, and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upon </a:t>
            </a:r>
            <a:r>
              <a:rPr lang="de-DE" dirty="0" err="1"/>
              <a:t>it</a:t>
            </a:r>
            <a:endParaRPr lang="de-DE" dirty="0"/>
          </a:p>
          <a:p>
            <a:r>
              <a:rPr lang="de-DE" dirty="0"/>
              <a:t>Most </a:t>
            </a:r>
            <a:r>
              <a:rPr lang="de-DE" dirty="0" err="1"/>
              <a:t>crucially</a:t>
            </a:r>
            <a:r>
              <a:rPr lang="de-DE" dirty="0"/>
              <a:t>: </a:t>
            </a:r>
            <a:r>
              <a:rPr lang="de-DE" dirty="0" err="1"/>
              <a:t>adequate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replicate</a:t>
            </a:r>
            <a:r>
              <a:rPr lang="de-DE" dirty="0"/>
              <a:t>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but also </a:t>
            </a:r>
            <a:r>
              <a:rPr lang="de-DE" dirty="0" err="1"/>
              <a:t>methodology</a:t>
            </a:r>
            <a:r>
              <a:rPr lang="de-DE" dirty="0"/>
              <a:t> and </a:t>
            </a:r>
            <a:r>
              <a:rPr lang="de-DE" dirty="0" err="1"/>
              <a:t>assumptions</a:t>
            </a:r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: </a:t>
            </a:r>
            <a:r>
              <a:rPr lang="de-DE" dirty="0" err="1"/>
              <a:t>barriers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still high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trying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developer‘s</a:t>
            </a:r>
            <a:r>
              <a:rPr lang="de-DE" dirty="0"/>
              <a:t> </a:t>
            </a:r>
            <a:r>
              <a:rPr lang="de-DE" dirty="0" err="1"/>
              <a:t>frameworks</a:t>
            </a:r>
            <a:endParaRPr lang="de-DE" dirty="0"/>
          </a:p>
        </p:txBody>
      </p:sp>
      <p:pic>
        <p:nvPicPr>
          <p:cNvPr id="6" name="Grafik 5" descr="Ein Bild, das Text, Zeitung, Zubehör enthält.&#10;&#10;Automatisch generierte Beschreibung">
            <a:extLst>
              <a:ext uri="{FF2B5EF4-FFF2-40B4-BE49-F238E27FC236}">
                <a16:creationId xmlns:a16="http://schemas.microsoft.com/office/drawing/2014/main" id="{9F8F841E-3685-7760-36DD-FED744E2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43" y="1707217"/>
            <a:ext cx="8070599" cy="40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AB126E-33E9-951B-51A2-C8DF7D30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Accounting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adds</a:t>
            </a:r>
            <a:r>
              <a:rPr lang="de-DE" dirty="0"/>
              <a:t> </a:t>
            </a:r>
            <a:r>
              <a:rPr lang="de-DE" dirty="0" err="1"/>
              <a:t>layers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robustness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communicating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and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makers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No-regret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fossil </a:t>
            </a:r>
            <a:r>
              <a:rPr lang="de-DE" dirty="0" err="1"/>
              <a:t>fuel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decarbonization</a:t>
            </a:r>
            <a:r>
              <a:rPr lang="de-DE" dirty="0"/>
              <a:t> at </a:t>
            </a:r>
            <a:r>
              <a:rPr lang="de-DE" dirty="0" err="1"/>
              <a:t>risk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action</a:t>
            </a:r>
            <a:endParaRPr lang="de-DE" dirty="0"/>
          </a:p>
          <a:p>
            <a:pPr lvl="1"/>
            <a:r>
              <a:rPr lang="de-DE" dirty="0" err="1"/>
              <a:t>Electrification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, hydrogen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a </a:t>
            </a:r>
            <a:r>
              <a:rPr lang="de-DE" dirty="0" err="1"/>
              <a:t>complementary</a:t>
            </a:r>
            <a:r>
              <a:rPr lang="de-DE" dirty="0"/>
              <a:t> </a:t>
            </a:r>
            <a:r>
              <a:rPr lang="de-DE" dirty="0" err="1"/>
              <a:t>role</a:t>
            </a:r>
            <a:endParaRPr lang="de-DE" dirty="0"/>
          </a:p>
          <a:p>
            <a:pPr lvl="1"/>
            <a:r>
              <a:rPr lang="de-DE" dirty="0"/>
              <a:t>Focus on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-term,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medium-term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8D92DB-E820-9CB4-9AF7-AFAA522E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takeaways</a:t>
            </a:r>
            <a:r>
              <a:rPr lang="de-DE" dirty="0"/>
              <a:t> and </a:t>
            </a:r>
            <a:r>
              <a:rPr lang="de-DE" dirty="0" err="1"/>
              <a:t>messages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86A6-C5D8-EE63-237E-F3111C9D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149765-20F2-C84A-AA21-A6838C53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8" y="1712095"/>
            <a:ext cx="5596842" cy="42156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AFCB08"/>
                </a:solidFill>
              </a:rPr>
              <a:t>Regional particularities</a:t>
            </a:r>
            <a:r>
              <a:rPr lang="en-US" dirty="0"/>
              <a:t> and </a:t>
            </a:r>
            <a:r>
              <a:rPr lang="en-US" b="1" dirty="0">
                <a:solidFill>
                  <a:srgbClr val="AFCB08"/>
                </a:solidFill>
              </a:rPr>
              <a:t>renewable potentials</a:t>
            </a:r>
            <a:r>
              <a:rPr lang="en-US" dirty="0"/>
              <a:t> might differ from the results of global energy system models.</a:t>
            </a:r>
          </a:p>
          <a:p>
            <a:r>
              <a:rPr lang="en-US" dirty="0"/>
              <a:t>The effect of </a:t>
            </a:r>
            <a:r>
              <a:rPr lang="en-US" b="1" dirty="0">
                <a:solidFill>
                  <a:srgbClr val="AFCB08"/>
                </a:solidFill>
              </a:rPr>
              <a:t>higher time resolution</a:t>
            </a:r>
            <a:r>
              <a:rPr lang="en-US" dirty="0"/>
              <a:t> is </a:t>
            </a:r>
            <a:r>
              <a:rPr lang="en-US" b="1" dirty="0">
                <a:solidFill>
                  <a:srgbClr val="AFCB08"/>
                </a:solidFill>
              </a:rPr>
              <a:t>less pronounced</a:t>
            </a:r>
            <a:r>
              <a:rPr lang="en-US" dirty="0"/>
              <a:t> after a certain point than that of </a:t>
            </a:r>
            <a:r>
              <a:rPr lang="en-US" b="1" dirty="0">
                <a:solidFill>
                  <a:srgbClr val="AFCB08"/>
                </a:solidFill>
              </a:rPr>
              <a:t>operational detail</a:t>
            </a:r>
            <a:r>
              <a:rPr lang="en-US" dirty="0"/>
              <a:t>, and vice versa.</a:t>
            </a:r>
          </a:p>
          <a:p>
            <a:r>
              <a:rPr lang="en-US" b="1" dirty="0">
                <a:solidFill>
                  <a:srgbClr val="AFCB08"/>
                </a:solidFill>
              </a:rPr>
              <a:t>Many aspects not yet covered </a:t>
            </a:r>
            <a:r>
              <a:rPr lang="en-US" dirty="0"/>
              <a:t>in energy system models play a crucial role in the energy transition.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CA6779-C846-7CD2-B5E4-C4233AB4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Temporal, regional, and </a:t>
            </a:r>
            <a:r>
              <a:rPr lang="de-DE" dirty="0" err="1"/>
              <a:t>sectoral</a:t>
            </a:r>
            <a:r>
              <a:rPr lang="de-DE" dirty="0"/>
              <a:t> </a:t>
            </a:r>
            <a:r>
              <a:rPr lang="de-DE" dirty="0" err="1"/>
              <a:t>disaggregation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A6C57A-1C70-752F-ED02-78EB2D3E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7149AC-1F4C-3612-67C4-69C68EEA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720" y="1712095"/>
            <a:ext cx="4966536" cy="43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3082E08-5645-FE4F-A580-262495A1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Energy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in </a:t>
            </a:r>
            <a:r>
              <a:rPr lang="de-DE" dirty="0" err="1"/>
              <a:t>decarbonization‘s</a:t>
            </a:r>
            <a:r>
              <a:rPr lang="de-DE" dirty="0"/>
              <a:t> </a:t>
            </a:r>
            <a:r>
              <a:rPr lang="de-DE" dirty="0" err="1"/>
              <a:t>success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AF9990-A2BE-EBBA-0067-30DF88B1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D388F7EB-E691-2DF2-DEA0-3D3C28F80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47" y="1712095"/>
            <a:ext cx="10276285" cy="4215678"/>
          </a:xfrm>
        </p:spPr>
        <p:txBody>
          <a:bodyPr>
            <a:normAutofit/>
          </a:bodyPr>
          <a:lstStyle/>
          <a:p>
            <a:r>
              <a:rPr lang="en-US" sz="2900" spc="-60" dirty="0">
                <a:solidFill>
                  <a:schemeClr val="tx2"/>
                </a:solidFill>
                <a:ea typeface="+mj-ea"/>
              </a:rPr>
              <a:t>Reducing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energy demand</a:t>
            </a:r>
            <a:r>
              <a:rPr lang="en-US" sz="2900" spc="-60" dirty="0">
                <a:solidFill>
                  <a:schemeClr val="tx2"/>
                </a:solidFill>
                <a:ea typeface="+mj-ea"/>
              </a:rPr>
              <a:t> shows the strongest effect on many indicators like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emissions, installed capacities</a:t>
            </a:r>
            <a:r>
              <a:rPr lang="en-US" sz="2900" spc="-60" dirty="0">
                <a:solidFill>
                  <a:schemeClr val="tx2"/>
                </a:solidFill>
                <a:ea typeface="+mj-ea"/>
              </a:rPr>
              <a:t> and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system costs</a:t>
            </a:r>
          </a:p>
          <a:p>
            <a:r>
              <a:rPr lang="en-US" sz="2900" spc="-60" dirty="0">
                <a:solidFill>
                  <a:schemeClr val="tx2"/>
                </a:solidFill>
                <a:ea typeface="+mj-ea"/>
              </a:rPr>
              <a:t>These effects are most pronounced in the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long-term</a:t>
            </a:r>
            <a:r>
              <a:rPr lang="en-US" sz="2900" spc="-60" dirty="0">
                <a:solidFill>
                  <a:schemeClr val="tx2"/>
                </a:solidFill>
                <a:ea typeface="+mj-ea"/>
              </a:rPr>
              <a:t> (2040-2050)</a:t>
            </a:r>
          </a:p>
          <a:p>
            <a:r>
              <a:rPr lang="en-US" sz="2900" spc="-60" dirty="0">
                <a:solidFill>
                  <a:schemeClr val="tx2"/>
                </a:solidFill>
                <a:ea typeface="+mj-ea"/>
              </a:rPr>
              <a:t>While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efficiency improvements</a:t>
            </a:r>
            <a:r>
              <a:rPr lang="en-US" sz="2900" spc="-60" dirty="0">
                <a:solidFill>
                  <a:schemeClr val="tx2"/>
                </a:solidFill>
                <a:ea typeface="+mj-ea"/>
              </a:rPr>
              <a:t> can play a role in reducing energy demand,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sufficiency</a:t>
            </a:r>
            <a:r>
              <a:rPr lang="en-US" sz="2900" spc="-60" dirty="0">
                <a:solidFill>
                  <a:schemeClr val="tx2"/>
                </a:solidFill>
                <a:ea typeface="+mj-ea"/>
              </a:rPr>
              <a:t> proves to be </a:t>
            </a:r>
            <a:r>
              <a:rPr lang="en-US" sz="2900" b="1" spc="-60" dirty="0">
                <a:solidFill>
                  <a:srgbClr val="AFCB08"/>
                </a:solidFill>
                <a:ea typeface="+mj-ea"/>
              </a:rPr>
              <a:t>more effective</a:t>
            </a:r>
            <a:r>
              <a:rPr lang="en-US" sz="2900" spc="-60" dirty="0">
                <a:solidFill>
                  <a:schemeClr val="tx2"/>
                </a:solidFill>
                <a:ea typeface="+mj-ea"/>
              </a:rPr>
              <a:t> but also more difficult to target as a policy or decision maker</a:t>
            </a:r>
            <a:endParaRPr lang="de-DE" sz="2900" spc="-6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A3BAB6E-87CE-F4F4-BD7C-43C2D8CC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7" y="1532666"/>
            <a:ext cx="8882743" cy="43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E59ADB9-DD09-77EE-8381-6860C253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Carbon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effective</a:t>
            </a:r>
            <a:r>
              <a:rPr lang="de-DE" dirty="0"/>
              <a:t>, but </a:t>
            </a:r>
            <a:r>
              <a:rPr lang="de-DE" dirty="0" err="1"/>
              <a:t>mostly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medium-term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A860E8-CE90-C549-3D50-362E0FFF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 2023 | Wien | 15.02.2023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589246-7C68-FF8E-FC6D-9F2554E67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81" y="1612340"/>
            <a:ext cx="8030838" cy="45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4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ENTRANCE">
      <a:dk1>
        <a:sysClr val="windowText" lastClr="000000"/>
      </a:dk1>
      <a:lt1>
        <a:sysClr val="window" lastClr="FFFFFF"/>
      </a:lt1>
      <a:dk2>
        <a:srgbClr val="48464E"/>
      </a:dk2>
      <a:lt2>
        <a:srgbClr val="F2F2F2"/>
      </a:lt2>
      <a:accent1>
        <a:srgbClr val="AFCB08"/>
      </a:accent1>
      <a:accent2>
        <a:srgbClr val="38968A"/>
      </a:accent2>
      <a:accent3>
        <a:srgbClr val="5890BD"/>
      </a:accent3>
      <a:accent4>
        <a:srgbClr val="A3A1AC"/>
      </a:accent4>
      <a:accent5>
        <a:srgbClr val="F08475"/>
      </a:accent5>
      <a:accent6>
        <a:srgbClr val="FDC300"/>
      </a:accent6>
      <a:hlink>
        <a:srgbClr val="5890BD"/>
      </a:hlink>
      <a:folHlink>
        <a:srgbClr val="274863"/>
      </a:folHlink>
    </a:clrScheme>
    <a:fontScheme name="Custom 2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Breitbild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 light</vt:lpstr>
      <vt:lpstr>segoe ui light</vt:lpstr>
      <vt:lpstr>segoe ui semibold</vt:lpstr>
      <vt:lpstr>segoe ui semibold</vt:lpstr>
      <vt:lpstr>Office Theme</vt:lpstr>
      <vt:lpstr>PowerPoint-Präsentation</vt:lpstr>
      <vt:lpstr>We deal with a lot of uncertainty in energy system modeling</vt:lpstr>
      <vt:lpstr>Types of uncertainty in modeling</vt:lpstr>
      <vt:lpstr>GENeSYS-MOD…</vt:lpstr>
      <vt:lpstr>Open-science as a major cornerstone</vt:lpstr>
      <vt:lpstr>Key takeaways and messages</vt:lpstr>
      <vt:lpstr>Temporal, regional, and sectoral disaggregation</vt:lpstr>
      <vt:lpstr>Energy demand important factor in decarbonization‘s success</vt:lpstr>
      <vt:lpstr>Carbon price effective, but mostly in the medium-term</vt:lpstr>
      <vt:lpstr>Additional fossil capacity expansions most likely end up being stranded</vt:lpstr>
      <vt:lpstr>Key takeaways and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openENTRANCE – GENeSYS-MOD modelling results | Flexibility</dc:title>
  <dc:creator>Löffler, Konstantin</dc:creator>
  <cp:lastModifiedBy>kh</cp:lastModifiedBy>
  <cp:revision>107</cp:revision>
  <dcterms:created xsi:type="dcterms:W3CDTF">2019-07-22T10:00:14Z</dcterms:created>
  <dcterms:modified xsi:type="dcterms:W3CDTF">2023-02-15T07:53:38Z</dcterms:modified>
</cp:coreProperties>
</file>