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67" r:id="rId2"/>
    <p:sldMasterId id="2147483665" r:id="rId3"/>
  </p:sldMasterIdLst>
  <p:notesMasterIdLst>
    <p:notesMasterId r:id="rId24"/>
  </p:notesMasterIdLst>
  <p:handoutMasterIdLst>
    <p:handoutMasterId r:id="rId25"/>
  </p:handoutMasterIdLst>
  <p:sldIdLst>
    <p:sldId id="256" r:id="rId4"/>
    <p:sldId id="260" r:id="rId5"/>
    <p:sldId id="263" r:id="rId6"/>
    <p:sldId id="264" r:id="rId7"/>
    <p:sldId id="277" r:id="rId8"/>
    <p:sldId id="289" r:id="rId9"/>
    <p:sldId id="278" r:id="rId10"/>
    <p:sldId id="288" r:id="rId11"/>
    <p:sldId id="281" r:id="rId12"/>
    <p:sldId id="269" r:id="rId13"/>
    <p:sldId id="270" r:id="rId14"/>
    <p:sldId id="293" r:id="rId15"/>
    <p:sldId id="284" r:id="rId16"/>
    <p:sldId id="290" r:id="rId17"/>
    <p:sldId id="291" r:id="rId18"/>
    <p:sldId id="271" r:id="rId19"/>
    <p:sldId id="287" r:id="rId20"/>
    <p:sldId id="286" r:id="rId21"/>
    <p:sldId id="259" r:id="rId22"/>
    <p:sldId id="29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khatova, Ardak" initials="AA" lastIdx="2" clrIdx="0">
    <p:extLst>
      <p:ext uri="{19B8F6BF-5375-455C-9EA6-DF929625EA0E}">
        <p15:presenceInfo xmlns:p15="http://schemas.microsoft.com/office/powerpoint/2012/main" userId="Akhatova, Arda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708AB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04" autoAdjust="0"/>
    <p:restoredTop sz="88394" autoAdjust="0"/>
  </p:normalViewPr>
  <p:slideViewPr>
    <p:cSldViewPr snapToGrid="0">
      <p:cViewPr>
        <p:scale>
          <a:sx n="66" d="100"/>
          <a:sy n="66" d="100"/>
        </p:scale>
        <p:origin x="1032" y="-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akhatova\Desktop\My%20papers\2nd%20paper%20-%20with%20Erkinai\Data%20analysis%20poster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768066082861135"/>
          <c:y val="0.20740396604437461"/>
          <c:w val="0.4937386857016704"/>
          <c:h val="0.63775120843083333"/>
        </c:manualLayout>
      </c:layout>
      <c:barChart>
        <c:barDir val="bar"/>
        <c:grouping val="clustered"/>
        <c:varyColors val="0"/>
        <c:ser>
          <c:idx val="2"/>
          <c:order val="0"/>
          <c:tx>
            <c:v>2021</c:v>
          </c:tx>
          <c:spPr>
            <a:gradFill rotWithShape="1">
              <a:gsLst>
                <a:gs pos="0">
                  <a:schemeClr val="accent1">
                    <a:tint val="86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86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8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'Drivers&amp;barriers'!$A$7:$A$13</c:f>
              <c:strCache>
                <c:ptCount val="7"/>
                <c:pt idx="0">
                  <c:v>This was already necessary for maintenance</c:v>
                </c:pt>
                <c:pt idx="1">
                  <c:v>Investment pays for itself via lower energy bill</c:v>
                </c:pt>
                <c:pt idx="2">
                  <c:v>To make my home more pleasant</c:v>
                </c:pt>
                <c:pt idx="3">
                  <c:v>Because of the environment</c:v>
                </c:pt>
                <c:pt idx="4">
                  <c:v>This was agreed in the Homeowner association (VvE)  </c:v>
                </c:pt>
                <c:pt idx="5">
                  <c:v>This makes the house more salable</c:v>
                </c:pt>
                <c:pt idx="6">
                  <c:v>Other reasons</c:v>
                </c:pt>
              </c:strCache>
            </c:strRef>
          </c:cat>
          <c:val>
            <c:numRef>
              <c:f>'Drivers&amp;barriers'!$E$7:$E$13</c:f>
              <c:numCache>
                <c:formatCode>0.0%</c:formatCode>
                <c:ptCount val="7"/>
                <c:pt idx="0">
                  <c:v>0.36414379693002857</c:v>
                </c:pt>
                <c:pt idx="1">
                  <c:v>0.27696192438035749</c:v>
                </c:pt>
                <c:pt idx="2">
                  <c:v>0.18585952554987042</c:v>
                </c:pt>
                <c:pt idx="3">
                  <c:v>0.10817994551132966</c:v>
                </c:pt>
                <c:pt idx="4">
                  <c:v>1.2093826832347665E-2</c:v>
                </c:pt>
                <c:pt idx="5">
                  <c:v>1.0631935676789155E-2</c:v>
                </c:pt>
                <c:pt idx="6">
                  <c:v>4.212904511927703E-2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78-4572-8316-03A976D417AD}"/>
            </c:ext>
          </c:extLst>
        </c:ser>
        <c:ser>
          <c:idx val="3"/>
          <c:order val="1"/>
          <c:tx>
            <c:v>2018</c:v>
          </c:tx>
          <c:spPr>
            <a:gradFill rotWithShape="1">
              <a:gsLst>
                <a:gs pos="0">
                  <a:schemeClr val="accent1">
                    <a:tint val="58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58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58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'Drivers&amp;barriers'!$A$7:$A$13</c:f>
              <c:strCache>
                <c:ptCount val="7"/>
                <c:pt idx="0">
                  <c:v>This was already necessary for maintenance</c:v>
                </c:pt>
                <c:pt idx="1">
                  <c:v>Investment pays for itself via lower energy bill</c:v>
                </c:pt>
                <c:pt idx="2">
                  <c:v>To make my home more pleasant</c:v>
                </c:pt>
                <c:pt idx="3">
                  <c:v>Because of the environment</c:v>
                </c:pt>
                <c:pt idx="4">
                  <c:v>This was agreed in the Homeowner association (VvE)  </c:v>
                </c:pt>
                <c:pt idx="5">
                  <c:v>This makes the house more salable</c:v>
                </c:pt>
                <c:pt idx="6">
                  <c:v>Other reasons</c:v>
                </c:pt>
              </c:strCache>
            </c:strRef>
          </c:cat>
          <c:val>
            <c:numRef>
              <c:f>'Drivers&amp;barriers'!$L$7:$L$13</c:f>
              <c:numCache>
                <c:formatCode>0.0%</c:formatCode>
                <c:ptCount val="7"/>
                <c:pt idx="0">
                  <c:v>0.69340179005064873</c:v>
                </c:pt>
                <c:pt idx="1">
                  <c:v>0.39485186983972803</c:v>
                </c:pt>
                <c:pt idx="2">
                  <c:v>0.33247762436689099</c:v>
                </c:pt>
                <c:pt idx="3">
                  <c:v>0.10386456671060848</c:v>
                </c:pt>
                <c:pt idx="4">
                  <c:v>2.0051342537986541E-2</c:v>
                </c:pt>
                <c:pt idx="5">
                  <c:v>1.8594324568098244E-2</c:v>
                </c:pt>
                <c:pt idx="6">
                  <c:v>6.6190244917782554E-2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78-4572-8316-03A976D41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36521391"/>
        <c:axId val="639345423"/>
      </c:barChart>
      <c:catAx>
        <c:axId val="63652139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39345423"/>
        <c:crosses val="autoZero"/>
        <c:auto val="1"/>
        <c:lblAlgn val="ctr"/>
        <c:lblOffset val="100"/>
        <c:noMultiLvlLbl val="0"/>
      </c:catAx>
      <c:valAx>
        <c:axId val="639345423"/>
        <c:scaling>
          <c:orientation val="minMax"/>
          <c:max val="0.70000000000000007"/>
        </c:scaling>
        <c:delete val="0"/>
        <c:axPos val="t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Share of homeowners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521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2021</c:v>
          </c:tx>
          <c:spPr>
            <a:gradFill rotWithShape="1">
              <a:gsLst>
                <a:gs pos="0">
                  <a:schemeClr val="accent1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'Drivers&amp;barriers'!$A$17:$A$25</c:f>
              <c:strCache>
                <c:ptCount val="9"/>
                <c:pt idx="0">
                  <c:v>Home is already energy-efficient</c:v>
                </c:pt>
                <c:pt idx="1">
                  <c:v>I can't afford</c:v>
                </c:pt>
                <c:pt idx="2">
                  <c:v>Saving is insufficient</c:v>
                </c:pt>
                <c:pt idx="3">
                  <c:v>Don't know what options are</c:v>
                </c:pt>
                <c:pt idx="4">
                  <c:v>Don't want renovation</c:v>
                </c:pt>
                <c:pt idx="5">
                  <c:v>Homeowner association (VvE) doesn't want this</c:v>
                </c:pt>
                <c:pt idx="6">
                  <c:v>Haven't gotten around it yet</c:v>
                </c:pt>
                <c:pt idx="7">
                  <c:v>Have moving plans</c:v>
                </c:pt>
                <c:pt idx="8">
                  <c:v>Other reasons</c:v>
                </c:pt>
              </c:strCache>
            </c:strRef>
          </c:cat>
          <c:val>
            <c:numRef>
              <c:f>'Drivers&amp;barriers'!$E$17:$E$25</c:f>
              <c:numCache>
                <c:formatCode>0.0%</c:formatCode>
                <c:ptCount val="9"/>
                <c:pt idx="0">
                  <c:v>0.53593484292490823</c:v>
                </c:pt>
                <c:pt idx="1">
                  <c:v>9.6661594916316124E-2</c:v>
                </c:pt>
                <c:pt idx="2">
                  <c:v>0.11778394343506668</c:v>
                </c:pt>
                <c:pt idx="3">
                  <c:v>4.188669113040365E-2</c:v>
                </c:pt>
                <c:pt idx="4">
                  <c:v>6.1398013067215609E-2</c:v>
                </c:pt>
                <c:pt idx="5">
                  <c:v>2.1838360332945495E-2</c:v>
                </c:pt>
                <c:pt idx="6">
                  <c:v>0.17408037232614337</c:v>
                </c:pt>
                <c:pt idx="7">
                  <c:v>5.1821355052358367E-2</c:v>
                </c:pt>
                <c:pt idx="8">
                  <c:v>0.10892329723440437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A-469D-8989-0ECEFC64CAEC}"/>
            </c:ext>
          </c:extLst>
        </c:ser>
        <c:ser>
          <c:idx val="1"/>
          <c:order val="1"/>
          <c:tx>
            <c:v>2018</c:v>
          </c:tx>
          <c:spPr>
            <a:gradFill rotWithShape="1">
              <a:gsLst>
                <a:gs pos="0">
                  <a:schemeClr val="accent1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'Drivers&amp;barriers'!$A$17:$A$25</c:f>
              <c:strCache>
                <c:ptCount val="9"/>
                <c:pt idx="0">
                  <c:v>Home is already energy-efficient</c:v>
                </c:pt>
                <c:pt idx="1">
                  <c:v>I can't afford</c:v>
                </c:pt>
                <c:pt idx="2">
                  <c:v>Saving is insufficient</c:v>
                </c:pt>
                <c:pt idx="3">
                  <c:v>Don't know what options are</c:v>
                </c:pt>
                <c:pt idx="4">
                  <c:v>Don't want renovation</c:v>
                </c:pt>
                <c:pt idx="5">
                  <c:v>Homeowner association (VvE) doesn't want this</c:v>
                </c:pt>
                <c:pt idx="6">
                  <c:v>Haven't gotten around it yet</c:v>
                </c:pt>
                <c:pt idx="7">
                  <c:v>Have moving plans</c:v>
                </c:pt>
                <c:pt idx="8">
                  <c:v>Other reasons</c:v>
                </c:pt>
              </c:strCache>
            </c:strRef>
          </c:cat>
          <c:val>
            <c:numRef>
              <c:f>'Drivers&amp;barriers'!$L$17:$L$25</c:f>
              <c:numCache>
                <c:formatCode>0.0%</c:formatCode>
                <c:ptCount val="9"/>
                <c:pt idx="0">
                  <c:v>0.16334436587934406</c:v>
                </c:pt>
                <c:pt idx="1">
                  <c:v>7.0859034150744696E-2</c:v>
                </c:pt>
                <c:pt idx="2">
                  <c:v>5.2617722280728148E-2</c:v>
                </c:pt>
                <c:pt idx="3">
                  <c:v>2.3243568527155107E-2</c:v>
                </c:pt>
                <c:pt idx="4">
                  <c:v>2.9186098992026479E-2</c:v>
                </c:pt>
                <c:pt idx="5">
                  <c:v>8.6881299834511809E-3</c:v>
                </c:pt>
                <c:pt idx="6">
                  <c:v>8.7821573642244619E-2</c:v>
                </c:pt>
                <c:pt idx="7">
                  <c:v>2.5650669474951107E-2</c:v>
                </c:pt>
                <c:pt idx="8">
                  <c:v>5.5777042274710392E-2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FA-469D-8989-0ECEFC64CA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72997247"/>
        <c:axId val="850288863"/>
      </c:barChart>
      <c:catAx>
        <c:axId val="77299724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50288863"/>
        <c:crosses val="autoZero"/>
        <c:auto val="1"/>
        <c:lblAlgn val="ctr"/>
        <c:lblOffset val="100"/>
        <c:noMultiLvlLbl val="0"/>
      </c:catAx>
      <c:valAx>
        <c:axId val="850288863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Share of homeowners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29972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616CB7-8D3B-49AA-9298-B6341E91759C}" type="doc">
      <dgm:prSet loTypeId="urn:microsoft.com/office/officeart/2005/8/layout/vList5" loCatId="list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F84AB476-D6ED-4A13-AEF9-5C71C8F22A8B}">
      <dgm:prSet custT="1"/>
      <dgm:spPr/>
      <dgm:t>
        <a:bodyPr/>
        <a:lstStyle/>
        <a:p>
          <a:pPr algn="ctr"/>
          <a:r>
            <a:rPr lang="en-US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1.Single-family houses in rural areas</a:t>
          </a:r>
          <a:endParaRPr lang="en-GB" sz="16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3BDB01-416F-4E35-9B01-1545E07F5888}" type="parTrans" cxnId="{9FCBB1C4-1A63-46F4-9F04-16904C6EECF5}">
      <dgm:prSet/>
      <dgm:spPr/>
      <dgm:t>
        <a:bodyPr/>
        <a:lstStyle/>
        <a:p>
          <a:endParaRPr lang="en-GB" sz="1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694E8F-048B-4A94-9B10-4BC998A58E60}" type="sibTrans" cxnId="{9FCBB1C4-1A63-46F4-9F04-16904C6EECF5}">
      <dgm:prSet/>
      <dgm:spPr/>
      <dgm:t>
        <a:bodyPr/>
        <a:lstStyle/>
        <a:p>
          <a:endParaRPr lang="en-GB" sz="1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B0B658-4792-42D7-AC00-EEDD681EFF05}">
      <dgm:prSet custT="1"/>
      <dgm:spPr/>
      <dgm:t>
        <a:bodyPr/>
        <a:lstStyle/>
        <a:p>
          <a:pPr algn="ctr"/>
          <a:r>
            <a:rPr lang="en-US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Wealthier households</a:t>
          </a:r>
          <a:endParaRPr lang="en-GB" sz="16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3002EF-9DDF-40FC-9199-F33A74C23293}" type="parTrans" cxnId="{AB9C2857-9DD7-4E31-AEF8-364067100B8C}">
      <dgm:prSet/>
      <dgm:spPr/>
      <dgm:t>
        <a:bodyPr/>
        <a:lstStyle/>
        <a:p>
          <a:endParaRPr lang="en-GB" sz="1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0C22D2-5969-4AF5-9F29-E388B9800B59}" type="sibTrans" cxnId="{AB9C2857-9DD7-4E31-AEF8-364067100B8C}">
      <dgm:prSet/>
      <dgm:spPr/>
      <dgm:t>
        <a:bodyPr/>
        <a:lstStyle/>
        <a:p>
          <a:endParaRPr lang="en-GB" sz="1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FFFA80-E4D7-403A-868A-0C563D7963EF}">
      <dgm:prSet custT="1"/>
      <dgm:spPr/>
      <dgm:t>
        <a:bodyPr/>
        <a:lstStyle/>
        <a:p>
          <a:pPr algn="ctr"/>
          <a:r>
            <a:rPr lang="en-US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Older, smaller households in long-owned homes</a:t>
          </a:r>
          <a:endParaRPr lang="en-GB" sz="16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361079-9570-49A7-83C2-19EB2AEBD312}" type="parTrans" cxnId="{9F0A9830-51BD-4FB4-BDC2-0BBEF37D1B81}">
      <dgm:prSet/>
      <dgm:spPr/>
      <dgm:t>
        <a:bodyPr/>
        <a:lstStyle/>
        <a:p>
          <a:endParaRPr lang="en-GB" sz="1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D431A0-3D89-4737-ABF1-0419234CD0A8}" type="sibTrans" cxnId="{9F0A9830-51BD-4FB4-BDC2-0BBEF37D1B81}">
      <dgm:prSet/>
      <dgm:spPr/>
      <dgm:t>
        <a:bodyPr/>
        <a:lstStyle/>
        <a:p>
          <a:endParaRPr lang="en-GB" sz="1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453B50-059B-45F3-8B84-32A915267532}">
      <dgm:prSet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4. Newer houses with EER already in place</a:t>
          </a:r>
          <a:endParaRPr lang="en-GB" sz="1600" b="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4214F19-8FEA-486C-AD12-11852BDDA674}" type="parTrans" cxnId="{AD0DDBA5-4B34-4657-ADAE-CA8B6F1322EF}">
      <dgm:prSet/>
      <dgm:spPr/>
      <dgm:t>
        <a:bodyPr/>
        <a:lstStyle/>
        <a:p>
          <a:endParaRPr lang="en-GB" sz="1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64B5AB-D58F-4E20-BFA7-18809B3CC63E}" type="sibTrans" cxnId="{AD0DDBA5-4B34-4657-ADAE-CA8B6F1322EF}">
      <dgm:prSet/>
      <dgm:spPr/>
      <dgm:t>
        <a:bodyPr/>
        <a:lstStyle/>
        <a:p>
          <a:endParaRPr lang="en-GB" sz="1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3E4F74-14E7-4A2A-A2B4-FD56D6355499}">
      <dgm:prSet custT="1"/>
      <dgm:spPr/>
      <dgm:t>
        <a:bodyPr/>
        <a:lstStyle/>
        <a:p>
          <a:pPr algn="ctr"/>
          <a:r>
            <a:rPr lang="en-US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5. Households satisfied with their homes</a:t>
          </a:r>
          <a:endParaRPr lang="en-GB" sz="16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3D87A7-FAC6-4859-A8C1-2B56A909DF4B}" type="parTrans" cxnId="{83F98C82-CC55-45D5-894D-19E198C95272}">
      <dgm:prSet/>
      <dgm:spPr/>
      <dgm:t>
        <a:bodyPr/>
        <a:lstStyle/>
        <a:p>
          <a:endParaRPr lang="en-GB" sz="1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4A8518-570D-44B0-895C-C5FBA6DB9D53}" type="sibTrans" cxnId="{83F98C82-CC55-45D5-894D-19E198C95272}">
      <dgm:prSet/>
      <dgm:spPr/>
      <dgm:t>
        <a:bodyPr/>
        <a:lstStyle/>
        <a:p>
          <a:endParaRPr lang="en-GB" sz="1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873127-2A41-4FA9-A0ED-91CC23C520D0}">
      <dgm:prSet custT="1"/>
      <dgm:spPr/>
      <dgm:t>
        <a:bodyPr/>
        <a:lstStyle/>
        <a:p>
          <a:pPr algn="ctr"/>
          <a:r>
            <a:rPr lang="en-US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6. Homes with past maintenance</a:t>
          </a:r>
          <a:endParaRPr lang="en-GB" sz="16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2D38EF-66AD-480C-ACF1-FC327CFD59EF}" type="parTrans" cxnId="{3FCE60EF-4593-4012-B824-E9D54A10D27F}">
      <dgm:prSet/>
      <dgm:spPr/>
      <dgm:t>
        <a:bodyPr/>
        <a:lstStyle/>
        <a:p>
          <a:endParaRPr lang="en-GB" sz="1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22A27F-1501-4999-99C4-A5E49360EC3F}" type="sibTrans" cxnId="{3FCE60EF-4593-4012-B824-E9D54A10D27F}">
      <dgm:prSet/>
      <dgm:spPr/>
      <dgm:t>
        <a:bodyPr/>
        <a:lstStyle/>
        <a:p>
          <a:endParaRPr lang="en-GB" sz="1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7605F6-CBBB-4FB5-B845-D6E2B00C3D67}">
      <dgm:prSet custT="1"/>
      <dgm:spPr/>
      <dgm:t>
        <a:bodyPr/>
        <a:lstStyle/>
        <a:p>
          <a:pPr algn="ctr"/>
          <a:r>
            <a:rPr lang="en-US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7. Households actively participating in neighborhood cohesion</a:t>
          </a:r>
          <a:endParaRPr lang="en-GB" sz="16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1233A2-9BA1-40CB-8B8F-F95B027BC0B5}" type="parTrans" cxnId="{B1A1119D-D247-478E-A36C-9138DDF14D5C}">
      <dgm:prSet/>
      <dgm:spPr/>
      <dgm:t>
        <a:bodyPr/>
        <a:lstStyle/>
        <a:p>
          <a:endParaRPr lang="en-GB" sz="1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51EE09-68CA-4E3F-BB9C-17D418CA7036}" type="sibTrans" cxnId="{B1A1119D-D247-478E-A36C-9138DDF14D5C}">
      <dgm:prSet/>
      <dgm:spPr/>
      <dgm:t>
        <a:bodyPr/>
        <a:lstStyle/>
        <a:p>
          <a:endParaRPr lang="en-GB" sz="1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7A4ACA-BE52-4C07-AC53-88DA0C6E9577}">
      <dgm:prSet custT="1"/>
      <dgm:spPr/>
      <dgm:t>
        <a:bodyPr/>
        <a:lstStyle/>
        <a:p>
          <a:pPr algn="ctr"/>
          <a:r>
            <a:rPr lang="en-US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8. Safer neighborhoods with highly educated inhabitants</a:t>
          </a:r>
          <a:endParaRPr lang="en-GB" sz="16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C639C8-C601-44C0-88DD-34AAA4F8383B}" type="parTrans" cxnId="{A45FC221-CB6E-4E55-B478-36254A5307D7}">
      <dgm:prSet/>
      <dgm:spPr/>
      <dgm:t>
        <a:bodyPr/>
        <a:lstStyle/>
        <a:p>
          <a:endParaRPr lang="en-GB" sz="1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FBF993-76EF-4F6D-993D-D2674A9C0FD7}" type="sibTrans" cxnId="{A45FC221-CB6E-4E55-B478-36254A5307D7}">
      <dgm:prSet/>
      <dgm:spPr/>
      <dgm:t>
        <a:bodyPr/>
        <a:lstStyle/>
        <a:p>
          <a:endParaRPr lang="en-GB" sz="1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BFC623-1F78-496C-9DDD-28BE589392FD}">
      <dgm:prSet custT="1"/>
      <dgm:spPr/>
      <dgm:t>
        <a:bodyPr/>
        <a:lstStyle/>
        <a:p>
          <a:r>
            <a:rPr lang="en-GB" sz="16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+</a:t>
          </a:r>
          <a:r>
            <a:rPr lang="en-GB" sz="1400" b="0" dirty="0">
              <a:latin typeface="Arial" panose="020B0604020202020204" pitchFamily="34" charset="0"/>
              <a:cs typeface="Arial" panose="020B0604020202020204" pitchFamily="34" charset="0"/>
            </a:rPr>
            <a:t> home area, household size, el. &amp; gas cons.</a:t>
          </a:r>
        </a:p>
      </dgm:t>
    </dgm:pt>
    <dgm:pt modelId="{B9D66F16-8D3B-48B7-BD38-D0E014EE6BC8}" type="parTrans" cxnId="{3053655A-EB25-4D75-9E54-F96A6AC7AA09}">
      <dgm:prSet/>
      <dgm:spPr/>
      <dgm:t>
        <a:bodyPr/>
        <a:lstStyle/>
        <a:p>
          <a:endParaRPr lang="en-GB" sz="1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B1F18D-D142-4ADE-9B84-E6DFCF8BF198}" type="sibTrans" cxnId="{3053655A-EB25-4D75-9E54-F96A6AC7AA09}">
      <dgm:prSet/>
      <dgm:spPr/>
      <dgm:t>
        <a:bodyPr/>
        <a:lstStyle/>
        <a:p>
          <a:endParaRPr lang="en-GB" sz="1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97B631-AB86-467B-B807-840206DD0EF1}">
      <dgm:prSet custT="1"/>
      <dgm:spPr/>
      <dgm:t>
        <a:bodyPr/>
        <a:lstStyle/>
        <a:p>
          <a:r>
            <a:rPr lang="en-GB" sz="1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+</a:t>
          </a:r>
          <a:r>
            <a:rPr lang="en-GB" sz="1400" b="0" dirty="0">
              <a:latin typeface="Arial" panose="020B0604020202020204" pitchFamily="34" charset="0"/>
              <a:cs typeface="Arial" panose="020B0604020202020204" pitchFamily="34" charset="0"/>
            </a:rPr>
            <a:t> income, wealth, house value, home area, </a:t>
          </a:r>
          <a:r>
            <a:rPr lang="en-GB" sz="1400" b="0" dirty="0" err="1">
              <a:latin typeface="Arial" panose="020B0604020202020204" pitchFamily="34" charset="0"/>
              <a:cs typeface="Arial" panose="020B0604020202020204" pitchFamily="34" charset="0"/>
            </a:rPr>
            <a:t>el</a:t>
          </a:r>
          <a:r>
            <a:rPr lang="en-GB" sz="1400" b="0" dirty="0">
              <a:latin typeface="Arial" panose="020B0604020202020204" pitchFamily="34" charset="0"/>
              <a:cs typeface="Arial" panose="020B0604020202020204" pitchFamily="34" charset="0"/>
            </a:rPr>
            <a:t> &amp; gas cons.</a:t>
          </a:r>
        </a:p>
      </dgm:t>
    </dgm:pt>
    <dgm:pt modelId="{EA737847-87FC-4D64-A544-220F6CC8FDC2}" type="parTrans" cxnId="{D5914FFD-1A81-4532-ADAE-C5BADB017F03}">
      <dgm:prSet/>
      <dgm:spPr/>
      <dgm:t>
        <a:bodyPr/>
        <a:lstStyle/>
        <a:p>
          <a:endParaRPr lang="en-GB" sz="1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313084-7034-49FE-A896-CF1C36D85A7D}" type="sibTrans" cxnId="{D5914FFD-1A81-4532-ADAE-C5BADB017F03}">
      <dgm:prSet/>
      <dgm:spPr/>
      <dgm:t>
        <a:bodyPr/>
        <a:lstStyle/>
        <a:p>
          <a:endParaRPr lang="en-GB" sz="1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80C44D-6317-4F02-B740-51D90E7A7A84}">
      <dgm:prSet custT="1"/>
      <dgm:spPr/>
      <dgm:t>
        <a:bodyPr/>
        <a:lstStyle/>
        <a:p>
          <a:r>
            <a:rPr lang="en-GB" sz="1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+</a:t>
          </a:r>
          <a:r>
            <a:rPr lang="en-GB" sz="1400" b="0" dirty="0">
              <a:latin typeface="Arial" panose="020B0604020202020204" pitchFamily="34" charset="0"/>
              <a:cs typeface="Arial" panose="020B0604020202020204" pitchFamily="34" charset="0"/>
            </a:rPr>
            <a:t> age, length of residence</a:t>
          </a:r>
        </a:p>
      </dgm:t>
    </dgm:pt>
    <dgm:pt modelId="{9E109BA5-F2CA-4572-BDE6-5BBF69AC2357}" type="parTrans" cxnId="{FCC51FCE-6F29-4989-A1E7-DC9891599753}">
      <dgm:prSet/>
      <dgm:spPr/>
      <dgm:t>
        <a:bodyPr/>
        <a:lstStyle/>
        <a:p>
          <a:endParaRPr lang="en-GB" sz="1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556CD4-9E89-4578-A298-4D98E9E45A45}" type="sibTrans" cxnId="{FCC51FCE-6F29-4989-A1E7-DC9891599753}">
      <dgm:prSet/>
      <dgm:spPr/>
      <dgm:t>
        <a:bodyPr/>
        <a:lstStyle/>
        <a:p>
          <a:endParaRPr lang="en-GB" sz="1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A67664-2B30-4A20-A316-3E268F0494D9}">
      <dgm:prSet custT="1"/>
      <dgm:spPr/>
      <dgm:t>
        <a:bodyPr/>
        <a:lstStyle/>
        <a:p>
          <a:r>
            <a:rPr lang="en-GB" sz="1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GB" sz="1400" b="0" dirty="0">
              <a:latin typeface="Arial" panose="020B0604020202020204" pitchFamily="34" charset="0"/>
              <a:cs typeface="Arial" panose="020B0604020202020204" pitchFamily="34" charset="0"/>
            </a:rPr>
            <a:t>  building age, gas cons.</a:t>
          </a:r>
        </a:p>
      </dgm:t>
    </dgm:pt>
    <dgm:pt modelId="{8772CFB4-6E84-4A55-838B-D51294FB5888}" type="parTrans" cxnId="{7E2C9BCC-9EE6-4433-A786-B745625F5D48}">
      <dgm:prSet/>
      <dgm:spPr/>
      <dgm:t>
        <a:bodyPr/>
        <a:lstStyle/>
        <a:p>
          <a:endParaRPr lang="en-GB" sz="1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B709AE-77D1-4444-9DCE-D43ECE2A48D7}" type="sibTrans" cxnId="{7E2C9BCC-9EE6-4433-A786-B745625F5D48}">
      <dgm:prSet/>
      <dgm:spPr/>
      <dgm:t>
        <a:bodyPr/>
        <a:lstStyle/>
        <a:p>
          <a:endParaRPr lang="en-GB" sz="1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A8F3B6-54E4-4F3B-9E20-55C1D9C8F5C7}">
      <dgm:prSet/>
      <dgm:spPr/>
      <dgm:t>
        <a:bodyPr/>
        <a:lstStyle/>
        <a:p>
          <a:r>
            <a:rPr lang="en-GB" sz="14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GB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Home and environment satisfaction</a:t>
          </a:r>
        </a:p>
      </dgm:t>
    </dgm:pt>
    <dgm:pt modelId="{BF5283B5-AF84-4B75-80AE-3A543F1D4101}" type="parTrans" cxnId="{92DB2DEA-D502-4FCB-9F69-14F246E623EF}">
      <dgm:prSet/>
      <dgm:spPr/>
      <dgm:t>
        <a:bodyPr/>
        <a:lstStyle/>
        <a:p>
          <a:endParaRPr lang="en-GB" sz="1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924064-4DC6-49A8-A828-4B34E998ED20}" type="sibTrans" cxnId="{92DB2DEA-D502-4FCB-9F69-14F246E623EF}">
      <dgm:prSet/>
      <dgm:spPr/>
      <dgm:t>
        <a:bodyPr/>
        <a:lstStyle/>
        <a:p>
          <a:endParaRPr lang="en-GB" sz="1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95EA7B-8885-4F0E-9826-203826C9CD98}">
      <dgm:prSet custT="1"/>
      <dgm:spPr/>
      <dgm:t>
        <a:bodyPr/>
        <a:lstStyle/>
        <a:p>
          <a:r>
            <a:rPr lang="en-GB" sz="1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GB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Contact with neighbours, neighbourhood engagement, environment satisfaction</a:t>
          </a:r>
        </a:p>
      </dgm:t>
    </dgm:pt>
    <dgm:pt modelId="{70F99D15-64FB-4D4D-A0A7-BD91529D8BCA}" type="parTrans" cxnId="{58D12D2D-3183-4295-A0F6-6A872BCC5070}">
      <dgm:prSet/>
      <dgm:spPr/>
      <dgm:t>
        <a:bodyPr/>
        <a:lstStyle/>
        <a:p>
          <a:endParaRPr lang="en-GB" sz="1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CF927C-E366-4B40-8A87-F2516D42FF5C}" type="sibTrans" cxnId="{58D12D2D-3183-4295-A0F6-6A872BCC5070}">
      <dgm:prSet/>
      <dgm:spPr/>
      <dgm:t>
        <a:bodyPr/>
        <a:lstStyle/>
        <a:p>
          <a:endParaRPr lang="en-GB" sz="1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C33F4B-74E3-4EEA-AC8A-0AC16CECF9AF}">
      <dgm:prSet custT="1"/>
      <dgm:spPr/>
      <dgm:t>
        <a:bodyPr/>
        <a:lstStyle/>
        <a:p>
          <a:r>
            <a:rPr lang="en-GB" sz="1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GB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Education, existing PV</a:t>
          </a:r>
        </a:p>
      </dgm:t>
    </dgm:pt>
    <dgm:pt modelId="{E6287310-7FBB-47EB-8E55-D7E948B35413}" type="parTrans" cxnId="{7C86635A-CB3C-443F-8D6F-398BEA3CFFB5}">
      <dgm:prSet/>
      <dgm:spPr/>
      <dgm:t>
        <a:bodyPr/>
        <a:lstStyle/>
        <a:p>
          <a:endParaRPr lang="en-GB" sz="1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CB64FE-A1E0-44B4-87FF-C2DC861528DF}" type="sibTrans" cxnId="{7C86635A-CB3C-443F-8D6F-398BEA3CFFB5}">
      <dgm:prSet/>
      <dgm:spPr/>
      <dgm:t>
        <a:bodyPr/>
        <a:lstStyle/>
        <a:p>
          <a:endParaRPr lang="en-GB" sz="1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C3A025-F71C-45F4-B3E7-C78613E34825}">
      <dgm:prSet custT="1"/>
      <dgm:spPr/>
      <dgm:t>
        <a:bodyPr/>
        <a:lstStyle/>
        <a:p>
          <a:r>
            <a:rPr lang="en-GB" sz="16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GB" sz="1400" b="0" dirty="0">
              <a:latin typeface="Arial" panose="020B0604020202020204" pitchFamily="34" charset="0"/>
              <a:cs typeface="Arial" panose="020B0604020202020204" pitchFamily="34" charset="0"/>
            </a:rPr>
            <a:t>  dwelling type, urbanization level</a:t>
          </a:r>
        </a:p>
      </dgm:t>
    </dgm:pt>
    <dgm:pt modelId="{20EB0524-2F15-4EE5-AEFF-FA4ED7FE6253}" type="parTrans" cxnId="{CBBF454C-0952-4F85-908E-04461F7829F5}">
      <dgm:prSet/>
      <dgm:spPr/>
      <dgm:t>
        <a:bodyPr/>
        <a:lstStyle/>
        <a:p>
          <a:endParaRPr lang="en-GB" sz="1400" b="0"/>
        </a:p>
      </dgm:t>
    </dgm:pt>
    <dgm:pt modelId="{1F157399-28FC-4CB9-BBE5-56410F06E047}" type="sibTrans" cxnId="{CBBF454C-0952-4F85-908E-04461F7829F5}">
      <dgm:prSet/>
      <dgm:spPr/>
      <dgm:t>
        <a:bodyPr/>
        <a:lstStyle/>
        <a:p>
          <a:endParaRPr lang="en-GB" sz="1400" b="0"/>
        </a:p>
      </dgm:t>
    </dgm:pt>
    <dgm:pt modelId="{D273FF91-9228-4DE7-A6FE-1E908A7D530D}">
      <dgm:prSet custT="1"/>
      <dgm:spPr/>
      <dgm:t>
        <a:bodyPr/>
        <a:lstStyle/>
        <a:p>
          <a:r>
            <a:rPr lang="en-GB" sz="1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GB" sz="1400" b="0" dirty="0">
              <a:latin typeface="Arial" panose="020B0604020202020204" pitchFamily="34" charset="0"/>
              <a:cs typeface="Arial" panose="020B0604020202020204" pitchFamily="34" charset="0"/>
            </a:rPr>
            <a:t>  household size, education</a:t>
          </a:r>
        </a:p>
      </dgm:t>
    </dgm:pt>
    <dgm:pt modelId="{09228B60-B411-46C4-856F-3621EE75B472}" type="parTrans" cxnId="{02F98DFD-3F6A-45B2-9BBE-43CB28E427A5}">
      <dgm:prSet/>
      <dgm:spPr/>
      <dgm:t>
        <a:bodyPr/>
        <a:lstStyle/>
        <a:p>
          <a:endParaRPr lang="en-GB" sz="1400" b="0"/>
        </a:p>
      </dgm:t>
    </dgm:pt>
    <dgm:pt modelId="{B73F7515-70F0-4BA9-879C-1AC9922A0A65}" type="sibTrans" cxnId="{02F98DFD-3F6A-45B2-9BBE-43CB28E427A5}">
      <dgm:prSet/>
      <dgm:spPr/>
      <dgm:t>
        <a:bodyPr/>
        <a:lstStyle/>
        <a:p>
          <a:endParaRPr lang="en-GB" sz="1400" b="0"/>
        </a:p>
      </dgm:t>
    </dgm:pt>
    <dgm:pt modelId="{54657B69-D5F9-4D5D-B5A2-3854DCB996CF}">
      <dgm:prSet custT="1"/>
      <dgm:spPr/>
      <dgm:t>
        <a:bodyPr/>
        <a:lstStyle/>
        <a:p>
          <a:r>
            <a:rPr lang="en-GB" sz="1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GB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existing insulation, double glazing, &amp; heat pumps</a:t>
          </a:r>
        </a:p>
      </dgm:t>
    </dgm:pt>
    <dgm:pt modelId="{ABDF7F0D-DF4F-45FB-8AB3-701DB742B939}" type="parTrans" cxnId="{E7FD3F10-813E-4C60-BDF7-9B22B9C18C46}">
      <dgm:prSet/>
      <dgm:spPr/>
      <dgm:t>
        <a:bodyPr/>
        <a:lstStyle/>
        <a:p>
          <a:endParaRPr lang="en-GB"/>
        </a:p>
      </dgm:t>
    </dgm:pt>
    <dgm:pt modelId="{5CA135DD-81EB-4A29-82E9-D4A1C279D4F5}" type="sibTrans" cxnId="{E7FD3F10-813E-4C60-BDF7-9B22B9C18C46}">
      <dgm:prSet/>
      <dgm:spPr/>
      <dgm:t>
        <a:bodyPr/>
        <a:lstStyle/>
        <a:p>
          <a:endParaRPr lang="en-GB"/>
        </a:p>
      </dgm:t>
    </dgm:pt>
    <dgm:pt modelId="{28C4ACE8-DC74-492B-B35E-7E8F77AEFF6B}">
      <dgm:prSet custT="1"/>
      <dgm:spPr/>
      <dgm:t>
        <a:bodyPr/>
        <a:lstStyle/>
        <a:p>
          <a:r>
            <a:rPr lang="en-GB" sz="1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GB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Past indoor and outdoor maintenance</a:t>
          </a:r>
        </a:p>
      </dgm:t>
    </dgm:pt>
    <dgm:pt modelId="{C75FD4DB-3E82-4FFA-8A7E-4211523EDF1F}" type="parTrans" cxnId="{3436E21B-F6A9-4591-A094-3580347F5621}">
      <dgm:prSet/>
      <dgm:spPr/>
      <dgm:t>
        <a:bodyPr/>
        <a:lstStyle/>
        <a:p>
          <a:endParaRPr lang="en-GB"/>
        </a:p>
      </dgm:t>
    </dgm:pt>
    <dgm:pt modelId="{1AAB5C3A-FDFF-435F-B823-6538DB348EF4}" type="sibTrans" cxnId="{3436E21B-F6A9-4591-A094-3580347F5621}">
      <dgm:prSet/>
      <dgm:spPr/>
      <dgm:t>
        <a:bodyPr/>
        <a:lstStyle/>
        <a:p>
          <a:endParaRPr lang="en-GB"/>
        </a:p>
      </dgm:t>
    </dgm:pt>
    <dgm:pt modelId="{16B5D799-F834-464F-A35D-CE1DDF01010E}">
      <dgm:prSet custT="1"/>
      <dgm:spPr/>
      <dgm:t>
        <a:bodyPr/>
        <a:lstStyle/>
        <a:p>
          <a:r>
            <a:rPr lang="en-GB" sz="1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GB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existing PV and heat pump</a:t>
          </a:r>
        </a:p>
      </dgm:t>
    </dgm:pt>
    <dgm:pt modelId="{5B6379AC-F4CC-40EE-8C6F-F7A4E15477F4}" type="parTrans" cxnId="{6BC4B2AF-1021-432B-8A42-208FBC578335}">
      <dgm:prSet/>
      <dgm:spPr/>
      <dgm:t>
        <a:bodyPr/>
        <a:lstStyle/>
        <a:p>
          <a:endParaRPr lang="en-GB"/>
        </a:p>
      </dgm:t>
    </dgm:pt>
    <dgm:pt modelId="{7D168865-4C7D-40C6-8EF0-C8FD8382E6CF}" type="sibTrans" cxnId="{6BC4B2AF-1021-432B-8A42-208FBC578335}">
      <dgm:prSet/>
      <dgm:spPr/>
      <dgm:t>
        <a:bodyPr/>
        <a:lstStyle/>
        <a:p>
          <a:endParaRPr lang="en-GB"/>
        </a:p>
      </dgm:t>
    </dgm:pt>
    <dgm:pt modelId="{D6EB429E-6657-4DAA-8517-CD578559110F}">
      <dgm:prSet custT="1"/>
      <dgm:spPr/>
      <dgm:t>
        <a:bodyPr/>
        <a:lstStyle/>
        <a:p>
          <a:r>
            <a:rPr lang="en-GB" sz="1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-  </a:t>
          </a:r>
          <a:r>
            <a:rPr lang="en-GB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Neighbourhood insecurity</a:t>
          </a:r>
        </a:p>
      </dgm:t>
    </dgm:pt>
    <dgm:pt modelId="{426C2D7B-3E2E-40E3-B191-64871E9CCAF7}" type="parTrans" cxnId="{4C9CDA85-4F7B-40DD-A59F-7B116D8F73AB}">
      <dgm:prSet/>
      <dgm:spPr/>
      <dgm:t>
        <a:bodyPr/>
        <a:lstStyle/>
        <a:p>
          <a:endParaRPr lang="en-GB"/>
        </a:p>
      </dgm:t>
    </dgm:pt>
    <dgm:pt modelId="{AF0C10FA-970C-4223-A713-747583EA944D}" type="sibTrans" cxnId="{4C9CDA85-4F7B-40DD-A59F-7B116D8F73AB}">
      <dgm:prSet/>
      <dgm:spPr/>
      <dgm:t>
        <a:bodyPr/>
        <a:lstStyle/>
        <a:p>
          <a:endParaRPr lang="en-GB"/>
        </a:p>
      </dgm:t>
    </dgm:pt>
    <dgm:pt modelId="{7934CA96-5165-4570-94E7-BC72CB10B7CB}">
      <dgm:prSet custT="1"/>
      <dgm:spPr/>
      <dgm:t>
        <a:bodyPr/>
        <a:lstStyle/>
        <a:p>
          <a:r>
            <a:rPr lang="en-GB" sz="14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-  </a:t>
          </a:r>
          <a:r>
            <a:rPr lang="en-GB" sz="1400" b="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Want to move</a:t>
          </a:r>
        </a:p>
      </dgm:t>
    </dgm:pt>
    <dgm:pt modelId="{D2463791-23D1-4971-88D8-0FF63F5BE4D5}" type="sibTrans" cxnId="{08EE68E9-4BC2-467F-B343-51740AF6B356}">
      <dgm:prSet/>
      <dgm:spPr/>
      <dgm:t>
        <a:bodyPr/>
        <a:lstStyle/>
        <a:p>
          <a:endParaRPr lang="en-GB"/>
        </a:p>
      </dgm:t>
    </dgm:pt>
    <dgm:pt modelId="{33C51268-EDA5-4DA5-9EA0-6BD45C896DA2}" type="parTrans" cxnId="{08EE68E9-4BC2-467F-B343-51740AF6B356}">
      <dgm:prSet/>
      <dgm:spPr/>
      <dgm:t>
        <a:bodyPr/>
        <a:lstStyle/>
        <a:p>
          <a:endParaRPr lang="en-GB"/>
        </a:p>
      </dgm:t>
    </dgm:pt>
    <dgm:pt modelId="{757341CB-C008-4575-8D19-95E3F715771B}" type="pres">
      <dgm:prSet presAssocID="{E4616CB7-8D3B-49AA-9298-B6341E91759C}" presName="Name0" presStyleCnt="0">
        <dgm:presLayoutVars>
          <dgm:dir/>
          <dgm:animLvl val="lvl"/>
          <dgm:resizeHandles val="exact"/>
        </dgm:presLayoutVars>
      </dgm:prSet>
      <dgm:spPr/>
    </dgm:pt>
    <dgm:pt modelId="{96A5075B-0526-497D-8FAB-68C4EB6E4F40}" type="pres">
      <dgm:prSet presAssocID="{F84AB476-D6ED-4A13-AEF9-5C71C8F22A8B}" presName="linNode" presStyleCnt="0"/>
      <dgm:spPr/>
    </dgm:pt>
    <dgm:pt modelId="{47EDD5B6-0B77-4054-AA66-F92DB9DBB21A}" type="pres">
      <dgm:prSet presAssocID="{F84AB476-D6ED-4A13-AEF9-5C71C8F22A8B}" presName="parentText" presStyleLbl="node1" presStyleIdx="0" presStyleCnt="8" custScaleX="131550">
        <dgm:presLayoutVars>
          <dgm:chMax val="1"/>
          <dgm:bulletEnabled val="1"/>
        </dgm:presLayoutVars>
      </dgm:prSet>
      <dgm:spPr/>
    </dgm:pt>
    <dgm:pt modelId="{0439B0C1-8B70-4DAC-9A81-D16697B02D12}" type="pres">
      <dgm:prSet presAssocID="{F84AB476-D6ED-4A13-AEF9-5C71C8F22A8B}" presName="descendantText" presStyleLbl="alignAccFollowNode1" presStyleIdx="0" presStyleCnt="8">
        <dgm:presLayoutVars>
          <dgm:bulletEnabled val="1"/>
        </dgm:presLayoutVars>
      </dgm:prSet>
      <dgm:spPr/>
    </dgm:pt>
    <dgm:pt modelId="{B9085A97-BC8A-4DC5-9CD5-DA1F204C8DC6}" type="pres">
      <dgm:prSet presAssocID="{D4694E8F-048B-4A94-9B10-4BC998A58E60}" presName="sp" presStyleCnt="0"/>
      <dgm:spPr/>
    </dgm:pt>
    <dgm:pt modelId="{9361902D-740C-4C7A-8E45-EA5F2388F37A}" type="pres">
      <dgm:prSet presAssocID="{21B0B658-4792-42D7-AC00-EEDD681EFF05}" presName="linNode" presStyleCnt="0"/>
      <dgm:spPr/>
    </dgm:pt>
    <dgm:pt modelId="{70771493-80FD-4746-AA19-A71ADB526D6D}" type="pres">
      <dgm:prSet presAssocID="{21B0B658-4792-42D7-AC00-EEDD681EFF05}" presName="parentText" presStyleLbl="node1" presStyleIdx="1" presStyleCnt="8" custScaleX="131550">
        <dgm:presLayoutVars>
          <dgm:chMax val="1"/>
          <dgm:bulletEnabled val="1"/>
        </dgm:presLayoutVars>
      </dgm:prSet>
      <dgm:spPr/>
    </dgm:pt>
    <dgm:pt modelId="{F65E0291-195B-41DB-9523-4EEAE07F63CB}" type="pres">
      <dgm:prSet presAssocID="{21B0B658-4792-42D7-AC00-EEDD681EFF05}" presName="descendantText" presStyleLbl="alignAccFollowNode1" presStyleIdx="1" presStyleCnt="8">
        <dgm:presLayoutVars>
          <dgm:bulletEnabled val="1"/>
        </dgm:presLayoutVars>
      </dgm:prSet>
      <dgm:spPr/>
    </dgm:pt>
    <dgm:pt modelId="{31493854-7066-4D71-9571-A81A93B88C08}" type="pres">
      <dgm:prSet presAssocID="{750C22D2-5969-4AF5-9F29-E388B9800B59}" presName="sp" presStyleCnt="0"/>
      <dgm:spPr/>
    </dgm:pt>
    <dgm:pt modelId="{6438F90D-048F-489F-A415-A8549AFC5554}" type="pres">
      <dgm:prSet presAssocID="{63FFFA80-E4D7-403A-868A-0C563D7963EF}" presName="linNode" presStyleCnt="0"/>
      <dgm:spPr/>
    </dgm:pt>
    <dgm:pt modelId="{BB8C7B81-1EE2-4B29-9790-FD308240B7A0}" type="pres">
      <dgm:prSet presAssocID="{63FFFA80-E4D7-403A-868A-0C563D7963EF}" presName="parentText" presStyleLbl="node1" presStyleIdx="2" presStyleCnt="8" custScaleX="131550">
        <dgm:presLayoutVars>
          <dgm:chMax val="1"/>
          <dgm:bulletEnabled val="1"/>
        </dgm:presLayoutVars>
      </dgm:prSet>
      <dgm:spPr/>
    </dgm:pt>
    <dgm:pt modelId="{31E37D08-2068-4146-87C9-C9B3D0F9EB44}" type="pres">
      <dgm:prSet presAssocID="{63FFFA80-E4D7-403A-868A-0C563D7963EF}" presName="descendantText" presStyleLbl="alignAccFollowNode1" presStyleIdx="2" presStyleCnt="8">
        <dgm:presLayoutVars>
          <dgm:bulletEnabled val="1"/>
        </dgm:presLayoutVars>
      </dgm:prSet>
      <dgm:spPr/>
    </dgm:pt>
    <dgm:pt modelId="{85F68C94-4D07-4855-BD91-8FC17A9C77C0}" type="pres">
      <dgm:prSet presAssocID="{FFD431A0-3D89-4737-ABF1-0419234CD0A8}" presName="sp" presStyleCnt="0"/>
      <dgm:spPr/>
    </dgm:pt>
    <dgm:pt modelId="{CBAD6328-9710-4D01-8524-0C43049B295A}" type="pres">
      <dgm:prSet presAssocID="{13453B50-059B-45F3-8B84-32A915267532}" presName="linNode" presStyleCnt="0"/>
      <dgm:spPr/>
    </dgm:pt>
    <dgm:pt modelId="{05CE075B-3C06-4B06-A9CF-FD38B292432D}" type="pres">
      <dgm:prSet presAssocID="{13453B50-059B-45F3-8B84-32A915267532}" presName="parentText" presStyleLbl="node1" presStyleIdx="3" presStyleCnt="8" custScaleX="131550">
        <dgm:presLayoutVars>
          <dgm:chMax val="1"/>
          <dgm:bulletEnabled val="1"/>
        </dgm:presLayoutVars>
      </dgm:prSet>
      <dgm:spPr/>
    </dgm:pt>
    <dgm:pt modelId="{C55A1E21-0641-47F8-AF34-EB69CA3F3EF7}" type="pres">
      <dgm:prSet presAssocID="{13453B50-059B-45F3-8B84-32A915267532}" presName="descendantText" presStyleLbl="alignAccFollowNode1" presStyleIdx="3" presStyleCnt="8">
        <dgm:presLayoutVars>
          <dgm:bulletEnabled val="1"/>
        </dgm:presLayoutVars>
      </dgm:prSet>
      <dgm:spPr/>
    </dgm:pt>
    <dgm:pt modelId="{38E5E95E-0502-4B1F-99EF-69FB2289B6F6}" type="pres">
      <dgm:prSet presAssocID="{BE64B5AB-D58F-4E20-BFA7-18809B3CC63E}" presName="sp" presStyleCnt="0"/>
      <dgm:spPr/>
    </dgm:pt>
    <dgm:pt modelId="{D3212E2B-1D17-497B-9C15-D63E0872497B}" type="pres">
      <dgm:prSet presAssocID="{903E4F74-14E7-4A2A-A2B4-FD56D6355499}" presName="linNode" presStyleCnt="0"/>
      <dgm:spPr/>
    </dgm:pt>
    <dgm:pt modelId="{6148704C-CF65-423B-825C-60E562D5A0F5}" type="pres">
      <dgm:prSet presAssocID="{903E4F74-14E7-4A2A-A2B4-FD56D6355499}" presName="parentText" presStyleLbl="node1" presStyleIdx="4" presStyleCnt="8" custScaleX="131550">
        <dgm:presLayoutVars>
          <dgm:chMax val="1"/>
          <dgm:bulletEnabled val="1"/>
        </dgm:presLayoutVars>
      </dgm:prSet>
      <dgm:spPr/>
    </dgm:pt>
    <dgm:pt modelId="{40688637-3488-4CEF-9FB3-6AF20BC7F410}" type="pres">
      <dgm:prSet presAssocID="{903E4F74-14E7-4A2A-A2B4-FD56D6355499}" presName="descendantText" presStyleLbl="alignAccFollowNode1" presStyleIdx="4" presStyleCnt="8">
        <dgm:presLayoutVars>
          <dgm:bulletEnabled val="1"/>
        </dgm:presLayoutVars>
      </dgm:prSet>
      <dgm:spPr/>
    </dgm:pt>
    <dgm:pt modelId="{D8EC3234-A586-4BBE-BE71-EE1B48AFC693}" type="pres">
      <dgm:prSet presAssocID="{D44A8518-570D-44B0-895C-C5FBA6DB9D53}" presName="sp" presStyleCnt="0"/>
      <dgm:spPr/>
    </dgm:pt>
    <dgm:pt modelId="{3CD0ECD3-6551-4952-9DDC-BDA1194E71F0}" type="pres">
      <dgm:prSet presAssocID="{6A873127-2A41-4FA9-A0ED-91CC23C520D0}" presName="linNode" presStyleCnt="0"/>
      <dgm:spPr/>
    </dgm:pt>
    <dgm:pt modelId="{D9203201-3251-4D6F-B00C-CB49C9A45871}" type="pres">
      <dgm:prSet presAssocID="{6A873127-2A41-4FA9-A0ED-91CC23C520D0}" presName="parentText" presStyleLbl="node1" presStyleIdx="5" presStyleCnt="8" custScaleX="131550">
        <dgm:presLayoutVars>
          <dgm:chMax val="1"/>
          <dgm:bulletEnabled val="1"/>
        </dgm:presLayoutVars>
      </dgm:prSet>
      <dgm:spPr/>
    </dgm:pt>
    <dgm:pt modelId="{AA85B0F6-EE61-49BE-985C-F60F636D2D99}" type="pres">
      <dgm:prSet presAssocID="{6A873127-2A41-4FA9-A0ED-91CC23C520D0}" presName="descendantText" presStyleLbl="alignAccFollowNode1" presStyleIdx="5" presStyleCnt="8">
        <dgm:presLayoutVars>
          <dgm:bulletEnabled val="1"/>
        </dgm:presLayoutVars>
      </dgm:prSet>
      <dgm:spPr/>
    </dgm:pt>
    <dgm:pt modelId="{02328D62-3DD8-424D-B0E3-E41BC72775C2}" type="pres">
      <dgm:prSet presAssocID="{9822A27F-1501-4999-99C4-A5E49360EC3F}" presName="sp" presStyleCnt="0"/>
      <dgm:spPr/>
    </dgm:pt>
    <dgm:pt modelId="{7B8E5FF1-EC04-48AD-BB7D-C31BE553002C}" type="pres">
      <dgm:prSet presAssocID="{957605F6-CBBB-4FB5-B845-D6E2B00C3D67}" presName="linNode" presStyleCnt="0"/>
      <dgm:spPr/>
    </dgm:pt>
    <dgm:pt modelId="{889E0B1E-C133-45F9-9985-F16CD81A78BC}" type="pres">
      <dgm:prSet presAssocID="{957605F6-CBBB-4FB5-B845-D6E2B00C3D67}" presName="parentText" presStyleLbl="node1" presStyleIdx="6" presStyleCnt="8" custScaleX="131550">
        <dgm:presLayoutVars>
          <dgm:chMax val="1"/>
          <dgm:bulletEnabled val="1"/>
        </dgm:presLayoutVars>
      </dgm:prSet>
      <dgm:spPr/>
    </dgm:pt>
    <dgm:pt modelId="{87F91B42-849B-43AB-BFD0-5F4C9B5CCE3C}" type="pres">
      <dgm:prSet presAssocID="{957605F6-CBBB-4FB5-B845-D6E2B00C3D67}" presName="descendantText" presStyleLbl="alignAccFollowNode1" presStyleIdx="6" presStyleCnt="8">
        <dgm:presLayoutVars>
          <dgm:bulletEnabled val="1"/>
        </dgm:presLayoutVars>
      </dgm:prSet>
      <dgm:spPr/>
    </dgm:pt>
    <dgm:pt modelId="{783B1719-E662-4315-A1A6-C3429298A2C8}" type="pres">
      <dgm:prSet presAssocID="{DA51EE09-68CA-4E3F-BB9C-17D418CA7036}" presName="sp" presStyleCnt="0"/>
      <dgm:spPr/>
    </dgm:pt>
    <dgm:pt modelId="{84CB3A1E-D1A3-4B51-9EAF-912C093EAC99}" type="pres">
      <dgm:prSet presAssocID="{467A4ACA-BE52-4C07-AC53-88DA0C6E9577}" presName="linNode" presStyleCnt="0"/>
      <dgm:spPr/>
    </dgm:pt>
    <dgm:pt modelId="{BF578431-533E-45F4-A0CC-28546A23CAB9}" type="pres">
      <dgm:prSet presAssocID="{467A4ACA-BE52-4C07-AC53-88DA0C6E9577}" presName="parentText" presStyleLbl="node1" presStyleIdx="7" presStyleCnt="8" custScaleX="131550">
        <dgm:presLayoutVars>
          <dgm:chMax val="1"/>
          <dgm:bulletEnabled val="1"/>
        </dgm:presLayoutVars>
      </dgm:prSet>
      <dgm:spPr/>
    </dgm:pt>
    <dgm:pt modelId="{DCA079B9-2056-4C19-97E6-1634549AD3EE}" type="pres">
      <dgm:prSet presAssocID="{467A4ACA-BE52-4C07-AC53-88DA0C6E9577}" presName="descendantText" presStyleLbl="alignAccFollowNode1" presStyleIdx="7" presStyleCnt="8">
        <dgm:presLayoutVars>
          <dgm:bulletEnabled val="1"/>
        </dgm:presLayoutVars>
      </dgm:prSet>
      <dgm:spPr/>
    </dgm:pt>
  </dgm:ptLst>
  <dgm:cxnLst>
    <dgm:cxn modelId="{48351A04-48A2-413A-B400-CA112C18E0F6}" type="presOf" srcId="{D273FF91-9228-4DE7-A6FE-1E908A7D530D}" destId="{31E37D08-2068-4146-87C9-C9B3D0F9EB44}" srcOrd="0" destOrd="1" presId="urn:microsoft.com/office/officeart/2005/8/layout/vList5"/>
    <dgm:cxn modelId="{465CB60A-7BFC-444E-9405-3159A6144E17}" type="presOf" srcId="{E4616CB7-8D3B-49AA-9298-B6341E91759C}" destId="{757341CB-C008-4575-8D19-95E3F715771B}" srcOrd="0" destOrd="0" presId="urn:microsoft.com/office/officeart/2005/8/layout/vList5"/>
    <dgm:cxn modelId="{5826AB0F-DFCC-46ED-A98A-3974E33AB1CB}" type="presOf" srcId="{1895EA7B-8885-4F0E-9826-203826C9CD98}" destId="{87F91B42-849B-43AB-BFD0-5F4C9B5CCE3C}" srcOrd="0" destOrd="0" presId="urn:microsoft.com/office/officeart/2005/8/layout/vList5"/>
    <dgm:cxn modelId="{E7FD3F10-813E-4C60-BDF7-9B22B9C18C46}" srcId="{13453B50-059B-45F3-8B84-32A915267532}" destId="{54657B69-D5F9-4D5D-B5A2-3854DCB996CF}" srcOrd="0" destOrd="0" parTransId="{ABDF7F0D-DF4F-45FB-8AB3-701DB742B939}" sibTransId="{5CA135DD-81EB-4A29-82E9-D4A1C279D4F5}"/>
    <dgm:cxn modelId="{3436E21B-F6A9-4591-A094-3580347F5621}" srcId="{6A873127-2A41-4FA9-A0ED-91CC23C520D0}" destId="{28C4ACE8-DC74-492B-B35E-7E8F77AEFF6B}" srcOrd="0" destOrd="0" parTransId="{C75FD4DB-3E82-4FFA-8A7E-4211523EDF1F}" sibTransId="{1AAB5C3A-FDFF-435F-B823-6538DB348EF4}"/>
    <dgm:cxn modelId="{A45FC221-CB6E-4E55-B478-36254A5307D7}" srcId="{E4616CB7-8D3B-49AA-9298-B6341E91759C}" destId="{467A4ACA-BE52-4C07-AC53-88DA0C6E9577}" srcOrd="7" destOrd="0" parTransId="{45C639C8-C601-44C0-88DD-34AAA4F8383B}" sibTransId="{9FFBF993-76EF-4F6D-993D-D2674A9C0FD7}"/>
    <dgm:cxn modelId="{30EA552B-1830-4C89-8F97-B25A4ADC381F}" type="presOf" srcId="{54657B69-D5F9-4D5D-B5A2-3854DCB996CF}" destId="{C55A1E21-0641-47F8-AF34-EB69CA3F3EF7}" srcOrd="0" destOrd="0" presId="urn:microsoft.com/office/officeart/2005/8/layout/vList5"/>
    <dgm:cxn modelId="{58D12D2D-3183-4295-A0F6-6A872BCC5070}" srcId="{957605F6-CBBB-4FB5-B845-D6E2B00C3D67}" destId="{1895EA7B-8885-4F0E-9826-203826C9CD98}" srcOrd="0" destOrd="0" parTransId="{70F99D15-64FB-4D4D-A0A7-BD91529D8BCA}" sibTransId="{83CF927C-E366-4B40-8A87-F2516D42FF5C}"/>
    <dgm:cxn modelId="{9F0A9830-51BD-4FB4-BDC2-0BBEF37D1B81}" srcId="{E4616CB7-8D3B-49AA-9298-B6341E91759C}" destId="{63FFFA80-E4D7-403A-868A-0C563D7963EF}" srcOrd="2" destOrd="0" parTransId="{FF361079-9570-49A7-83C2-19EB2AEBD312}" sibTransId="{FFD431A0-3D89-4737-ABF1-0419234CD0A8}"/>
    <dgm:cxn modelId="{B01EFB35-825C-4DFB-A4EA-53BB35A5E137}" type="presOf" srcId="{467A4ACA-BE52-4C07-AC53-88DA0C6E9577}" destId="{BF578431-533E-45F4-A0CC-28546A23CAB9}" srcOrd="0" destOrd="0" presId="urn:microsoft.com/office/officeart/2005/8/layout/vList5"/>
    <dgm:cxn modelId="{0D444F3E-A50E-4ADE-AB02-787355265FA9}" type="presOf" srcId="{3580C44D-6317-4F02-B740-51D90E7A7A84}" destId="{31E37D08-2068-4146-87C9-C9B3D0F9EB44}" srcOrd="0" destOrd="0" presId="urn:microsoft.com/office/officeart/2005/8/layout/vList5"/>
    <dgm:cxn modelId="{B2969240-A8C2-476B-83DA-240CDC14B375}" type="presOf" srcId="{CD97B631-AB86-467B-B807-840206DD0EF1}" destId="{F65E0291-195B-41DB-9523-4EEAE07F63CB}" srcOrd="0" destOrd="0" presId="urn:microsoft.com/office/officeart/2005/8/layout/vList5"/>
    <dgm:cxn modelId="{BF80CC63-C895-4340-BBEE-84DA2748C92C}" type="presOf" srcId="{D3C3A025-F71C-45F4-B3E7-C78613E34825}" destId="{0439B0C1-8B70-4DAC-9A81-D16697B02D12}" srcOrd="0" destOrd="1" presId="urn:microsoft.com/office/officeart/2005/8/layout/vList5"/>
    <dgm:cxn modelId="{383F0A46-7374-4B96-BBF1-DADF2733A2EE}" type="presOf" srcId="{F0C33F4B-74E3-4EEA-AC8A-0AC16CECF9AF}" destId="{DCA079B9-2056-4C19-97E6-1634549AD3EE}" srcOrd="0" destOrd="0" presId="urn:microsoft.com/office/officeart/2005/8/layout/vList5"/>
    <dgm:cxn modelId="{CBBF454C-0952-4F85-908E-04461F7829F5}" srcId="{F84AB476-D6ED-4A13-AEF9-5C71C8F22A8B}" destId="{D3C3A025-F71C-45F4-B3E7-C78613E34825}" srcOrd="1" destOrd="0" parTransId="{20EB0524-2F15-4EE5-AEFF-FA4ED7FE6253}" sibTransId="{1F157399-28FC-4CB9-BBE5-56410F06E047}"/>
    <dgm:cxn modelId="{4F5FBE6C-4F3A-40EF-B728-ECE5D7DAD857}" type="presOf" srcId="{6A873127-2A41-4FA9-A0ED-91CC23C520D0}" destId="{D9203201-3251-4D6F-B00C-CB49C9A45871}" srcOrd="0" destOrd="0" presId="urn:microsoft.com/office/officeart/2005/8/layout/vList5"/>
    <dgm:cxn modelId="{36C7C872-8637-4178-9D66-656C8457F983}" type="presOf" srcId="{21B0B658-4792-42D7-AC00-EEDD681EFF05}" destId="{70771493-80FD-4746-AA19-A71ADB526D6D}" srcOrd="0" destOrd="0" presId="urn:microsoft.com/office/officeart/2005/8/layout/vList5"/>
    <dgm:cxn modelId="{AB9C2857-9DD7-4E31-AEF8-364067100B8C}" srcId="{E4616CB7-8D3B-49AA-9298-B6341E91759C}" destId="{21B0B658-4792-42D7-AC00-EEDD681EFF05}" srcOrd="1" destOrd="0" parTransId="{663002EF-9DDF-40FC-9199-F33A74C23293}" sibTransId="{750C22D2-5969-4AF5-9F29-E388B9800B59}"/>
    <dgm:cxn modelId="{7C86635A-CB3C-443F-8D6F-398BEA3CFFB5}" srcId="{467A4ACA-BE52-4C07-AC53-88DA0C6E9577}" destId="{F0C33F4B-74E3-4EEA-AC8A-0AC16CECF9AF}" srcOrd="0" destOrd="0" parTransId="{E6287310-7FBB-47EB-8E55-D7E948B35413}" sibTransId="{D3CB64FE-A1E0-44B4-87FF-C2DC861528DF}"/>
    <dgm:cxn modelId="{3053655A-EB25-4D75-9E54-F96A6AC7AA09}" srcId="{F84AB476-D6ED-4A13-AEF9-5C71C8F22A8B}" destId="{56BFC623-1F78-496C-9DDD-28BE589392FD}" srcOrd="0" destOrd="0" parTransId="{B9D66F16-8D3B-48B7-BD38-D0E014EE6BC8}" sibTransId="{AEB1F18D-D142-4ADE-9B84-E6DFCF8BF198}"/>
    <dgm:cxn modelId="{83F98C82-CC55-45D5-894D-19E198C95272}" srcId="{E4616CB7-8D3B-49AA-9298-B6341E91759C}" destId="{903E4F74-14E7-4A2A-A2B4-FD56D6355499}" srcOrd="4" destOrd="0" parTransId="{393D87A7-FAC6-4859-A8C1-2B56A909DF4B}" sibTransId="{D44A8518-570D-44B0-895C-C5FBA6DB9D53}"/>
    <dgm:cxn modelId="{4C9CDA85-4F7B-40DD-A59F-7B116D8F73AB}" srcId="{467A4ACA-BE52-4C07-AC53-88DA0C6E9577}" destId="{D6EB429E-6657-4DAA-8517-CD578559110F}" srcOrd="1" destOrd="0" parTransId="{426C2D7B-3E2E-40E3-B191-64871E9CCAF7}" sibTransId="{AF0C10FA-970C-4223-A713-747583EA944D}"/>
    <dgm:cxn modelId="{FB860F9D-5F09-4D05-AE53-E0BAF5943F1F}" type="presOf" srcId="{56BFC623-1F78-496C-9DDD-28BE589392FD}" destId="{0439B0C1-8B70-4DAC-9A81-D16697B02D12}" srcOrd="0" destOrd="0" presId="urn:microsoft.com/office/officeart/2005/8/layout/vList5"/>
    <dgm:cxn modelId="{B1A1119D-D247-478E-A36C-9138DDF14D5C}" srcId="{E4616CB7-8D3B-49AA-9298-B6341E91759C}" destId="{957605F6-CBBB-4FB5-B845-D6E2B00C3D67}" srcOrd="6" destOrd="0" parTransId="{851233A2-9BA1-40CB-8B8F-F95B027BC0B5}" sibTransId="{DA51EE09-68CA-4E3F-BB9C-17D418CA7036}"/>
    <dgm:cxn modelId="{66263E9D-D1C0-489C-9B56-A6F0BBE56E23}" type="presOf" srcId="{28C4ACE8-DC74-492B-B35E-7E8F77AEFF6B}" destId="{AA85B0F6-EE61-49BE-985C-F60F636D2D99}" srcOrd="0" destOrd="0" presId="urn:microsoft.com/office/officeart/2005/8/layout/vList5"/>
    <dgm:cxn modelId="{49F0E09E-BAE3-4347-A969-F3D244FF8D6E}" type="presOf" srcId="{F84AB476-D6ED-4A13-AEF9-5C71C8F22A8B}" destId="{47EDD5B6-0B77-4054-AA66-F92DB9DBB21A}" srcOrd="0" destOrd="0" presId="urn:microsoft.com/office/officeart/2005/8/layout/vList5"/>
    <dgm:cxn modelId="{AD0DDBA5-4B34-4657-ADAE-CA8B6F1322EF}" srcId="{E4616CB7-8D3B-49AA-9298-B6341E91759C}" destId="{13453B50-059B-45F3-8B84-32A915267532}" srcOrd="3" destOrd="0" parTransId="{74214F19-8FEA-486C-AD12-11852BDDA674}" sibTransId="{BE64B5AB-D58F-4E20-BFA7-18809B3CC63E}"/>
    <dgm:cxn modelId="{2B359CAA-18DA-48AB-B491-63D941C4AD71}" type="presOf" srcId="{DBA67664-2B30-4A20-A316-3E268F0494D9}" destId="{C55A1E21-0641-47F8-AF34-EB69CA3F3EF7}" srcOrd="0" destOrd="1" presId="urn:microsoft.com/office/officeart/2005/8/layout/vList5"/>
    <dgm:cxn modelId="{250E98AC-08FF-413E-94D5-829D9BBF99C7}" type="presOf" srcId="{7934CA96-5165-4570-94E7-BC72CB10B7CB}" destId="{40688637-3488-4CEF-9FB3-6AF20BC7F410}" srcOrd="0" destOrd="1" presId="urn:microsoft.com/office/officeart/2005/8/layout/vList5"/>
    <dgm:cxn modelId="{6BC4B2AF-1021-432B-8A42-208FBC578335}" srcId="{6A873127-2A41-4FA9-A0ED-91CC23C520D0}" destId="{16B5D799-F834-464F-A35D-CE1DDF01010E}" srcOrd="1" destOrd="0" parTransId="{5B6379AC-F4CC-40EE-8C6F-F7A4E15477F4}" sibTransId="{7D168865-4C7D-40C6-8EF0-C8FD8382E6CF}"/>
    <dgm:cxn modelId="{9FCBB1C4-1A63-46F4-9F04-16904C6EECF5}" srcId="{E4616CB7-8D3B-49AA-9298-B6341E91759C}" destId="{F84AB476-D6ED-4A13-AEF9-5C71C8F22A8B}" srcOrd="0" destOrd="0" parTransId="{7F3BDB01-416F-4E35-9B01-1545E07F5888}" sibTransId="{D4694E8F-048B-4A94-9B10-4BC998A58E60}"/>
    <dgm:cxn modelId="{7E2C9BCC-9EE6-4433-A786-B745625F5D48}" srcId="{13453B50-059B-45F3-8B84-32A915267532}" destId="{DBA67664-2B30-4A20-A316-3E268F0494D9}" srcOrd="1" destOrd="0" parTransId="{8772CFB4-6E84-4A55-838B-D51294FB5888}" sibTransId="{78B709AE-77D1-4444-9DCE-D43ECE2A48D7}"/>
    <dgm:cxn modelId="{FCC51FCE-6F29-4989-A1E7-DC9891599753}" srcId="{63FFFA80-E4D7-403A-868A-0C563D7963EF}" destId="{3580C44D-6317-4F02-B740-51D90E7A7A84}" srcOrd="0" destOrd="0" parTransId="{9E109BA5-F2CA-4572-BDE6-5BBF69AC2357}" sibTransId="{44556CD4-9E89-4578-A298-4D98E9E45A45}"/>
    <dgm:cxn modelId="{6C6B66D3-90AA-418E-B571-22EE2A4259A1}" type="presOf" srcId="{903E4F74-14E7-4A2A-A2B4-FD56D6355499}" destId="{6148704C-CF65-423B-825C-60E562D5A0F5}" srcOrd="0" destOrd="0" presId="urn:microsoft.com/office/officeart/2005/8/layout/vList5"/>
    <dgm:cxn modelId="{CD4184DE-71CB-431E-A707-7607A9A0A74D}" type="presOf" srcId="{957605F6-CBBB-4FB5-B845-D6E2B00C3D67}" destId="{889E0B1E-C133-45F9-9985-F16CD81A78BC}" srcOrd="0" destOrd="0" presId="urn:microsoft.com/office/officeart/2005/8/layout/vList5"/>
    <dgm:cxn modelId="{17A668E2-88DE-43B0-88B9-59DA943D82A0}" type="presOf" srcId="{63FFFA80-E4D7-403A-868A-0C563D7963EF}" destId="{BB8C7B81-1EE2-4B29-9790-FD308240B7A0}" srcOrd="0" destOrd="0" presId="urn:microsoft.com/office/officeart/2005/8/layout/vList5"/>
    <dgm:cxn modelId="{C4BC6AE4-BB05-4825-93E3-F3DD4530D506}" type="presOf" srcId="{13453B50-059B-45F3-8B84-32A915267532}" destId="{05CE075B-3C06-4B06-A9CF-FD38B292432D}" srcOrd="0" destOrd="0" presId="urn:microsoft.com/office/officeart/2005/8/layout/vList5"/>
    <dgm:cxn modelId="{08EE68E9-4BC2-467F-B343-51740AF6B356}" srcId="{903E4F74-14E7-4A2A-A2B4-FD56D6355499}" destId="{7934CA96-5165-4570-94E7-BC72CB10B7CB}" srcOrd="1" destOrd="0" parTransId="{33C51268-EDA5-4DA5-9EA0-6BD45C896DA2}" sibTransId="{D2463791-23D1-4971-88D8-0FF63F5BE4D5}"/>
    <dgm:cxn modelId="{92DB2DEA-D502-4FCB-9F69-14F246E623EF}" srcId="{903E4F74-14E7-4A2A-A2B4-FD56D6355499}" destId="{57A8F3B6-54E4-4F3B-9E20-55C1D9C8F5C7}" srcOrd="0" destOrd="0" parTransId="{BF5283B5-AF84-4B75-80AE-3A543F1D4101}" sibTransId="{1D924064-4DC6-49A8-A828-4B34E998ED20}"/>
    <dgm:cxn modelId="{38AE2FEB-FAEB-4BC4-B8E5-F16731D60A1E}" type="presOf" srcId="{16B5D799-F834-464F-A35D-CE1DDF01010E}" destId="{AA85B0F6-EE61-49BE-985C-F60F636D2D99}" srcOrd="0" destOrd="1" presId="urn:microsoft.com/office/officeart/2005/8/layout/vList5"/>
    <dgm:cxn modelId="{D0DA89EC-1549-49D7-A53B-918652CF36F5}" type="presOf" srcId="{D6EB429E-6657-4DAA-8517-CD578559110F}" destId="{DCA079B9-2056-4C19-97E6-1634549AD3EE}" srcOrd="0" destOrd="1" presId="urn:microsoft.com/office/officeart/2005/8/layout/vList5"/>
    <dgm:cxn modelId="{8975AFEE-5AB8-4C4D-AF91-233CB1CB24E6}" type="presOf" srcId="{57A8F3B6-54E4-4F3B-9E20-55C1D9C8F5C7}" destId="{40688637-3488-4CEF-9FB3-6AF20BC7F410}" srcOrd="0" destOrd="0" presId="urn:microsoft.com/office/officeart/2005/8/layout/vList5"/>
    <dgm:cxn modelId="{3FCE60EF-4593-4012-B824-E9D54A10D27F}" srcId="{E4616CB7-8D3B-49AA-9298-B6341E91759C}" destId="{6A873127-2A41-4FA9-A0ED-91CC23C520D0}" srcOrd="5" destOrd="0" parTransId="{B92D38EF-66AD-480C-ACF1-FC327CFD59EF}" sibTransId="{9822A27F-1501-4999-99C4-A5E49360EC3F}"/>
    <dgm:cxn modelId="{D5914FFD-1A81-4532-ADAE-C5BADB017F03}" srcId="{21B0B658-4792-42D7-AC00-EEDD681EFF05}" destId="{CD97B631-AB86-467B-B807-840206DD0EF1}" srcOrd="0" destOrd="0" parTransId="{EA737847-87FC-4D64-A544-220F6CC8FDC2}" sibTransId="{9B313084-7034-49FE-A896-CF1C36D85A7D}"/>
    <dgm:cxn modelId="{02F98DFD-3F6A-45B2-9BBE-43CB28E427A5}" srcId="{63FFFA80-E4D7-403A-868A-0C563D7963EF}" destId="{D273FF91-9228-4DE7-A6FE-1E908A7D530D}" srcOrd="1" destOrd="0" parTransId="{09228B60-B411-46C4-856F-3621EE75B472}" sibTransId="{B73F7515-70F0-4BA9-879C-1AC9922A0A65}"/>
    <dgm:cxn modelId="{54BA986F-BC48-4DD9-84ED-BA6214F110CB}" type="presParOf" srcId="{757341CB-C008-4575-8D19-95E3F715771B}" destId="{96A5075B-0526-497D-8FAB-68C4EB6E4F40}" srcOrd="0" destOrd="0" presId="urn:microsoft.com/office/officeart/2005/8/layout/vList5"/>
    <dgm:cxn modelId="{9D15F6D3-F01A-4676-8355-EEFD71BCFD83}" type="presParOf" srcId="{96A5075B-0526-497D-8FAB-68C4EB6E4F40}" destId="{47EDD5B6-0B77-4054-AA66-F92DB9DBB21A}" srcOrd="0" destOrd="0" presId="urn:microsoft.com/office/officeart/2005/8/layout/vList5"/>
    <dgm:cxn modelId="{4738F00E-5F0A-49A9-8977-BCD66901FA95}" type="presParOf" srcId="{96A5075B-0526-497D-8FAB-68C4EB6E4F40}" destId="{0439B0C1-8B70-4DAC-9A81-D16697B02D12}" srcOrd="1" destOrd="0" presId="urn:microsoft.com/office/officeart/2005/8/layout/vList5"/>
    <dgm:cxn modelId="{6FFEEFE2-133C-4D2B-87FB-94C0C1129695}" type="presParOf" srcId="{757341CB-C008-4575-8D19-95E3F715771B}" destId="{B9085A97-BC8A-4DC5-9CD5-DA1F204C8DC6}" srcOrd="1" destOrd="0" presId="urn:microsoft.com/office/officeart/2005/8/layout/vList5"/>
    <dgm:cxn modelId="{9A87E568-C8E8-4820-8BBC-AC3E35BD9D34}" type="presParOf" srcId="{757341CB-C008-4575-8D19-95E3F715771B}" destId="{9361902D-740C-4C7A-8E45-EA5F2388F37A}" srcOrd="2" destOrd="0" presId="urn:microsoft.com/office/officeart/2005/8/layout/vList5"/>
    <dgm:cxn modelId="{74748758-9F71-4268-8AF5-7FEDFFACCF93}" type="presParOf" srcId="{9361902D-740C-4C7A-8E45-EA5F2388F37A}" destId="{70771493-80FD-4746-AA19-A71ADB526D6D}" srcOrd="0" destOrd="0" presId="urn:microsoft.com/office/officeart/2005/8/layout/vList5"/>
    <dgm:cxn modelId="{C5CA47F1-7B08-428F-B4FF-240EB1979561}" type="presParOf" srcId="{9361902D-740C-4C7A-8E45-EA5F2388F37A}" destId="{F65E0291-195B-41DB-9523-4EEAE07F63CB}" srcOrd="1" destOrd="0" presId="urn:microsoft.com/office/officeart/2005/8/layout/vList5"/>
    <dgm:cxn modelId="{5BC83292-86DE-467D-BF41-3E416E3909BE}" type="presParOf" srcId="{757341CB-C008-4575-8D19-95E3F715771B}" destId="{31493854-7066-4D71-9571-A81A93B88C08}" srcOrd="3" destOrd="0" presId="urn:microsoft.com/office/officeart/2005/8/layout/vList5"/>
    <dgm:cxn modelId="{EBCC3E2F-2B5C-4B88-9DEF-D16DA2A10753}" type="presParOf" srcId="{757341CB-C008-4575-8D19-95E3F715771B}" destId="{6438F90D-048F-489F-A415-A8549AFC5554}" srcOrd="4" destOrd="0" presId="urn:microsoft.com/office/officeart/2005/8/layout/vList5"/>
    <dgm:cxn modelId="{54C89E83-CAEC-4016-A430-7CA148A02389}" type="presParOf" srcId="{6438F90D-048F-489F-A415-A8549AFC5554}" destId="{BB8C7B81-1EE2-4B29-9790-FD308240B7A0}" srcOrd="0" destOrd="0" presId="urn:microsoft.com/office/officeart/2005/8/layout/vList5"/>
    <dgm:cxn modelId="{F8A0562A-A1A8-4AEF-9EB9-33C07353AF68}" type="presParOf" srcId="{6438F90D-048F-489F-A415-A8549AFC5554}" destId="{31E37D08-2068-4146-87C9-C9B3D0F9EB44}" srcOrd="1" destOrd="0" presId="urn:microsoft.com/office/officeart/2005/8/layout/vList5"/>
    <dgm:cxn modelId="{2DF08B88-A031-4399-B95E-58B4E6208199}" type="presParOf" srcId="{757341CB-C008-4575-8D19-95E3F715771B}" destId="{85F68C94-4D07-4855-BD91-8FC17A9C77C0}" srcOrd="5" destOrd="0" presId="urn:microsoft.com/office/officeart/2005/8/layout/vList5"/>
    <dgm:cxn modelId="{4C5A58ED-9BDC-447F-8893-34D7BB6C457D}" type="presParOf" srcId="{757341CB-C008-4575-8D19-95E3F715771B}" destId="{CBAD6328-9710-4D01-8524-0C43049B295A}" srcOrd="6" destOrd="0" presId="urn:microsoft.com/office/officeart/2005/8/layout/vList5"/>
    <dgm:cxn modelId="{AADD9480-508E-4663-947D-C4BFCA55D291}" type="presParOf" srcId="{CBAD6328-9710-4D01-8524-0C43049B295A}" destId="{05CE075B-3C06-4B06-A9CF-FD38B292432D}" srcOrd="0" destOrd="0" presId="urn:microsoft.com/office/officeart/2005/8/layout/vList5"/>
    <dgm:cxn modelId="{9D483C7D-8F7D-4E36-AC90-0D372363403A}" type="presParOf" srcId="{CBAD6328-9710-4D01-8524-0C43049B295A}" destId="{C55A1E21-0641-47F8-AF34-EB69CA3F3EF7}" srcOrd="1" destOrd="0" presId="urn:microsoft.com/office/officeart/2005/8/layout/vList5"/>
    <dgm:cxn modelId="{55D0F33A-6345-44F2-B15B-A494BC88AF5A}" type="presParOf" srcId="{757341CB-C008-4575-8D19-95E3F715771B}" destId="{38E5E95E-0502-4B1F-99EF-69FB2289B6F6}" srcOrd="7" destOrd="0" presId="urn:microsoft.com/office/officeart/2005/8/layout/vList5"/>
    <dgm:cxn modelId="{0A7D5DB1-6FEF-4702-93D4-746D9071D3CD}" type="presParOf" srcId="{757341CB-C008-4575-8D19-95E3F715771B}" destId="{D3212E2B-1D17-497B-9C15-D63E0872497B}" srcOrd="8" destOrd="0" presId="urn:microsoft.com/office/officeart/2005/8/layout/vList5"/>
    <dgm:cxn modelId="{C93B5245-A028-4C16-B72C-BA295538D1BB}" type="presParOf" srcId="{D3212E2B-1D17-497B-9C15-D63E0872497B}" destId="{6148704C-CF65-423B-825C-60E562D5A0F5}" srcOrd="0" destOrd="0" presId="urn:microsoft.com/office/officeart/2005/8/layout/vList5"/>
    <dgm:cxn modelId="{A29F704D-6BBC-416E-A45F-47042DA8BF91}" type="presParOf" srcId="{D3212E2B-1D17-497B-9C15-D63E0872497B}" destId="{40688637-3488-4CEF-9FB3-6AF20BC7F410}" srcOrd="1" destOrd="0" presId="urn:microsoft.com/office/officeart/2005/8/layout/vList5"/>
    <dgm:cxn modelId="{B3D7E2C1-D7A8-4ADF-A38B-8ED9DC8B1C55}" type="presParOf" srcId="{757341CB-C008-4575-8D19-95E3F715771B}" destId="{D8EC3234-A586-4BBE-BE71-EE1B48AFC693}" srcOrd="9" destOrd="0" presId="urn:microsoft.com/office/officeart/2005/8/layout/vList5"/>
    <dgm:cxn modelId="{676EBEEA-EEA0-4932-BCF3-915BBB5947DF}" type="presParOf" srcId="{757341CB-C008-4575-8D19-95E3F715771B}" destId="{3CD0ECD3-6551-4952-9DDC-BDA1194E71F0}" srcOrd="10" destOrd="0" presId="urn:microsoft.com/office/officeart/2005/8/layout/vList5"/>
    <dgm:cxn modelId="{F8B0F16A-461B-48CC-A51F-00B8668E7B86}" type="presParOf" srcId="{3CD0ECD3-6551-4952-9DDC-BDA1194E71F0}" destId="{D9203201-3251-4D6F-B00C-CB49C9A45871}" srcOrd="0" destOrd="0" presId="urn:microsoft.com/office/officeart/2005/8/layout/vList5"/>
    <dgm:cxn modelId="{13F38F1C-CEBF-46D9-B05A-B5D060D26A6A}" type="presParOf" srcId="{3CD0ECD3-6551-4952-9DDC-BDA1194E71F0}" destId="{AA85B0F6-EE61-49BE-985C-F60F636D2D99}" srcOrd="1" destOrd="0" presId="urn:microsoft.com/office/officeart/2005/8/layout/vList5"/>
    <dgm:cxn modelId="{856276A2-FCC0-4FBF-8916-9E12696AF451}" type="presParOf" srcId="{757341CB-C008-4575-8D19-95E3F715771B}" destId="{02328D62-3DD8-424D-B0E3-E41BC72775C2}" srcOrd="11" destOrd="0" presId="urn:microsoft.com/office/officeart/2005/8/layout/vList5"/>
    <dgm:cxn modelId="{FA9ECD83-F51E-4070-B54A-7D19C72C0823}" type="presParOf" srcId="{757341CB-C008-4575-8D19-95E3F715771B}" destId="{7B8E5FF1-EC04-48AD-BB7D-C31BE553002C}" srcOrd="12" destOrd="0" presId="urn:microsoft.com/office/officeart/2005/8/layout/vList5"/>
    <dgm:cxn modelId="{03E7DE65-16B5-436C-A974-AAD3E6CB4139}" type="presParOf" srcId="{7B8E5FF1-EC04-48AD-BB7D-C31BE553002C}" destId="{889E0B1E-C133-45F9-9985-F16CD81A78BC}" srcOrd="0" destOrd="0" presId="urn:microsoft.com/office/officeart/2005/8/layout/vList5"/>
    <dgm:cxn modelId="{7525F9E3-0B30-4EFE-9879-D5EB009B2AB0}" type="presParOf" srcId="{7B8E5FF1-EC04-48AD-BB7D-C31BE553002C}" destId="{87F91B42-849B-43AB-BFD0-5F4C9B5CCE3C}" srcOrd="1" destOrd="0" presId="urn:microsoft.com/office/officeart/2005/8/layout/vList5"/>
    <dgm:cxn modelId="{E4044882-D893-42E6-8F5B-6556E44EB46C}" type="presParOf" srcId="{757341CB-C008-4575-8D19-95E3F715771B}" destId="{783B1719-E662-4315-A1A6-C3429298A2C8}" srcOrd="13" destOrd="0" presId="urn:microsoft.com/office/officeart/2005/8/layout/vList5"/>
    <dgm:cxn modelId="{CC6F0955-4E0F-4657-A283-9675AC8AC249}" type="presParOf" srcId="{757341CB-C008-4575-8D19-95E3F715771B}" destId="{84CB3A1E-D1A3-4B51-9EAF-912C093EAC99}" srcOrd="14" destOrd="0" presId="urn:microsoft.com/office/officeart/2005/8/layout/vList5"/>
    <dgm:cxn modelId="{58B82CF2-007D-4D1D-A262-B6C4C70DA0D9}" type="presParOf" srcId="{84CB3A1E-D1A3-4B51-9EAF-912C093EAC99}" destId="{BF578431-533E-45F4-A0CC-28546A23CAB9}" srcOrd="0" destOrd="0" presId="urn:microsoft.com/office/officeart/2005/8/layout/vList5"/>
    <dgm:cxn modelId="{1DFBDE3E-8E9A-40C2-A03A-8A5065CC9F00}" type="presParOf" srcId="{84CB3A1E-D1A3-4B51-9EAF-912C093EAC99}" destId="{DCA079B9-2056-4C19-97E6-1634549AD3EE}" srcOrd="1" destOrd="0" presId="urn:microsoft.com/office/officeart/2005/8/layout/vList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B6888C-110D-4117-8778-E17DB0B114DB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0E10941-B4F7-448D-BAD8-138B27C056BB}">
      <dgm:prSet phldrT="[Text]" custT="1"/>
      <dgm:spPr/>
      <dgm:t>
        <a:bodyPr/>
        <a:lstStyle/>
        <a:p>
          <a:r>
            <a:rPr lang="de-DE" sz="2400" dirty="0">
              <a:latin typeface="Arial" panose="020B0604020202020204" pitchFamily="34" charset="0"/>
              <a:cs typeface="Arial" panose="020B0604020202020204" pitchFamily="34" charset="0"/>
            </a:rPr>
            <a:t>More </a:t>
          </a:r>
          <a:r>
            <a:rPr lang="de-DE" sz="2400" dirty="0" err="1">
              <a:latin typeface="Arial" panose="020B0604020202020204" pitchFamily="34" charset="0"/>
              <a:cs typeface="Arial" panose="020B0604020202020204" pitchFamily="34" charset="0"/>
            </a:rPr>
            <a:t>likely</a:t>
          </a:r>
          <a:r>
            <a:rPr lang="de-DE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400" dirty="0" err="1">
              <a:latin typeface="Arial" panose="020B0604020202020204" pitchFamily="34" charset="0"/>
              <a:cs typeface="Arial" panose="020B0604020202020204" pitchFamily="34" charset="0"/>
            </a:rPr>
            <a:t>to</a:t>
          </a:r>
          <a:r>
            <a:rPr lang="de-DE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400" dirty="0" err="1">
              <a:latin typeface="Arial" panose="020B0604020202020204" pitchFamily="34" charset="0"/>
              <a:cs typeface="Arial" panose="020B0604020202020204" pitchFamily="34" charset="0"/>
            </a:rPr>
            <a:t>retrofit</a:t>
          </a:r>
          <a:r>
            <a:rPr lang="de-DE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400" dirty="0" err="1">
              <a:latin typeface="Arial" panose="020B0604020202020204" pitchFamily="34" charset="0"/>
              <a:cs typeface="Arial" panose="020B0604020202020204" pitchFamily="34" charset="0"/>
            </a:rPr>
            <a:t>are</a:t>
          </a:r>
          <a:r>
            <a:rPr lang="de-DE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400" dirty="0" err="1">
              <a:latin typeface="Arial" panose="020B0604020202020204" pitchFamily="34" charset="0"/>
              <a:cs typeface="Arial" panose="020B0604020202020204" pitchFamily="34" charset="0"/>
            </a:rPr>
            <a:t>homeowners</a:t>
          </a:r>
          <a:r>
            <a:rPr lang="de-DE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400" dirty="0" err="1">
              <a:latin typeface="Arial" panose="020B0604020202020204" pitchFamily="34" charset="0"/>
              <a:cs typeface="Arial" panose="020B0604020202020204" pitchFamily="34" charset="0"/>
            </a:rPr>
            <a:t>who</a:t>
          </a:r>
          <a:r>
            <a:rPr lang="de-DE" sz="2400" dirty="0">
              <a:latin typeface="Arial" panose="020B0604020202020204" pitchFamily="34" charset="0"/>
              <a:cs typeface="Arial" panose="020B0604020202020204" pitchFamily="34" charset="0"/>
            </a:rPr>
            <a:t>...</a:t>
          </a:r>
        </a:p>
      </dgm:t>
    </dgm:pt>
    <dgm:pt modelId="{CEED937B-8D68-4BD5-9693-396D9240DFFD}" type="parTrans" cxnId="{8EA5994D-A551-429D-B4B5-366A95B7B0C7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42C1F4-84AD-4CB2-988C-4D4A2088F3FB}" type="sibTrans" cxnId="{8EA5994D-A551-429D-B4B5-366A95B7B0C7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361C27-0B9C-4649-A500-6003110FE287}">
      <dgm:prSet phldrT="[Text]" custT="1"/>
      <dgm:spPr/>
      <dgm:t>
        <a:bodyPr/>
        <a:lstStyle/>
        <a:p>
          <a:r>
            <a:rPr lang="de-DE" sz="2000" dirty="0" err="1">
              <a:latin typeface="Arial" panose="020B0604020202020204" pitchFamily="34" charset="0"/>
              <a:cs typeface="Arial" panose="020B0604020202020204" pitchFamily="34" charset="0"/>
            </a:rPr>
            <a:t>Less</a:t>
          </a:r>
          <a:r>
            <a:rPr lang="de-DE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dirty="0" err="1">
              <a:latin typeface="Arial" panose="020B0604020202020204" pitchFamily="34" charset="0"/>
              <a:cs typeface="Arial" panose="020B0604020202020204" pitchFamily="34" charset="0"/>
            </a:rPr>
            <a:t>likely</a:t>
          </a:r>
          <a:r>
            <a:rPr lang="de-DE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dirty="0" err="1">
              <a:latin typeface="Arial" panose="020B0604020202020204" pitchFamily="34" charset="0"/>
              <a:cs typeface="Arial" panose="020B0604020202020204" pitchFamily="34" charset="0"/>
            </a:rPr>
            <a:t>to</a:t>
          </a:r>
          <a:r>
            <a:rPr lang="de-DE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dirty="0" err="1">
              <a:latin typeface="Arial" panose="020B0604020202020204" pitchFamily="34" charset="0"/>
              <a:cs typeface="Arial" panose="020B0604020202020204" pitchFamily="34" charset="0"/>
            </a:rPr>
            <a:t>retrofit</a:t>
          </a:r>
          <a:r>
            <a:rPr lang="de-DE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dirty="0" err="1">
              <a:latin typeface="Arial" panose="020B0604020202020204" pitchFamily="34" charset="0"/>
              <a:cs typeface="Arial" panose="020B0604020202020204" pitchFamily="34" charset="0"/>
            </a:rPr>
            <a:t>are</a:t>
          </a:r>
          <a:r>
            <a:rPr lang="de-DE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dirty="0" err="1">
              <a:latin typeface="Arial" panose="020B0604020202020204" pitchFamily="34" charset="0"/>
              <a:cs typeface="Arial" panose="020B0604020202020204" pitchFamily="34" charset="0"/>
            </a:rPr>
            <a:t>homeowners</a:t>
          </a:r>
          <a:r>
            <a:rPr lang="de-DE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dirty="0" err="1">
              <a:latin typeface="Arial" panose="020B0604020202020204" pitchFamily="34" charset="0"/>
              <a:cs typeface="Arial" panose="020B0604020202020204" pitchFamily="34" charset="0"/>
            </a:rPr>
            <a:t>who</a:t>
          </a:r>
          <a:r>
            <a:rPr lang="de-DE" sz="2000" dirty="0">
              <a:latin typeface="Arial" panose="020B0604020202020204" pitchFamily="34" charset="0"/>
              <a:cs typeface="Arial" panose="020B0604020202020204" pitchFamily="34" charset="0"/>
            </a:rPr>
            <a:t>...</a:t>
          </a:r>
        </a:p>
      </dgm:t>
    </dgm:pt>
    <dgm:pt modelId="{09850F87-2185-4DF2-B53E-83FFB13E1A7A}" type="parTrans" cxnId="{6AB4ABB5-BBBD-4145-89C1-225983958036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F3E3E2-F370-478D-8B8E-DF35FD512ED5}" type="sibTrans" cxnId="{6AB4ABB5-BBBD-4145-89C1-225983958036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CC1F86-AD8C-4D9A-9035-6BFCA2F369B3}">
      <dgm:prSet phldrT="[Text]" custT="1"/>
      <dgm:spPr/>
      <dgm:t>
        <a:bodyPr/>
        <a:lstStyle/>
        <a:p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Live in newer buildings with insulation and double-glazing (only PV!)</a:t>
          </a:r>
          <a:endParaRPr lang="de-D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7BB4D2-D239-4A3F-AC02-D659C33BDC29}" type="parTrans" cxnId="{CD6B9067-EBEA-4979-9521-A8028A9FFD26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5ACF4D-5BB3-4583-87CA-68C9B7F94C63}" type="sibTrans" cxnId="{CD6B9067-EBEA-4979-9521-A8028A9FFD26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C32440-4FBE-4E74-8793-719371D64DC6}">
      <dgm:prSet phldrT="[Text]" custT="1"/>
      <dgm:spPr/>
      <dgm:t>
        <a:bodyPr/>
        <a:lstStyle/>
        <a:p>
          <a:endParaRPr lang="de-D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A0361A-2D3B-414B-AF0E-054C6768B4CC}" type="parTrans" cxnId="{5D91FAD2-F6FB-4ECD-9A51-58C40AF400FB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F9F8FE-F511-4C20-9C92-770F31096654}" type="sibTrans" cxnId="{5D91FAD2-F6FB-4ECD-9A51-58C40AF400FB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AE963C-8A37-4192-8579-030D9F3399D3}">
      <dgm:prSet phldrT="[Text]" custT="1"/>
      <dgm:spPr/>
      <dgm:t>
        <a:bodyPr/>
        <a:lstStyle/>
        <a:p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Live in single-family houses in rural areas</a:t>
          </a:r>
          <a:endParaRPr lang="de-D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0066A9-3FF9-44BC-A5F3-F92837495B90}" type="parTrans" cxnId="{6F4A3979-FF68-4102-8A31-51AB6BF2620B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8DF886-E31D-4108-B053-AEFA92EA2F45}" type="sibTrans" cxnId="{6F4A3979-FF68-4102-8A31-51AB6BF2620B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A91BA0-DBD8-418E-AE52-6B301BC4BAB8}">
      <dgm:prSet phldrT="[Text]" custT="1"/>
      <dgm:spPr/>
      <dgm:t>
        <a:bodyPr/>
        <a:lstStyle/>
        <a:p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Previously maintained their homes</a:t>
          </a:r>
          <a:endParaRPr lang="de-D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3A9B61-A007-4038-9564-8BB4B52B5DEF}" type="parTrans" cxnId="{B594971D-F212-4CBA-AA60-E0198E0EFAAA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6F5905-0CA3-4E09-B83D-8CA9931D297B}" type="sibTrans" cxnId="{B594971D-F212-4CBA-AA60-E0198E0EFAAA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FB2F8A-3B89-4320-9143-D49B11DFBF3C}">
      <dgm:prSet phldrT="[Text]" custT="1"/>
      <dgm:spPr/>
      <dgm:t>
        <a:bodyPr/>
        <a:lstStyle/>
        <a:p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Live in safer neighbourhoods and have higher education (except windows)</a:t>
          </a:r>
          <a:endParaRPr lang="de-D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801AEF-4F98-4555-B5E9-0344E70B9FD2}" type="parTrans" cxnId="{09566177-32BD-48DE-BEB4-1E4EE3F6A8BD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5979D9-04EC-47CB-B68F-9682EC9A6774}" type="sibTrans" cxnId="{09566177-32BD-48DE-BEB4-1E4EE3F6A8BD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2300E7-2C3A-47EF-9560-2A3E4B89CD86}">
      <dgm:prSet phldrT="[Text]" custT="1"/>
      <dgm:spPr/>
      <dgm:t>
        <a:bodyPr/>
        <a:lstStyle/>
        <a:p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Actively participate in neighbourhood life (insulation and PV)</a:t>
          </a:r>
          <a:endParaRPr lang="de-D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2C879C-4E67-4504-96A7-22D636C6ABD3}" type="parTrans" cxnId="{7A3A03F4-D6AA-4A82-9100-D76A12C0BB01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BFBA6D-12A5-4AC1-A17E-5773722B7179}" type="sibTrans" cxnId="{7A3A03F4-D6AA-4A82-9100-D76A12C0BB01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CAD86B-FB58-44D6-8530-DC8837A7BBA3}">
      <dgm:prSet phldrT="[Text]" custT="1"/>
      <dgm:spPr/>
      <dgm:t>
        <a:bodyPr/>
        <a:lstStyle/>
        <a:p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Are older, live with few people and have owned their residences for long time (for heat pump)</a:t>
          </a:r>
          <a:endParaRPr lang="de-D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A73AA1-E216-4ADE-BEBA-0E361666F970}" type="parTrans" cxnId="{25B30734-7C61-4FEA-8E99-A338EE9E69A1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D9C6F6-70A4-49F1-A6D0-B8F182990C2E}" type="sibTrans" cxnId="{25B30734-7C61-4FEA-8E99-A338EE9E69A1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B5D8FD-663A-4B62-888A-D275A795681D}" type="pres">
      <dgm:prSet presAssocID="{A7B6888C-110D-4117-8778-E17DB0B114DB}" presName="compositeShape" presStyleCnt="0">
        <dgm:presLayoutVars>
          <dgm:chMax val="2"/>
          <dgm:dir/>
          <dgm:resizeHandles val="exact"/>
        </dgm:presLayoutVars>
      </dgm:prSet>
      <dgm:spPr/>
    </dgm:pt>
    <dgm:pt modelId="{379CDADD-22D6-4495-A62C-3B0839AD6FF7}" type="pres">
      <dgm:prSet presAssocID="{F0E10941-B4F7-448D-BAD8-138B27C056BB}" presName="upArrow" presStyleLbl="node1" presStyleIdx="0" presStyleCnt="2" custScaleX="82928" custScaleY="79688"/>
      <dgm:spPr/>
    </dgm:pt>
    <dgm:pt modelId="{B7E90BBD-B440-4A6A-88C8-3C31C3DD6DCD}" type="pres">
      <dgm:prSet presAssocID="{F0E10941-B4F7-448D-BAD8-138B27C056BB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51F32771-2F94-4B83-8A27-DE8E475E267B}" type="pres">
      <dgm:prSet presAssocID="{4B361C27-0B9C-4649-A500-6003110FE287}" presName="downArrow" presStyleLbl="node1" presStyleIdx="1" presStyleCnt="2" custScaleX="82928" custScaleY="79688"/>
      <dgm:spPr/>
    </dgm:pt>
    <dgm:pt modelId="{644DF1CC-2300-4894-9D69-BB4E74083DC1}" type="pres">
      <dgm:prSet presAssocID="{4B361C27-0B9C-4649-A500-6003110FE287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61550705-B307-4AAB-9A11-5E67FE38FDBD}" type="presOf" srcId="{F9C32440-4FBE-4E74-8793-719371D64DC6}" destId="{B7E90BBD-B440-4A6A-88C8-3C31C3DD6DCD}" srcOrd="0" destOrd="5" presId="urn:microsoft.com/office/officeart/2005/8/layout/arrow4"/>
    <dgm:cxn modelId="{B594971D-F212-4CBA-AA60-E0198E0EFAAA}" srcId="{F0E10941-B4F7-448D-BAD8-138B27C056BB}" destId="{97A91BA0-DBD8-418E-AE52-6B301BC4BAB8}" srcOrd="1" destOrd="0" parTransId="{043A9B61-A007-4038-9564-8BB4B52B5DEF}" sibTransId="{F76F5905-0CA3-4E09-B83D-8CA9931D297B}"/>
    <dgm:cxn modelId="{25B30734-7C61-4FEA-8E99-A338EE9E69A1}" srcId="{4B361C27-0B9C-4649-A500-6003110FE287}" destId="{57CAD86B-FB58-44D6-8530-DC8837A7BBA3}" srcOrd="1" destOrd="0" parTransId="{91A73AA1-E216-4ADE-BEBA-0E361666F970}" sibTransId="{99D9C6F6-70A4-49F1-A6D0-B8F182990C2E}"/>
    <dgm:cxn modelId="{30579C39-CDF7-4A5F-B5A2-262CDE2E482E}" type="presOf" srcId="{45FB2F8A-3B89-4320-9143-D49B11DFBF3C}" destId="{B7E90BBD-B440-4A6A-88C8-3C31C3DD6DCD}" srcOrd="0" destOrd="4" presId="urn:microsoft.com/office/officeart/2005/8/layout/arrow4"/>
    <dgm:cxn modelId="{1272675B-2978-4A40-9EA4-AA19B3687DE0}" type="presOf" srcId="{4B361C27-0B9C-4649-A500-6003110FE287}" destId="{644DF1CC-2300-4894-9D69-BB4E74083DC1}" srcOrd="0" destOrd="0" presId="urn:microsoft.com/office/officeart/2005/8/layout/arrow4"/>
    <dgm:cxn modelId="{CD6B9067-EBEA-4979-9521-A8028A9FFD26}" srcId="{4B361C27-0B9C-4649-A500-6003110FE287}" destId="{C1CC1F86-AD8C-4D9A-9035-6BFCA2F369B3}" srcOrd="0" destOrd="0" parTransId="{F87BB4D2-D239-4A3F-AC02-D659C33BDC29}" sibTransId="{325ACF4D-5BB3-4583-87CA-68C9B7F94C63}"/>
    <dgm:cxn modelId="{8EA5994D-A551-429D-B4B5-366A95B7B0C7}" srcId="{A7B6888C-110D-4117-8778-E17DB0B114DB}" destId="{F0E10941-B4F7-448D-BAD8-138B27C056BB}" srcOrd="0" destOrd="0" parTransId="{CEED937B-8D68-4BD5-9693-396D9240DFFD}" sibTransId="{FC42C1F4-84AD-4CB2-988C-4D4A2088F3FB}"/>
    <dgm:cxn modelId="{2202F770-824A-4B3D-B095-4C923C314A32}" type="presOf" srcId="{F0E10941-B4F7-448D-BAD8-138B27C056BB}" destId="{B7E90BBD-B440-4A6A-88C8-3C31C3DD6DCD}" srcOrd="0" destOrd="0" presId="urn:microsoft.com/office/officeart/2005/8/layout/arrow4"/>
    <dgm:cxn modelId="{09566177-32BD-48DE-BEB4-1E4EE3F6A8BD}" srcId="{F0E10941-B4F7-448D-BAD8-138B27C056BB}" destId="{45FB2F8A-3B89-4320-9143-D49B11DFBF3C}" srcOrd="3" destOrd="0" parTransId="{75801AEF-4F98-4555-B5E9-0344E70B9FD2}" sibTransId="{8D5979D9-04EC-47CB-B68F-9682EC9A6774}"/>
    <dgm:cxn modelId="{6F4A3979-FF68-4102-8A31-51AB6BF2620B}" srcId="{F0E10941-B4F7-448D-BAD8-138B27C056BB}" destId="{52AE963C-8A37-4192-8579-030D9F3399D3}" srcOrd="0" destOrd="0" parTransId="{7E0066A9-3FF9-44BC-A5F3-F92837495B90}" sibTransId="{558DF886-E31D-4108-B053-AEFA92EA2F45}"/>
    <dgm:cxn modelId="{442C4E9F-F47D-46EB-A1FE-06EF324E482A}" type="presOf" srcId="{AA2300E7-2C3A-47EF-9560-2A3E4B89CD86}" destId="{B7E90BBD-B440-4A6A-88C8-3C31C3DD6DCD}" srcOrd="0" destOrd="3" presId="urn:microsoft.com/office/officeart/2005/8/layout/arrow4"/>
    <dgm:cxn modelId="{67D9F5A8-DD1D-4004-88CA-ED4B3818FCEB}" type="presOf" srcId="{C1CC1F86-AD8C-4D9A-9035-6BFCA2F369B3}" destId="{644DF1CC-2300-4894-9D69-BB4E74083DC1}" srcOrd="0" destOrd="1" presId="urn:microsoft.com/office/officeart/2005/8/layout/arrow4"/>
    <dgm:cxn modelId="{8D8DE7B0-AEE0-4AFF-86D8-AF02601A92EB}" type="presOf" srcId="{52AE963C-8A37-4192-8579-030D9F3399D3}" destId="{B7E90BBD-B440-4A6A-88C8-3C31C3DD6DCD}" srcOrd="0" destOrd="1" presId="urn:microsoft.com/office/officeart/2005/8/layout/arrow4"/>
    <dgm:cxn modelId="{6AB4ABB5-BBBD-4145-89C1-225983958036}" srcId="{A7B6888C-110D-4117-8778-E17DB0B114DB}" destId="{4B361C27-0B9C-4649-A500-6003110FE287}" srcOrd="1" destOrd="0" parTransId="{09850F87-2185-4DF2-B53E-83FFB13E1A7A}" sibTransId="{30F3E3E2-F370-478D-8B8E-DF35FD512ED5}"/>
    <dgm:cxn modelId="{F8725AD1-4029-45B3-8DFE-91C071DDBC33}" type="presOf" srcId="{A7B6888C-110D-4117-8778-E17DB0B114DB}" destId="{50B5D8FD-663A-4B62-888A-D275A795681D}" srcOrd="0" destOrd="0" presId="urn:microsoft.com/office/officeart/2005/8/layout/arrow4"/>
    <dgm:cxn modelId="{5D91FAD2-F6FB-4ECD-9A51-58C40AF400FB}" srcId="{F0E10941-B4F7-448D-BAD8-138B27C056BB}" destId="{F9C32440-4FBE-4E74-8793-719371D64DC6}" srcOrd="4" destOrd="0" parTransId="{F7A0361A-2D3B-414B-AF0E-054C6768B4CC}" sibTransId="{BBF9F8FE-F511-4C20-9C92-770F31096654}"/>
    <dgm:cxn modelId="{7689A6D4-4DDF-44D1-B210-79D5FF4525F4}" type="presOf" srcId="{97A91BA0-DBD8-418E-AE52-6B301BC4BAB8}" destId="{B7E90BBD-B440-4A6A-88C8-3C31C3DD6DCD}" srcOrd="0" destOrd="2" presId="urn:microsoft.com/office/officeart/2005/8/layout/arrow4"/>
    <dgm:cxn modelId="{62BE2CD6-692E-4B4F-875E-CC5E0B39BBF9}" type="presOf" srcId="{57CAD86B-FB58-44D6-8530-DC8837A7BBA3}" destId="{644DF1CC-2300-4894-9D69-BB4E74083DC1}" srcOrd="0" destOrd="2" presId="urn:microsoft.com/office/officeart/2005/8/layout/arrow4"/>
    <dgm:cxn modelId="{7A3A03F4-D6AA-4A82-9100-D76A12C0BB01}" srcId="{F0E10941-B4F7-448D-BAD8-138B27C056BB}" destId="{AA2300E7-2C3A-47EF-9560-2A3E4B89CD86}" srcOrd="2" destOrd="0" parTransId="{2F2C879C-4E67-4504-96A7-22D636C6ABD3}" sibTransId="{CCBFBA6D-12A5-4AC1-A17E-5773722B7179}"/>
    <dgm:cxn modelId="{087225EE-28D5-49BB-8B83-FF8DE7E8AB41}" type="presParOf" srcId="{50B5D8FD-663A-4B62-888A-D275A795681D}" destId="{379CDADD-22D6-4495-A62C-3B0839AD6FF7}" srcOrd="0" destOrd="0" presId="urn:microsoft.com/office/officeart/2005/8/layout/arrow4"/>
    <dgm:cxn modelId="{E6147FCC-DE65-499A-BCBB-6D2916D37070}" type="presParOf" srcId="{50B5D8FD-663A-4B62-888A-D275A795681D}" destId="{B7E90BBD-B440-4A6A-88C8-3C31C3DD6DCD}" srcOrd="1" destOrd="0" presId="urn:microsoft.com/office/officeart/2005/8/layout/arrow4"/>
    <dgm:cxn modelId="{30F73666-D0D4-4757-9FAD-071E77D95AAB}" type="presParOf" srcId="{50B5D8FD-663A-4B62-888A-D275A795681D}" destId="{51F32771-2F94-4B83-8A27-DE8E475E267B}" srcOrd="2" destOrd="0" presId="urn:microsoft.com/office/officeart/2005/8/layout/arrow4"/>
    <dgm:cxn modelId="{AA1563B8-2EAA-4D8A-B0EE-9B3FE7D9E755}" type="presParOf" srcId="{50B5D8FD-663A-4B62-888A-D275A795681D}" destId="{644DF1CC-2300-4894-9D69-BB4E74083DC1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9B0C1-8B70-4DAC-9A81-D16697B02D12}">
      <dsp:nvSpPr>
        <dsp:cNvPr id="0" name=""/>
        <dsp:cNvSpPr/>
      </dsp:nvSpPr>
      <dsp:spPr>
        <a:xfrm rot="5400000">
          <a:off x="5655912" y="-2078316"/>
          <a:ext cx="475089" cy="475088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+</a:t>
          </a:r>
          <a:r>
            <a:rPr lang="en-GB" sz="1400" b="0" kern="1200" dirty="0">
              <a:latin typeface="Arial" panose="020B0604020202020204" pitchFamily="34" charset="0"/>
              <a:cs typeface="Arial" panose="020B0604020202020204" pitchFamily="34" charset="0"/>
            </a:rPr>
            <a:t> home area, household size, el. &amp; gas cons.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GB" sz="1400" b="0" kern="1200" dirty="0">
              <a:latin typeface="Arial" panose="020B0604020202020204" pitchFamily="34" charset="0"/>
              <a:cs typeface="Arial" panose="020B0604020202020204" pitchFamily="34" charset="0"/>
            </a:rPr>
            <a:t>  dwelling type, urbanization level</a:t>
          </a:r>
        </a:p>
      </dsp:txBody>
      <dsp:txXfrm rot="-5400000">
        <a:off x="3518013" y="82775"/>
        <a:ext cx="4727696" cy="428705"/>
      </dsp:txXfrm>
    </dsp:sp>
    <dsp:sp modelId="{47EDD5B6-0B77-4054-AA66-F92DB9DBB21A}">
      <dsp:nvSpPr>
        <dsp:cNvPr id="0" name=""/>
        <dsp:cNvSpPr/>
      </dsp:nvSpPr>
      <dsp:spPr>
        <a:xfrm>
          <a:off x="2503" y="196"/>
          <a:ext cx="3515508" cy="59386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1.Single-family houses in rural areas</a:t>
          </a:r>
          <a:endParaRPr lang="en-GB" sz="16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493" y="29186"/>
        <a:ext cx="3457528" cy="535882"/>
      </dsp:txXfrm>
    </dsp:sp>
    <dsp:sp modelId="{F65E0291-195B-41DB-9523-4EEAE07F63CB}">
      <dsp:nvSpPr>
        <dsp:cNvPr id="0" name=""/>
        <dsp:cNvSpPr/>
      </dsp:nvSpPr>
      <dsp:spPr>
        <a:xfrm rot="5400000">
          <a:off x="5655912" y="-1454761"/>
          <a:ext cx="475089" cy="475088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+</a:t>
          </a:r>
          <a:r>
            <a:rPr lang="en-GB" sz="1400" b="0" kern="1200" dirty="0">
              <a:latin typeface="Arial" panose="020B0604020202020204" pitchFamily="34" charset="0"/>
              <a:cs typeface="Arial" panose="020B0604020202020204" pitchFamily="34" charset="0"/>
            </a:rPr>
            <a:t> income, wealth, house value, home area, </a:t>
          </a:r>
          <a:r>
            <a:rPr lang="en-GB" sz="1400" b="0" kern="1200" dirty="0" err="1">
              <a:latin typeface="Arial" panose="020B0604020202020204" pitchFamily="34" charset="0"/>
              <a:cs typeface="Arial" panose="020B0604020202020204" pitchFamily="34" charset="0"/>
            </a:rPr>
            <a:t>el</a:t>
          </a:r>
          <a:r>
            <a:rPr lang="en-GB" sz="1400" b="0" kern="1200" dirty="0">
              <a:latin typeface="Arial" panose="020B0604020202020204" pitchFamily="34" charset="0"/>
              <a:cs typeface="Arial" panose="020B0604020202020204" pitchFamily="34" charset="0"/>
            </a:rPr>
            <a:t> &amp; gas cons.</a:t>
          </a:r>
        </a:p>
      </dsp:txBody>
      <dsp:txXfrm rot="-5400000">
        <a:off x="3518013" y="706330"/>
        <a:ext cx="4727696" cy="428705"/>
      </dsp:txXfrm>
    </dsp:sp>
    <dsp:sp modelId="{70771493-80FD-4746-AA19-A71ADB526D6D}">
      <dsp:nvSpPr>
        <dsp:cNvPr id="0" name=""/>
        <dsp:cNvSpPr/>
      </dsp:nvSpPr>
      <dsp:spPr>
        <a:xfrm>
          <a:off x="2503" y="623751"/>
          <a:ext cx="3515508" cy="59386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Wealthier households</a:t>
          </a:r>
          <a:endParaRPr lang="en-GB" sz="16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493" y="652741"/>
        <a:ext cx="3457528" cy="535882"/>
      </dsp:txXfrm>
    </dsp:sp>
    <dsp:sp modelId="{31E37D08-2068-4146-87C9-C9B3D0F9EB44}">
      <dsp:nvSpPr>
        <dsp:cNvPr id="0" name=""/>
        <dsp:cNvSpPr/>
      </dsp:nvSpPr>
      <dsp:spPr>
        <a:xfrm rot="5400000">
          <a:off x="5655912" y="-831205"/>
          <a:ext cx="475089" cy="475088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+</a:t>
          </a:r>
          <a:r>
            <a:rPr lang="en-GB" sz="1400" b="0" kern="1200" dirty="0">
              <a:latin typeface="Arial" panose="020B0604020202020204" pitchFamily="34" charset="0"/>
              <a:cs typeface="Arial" panose="020B0604020202020204" pitchFamily="34" charset="0"/>
            </a:rPr>
            <a:t> age, length of residence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GB" sz="1400" b="0" kern="1200" dirty="0">
              <a:latin typeface="Arial" panose="020B0604020202020204" pitchFamily="34" charset="0"/>
              <a:cs typeface="Arial" panose="020B0604020202020204" pitchFamily="34" charset="0"/>
            </a:rPr>
            <a:t>  household size, education</a:t>
          </a:r>
        </a:p>
      </dsp:txBody>
      <dsp:txXfrm rot="-5400000">
        <a:off x="3518013" y="1329886"/>
        <a:ext cx="4727696" cy="428705"/>
      </dsp:txXfrm>
    </dsp:sp>
    <dsp:sp modelId="{BB8C7B81-1EE2-4B29-9790-FD308240B7A0}">
      <dsp:nvSpPr>
        <dsp:cNvPr id="0" name=""/>
        <dsp:cNvSpPr/>
      </dsp:nvSpPr>
      <dsp:spPr>
        <a:xfrm>
          <a:off x="2503" y="1247307"/>
          <a:ext cx="3515508" cy="59386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Older, smaller households in long-owned homes</a:t>
          </a:r>
          <a:endParaRPr lang="en-GB" sz="16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493" y="1276297"/>
        <a:ext cx="3457528" cy="535882"/>
      </dsp:txXfrm>
    </dsp:sp>
    <dsp:sp modelId="{C55A1E21-0641-47F8-AF34-EB69CA3F3EF7}">
      <dsp:nvSpPr>
        <dsp:cNvPr id="0" name=""/>
        <dsp:cNvSpPr/>
      </dsp:nvSpPr>
      <dsp:spPr>
        <a:xfrm rot="5400000">
          <a:off x="5655912" y="-207650"/>
          <a:ext cx="475089" cy="475088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GB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existing insulation, double glazing, &amp; heat pumps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GB" sz="1400" b="0" kern="1200" dirty="0">
              <a:latin typeface="Arial" panose="020B0604020202020204" pitchFamily="34" charset="0"/>
              <a:cs typeface="Arial" panose="020B0604020202020204" pitchFamily="34" charset="0"/>
            </a:rPr>
            <a:t>  building age, gas cons.</a:t>
          </a:r>
        </a:p>
      </dsp:txBody>
      <dsp:txXfrm rot="-5400000">
        <a:off x="3518013" y="1953441"/>
        <a:ext cx="4727696" cy="428705"/>
      </dsp:txXfrm>
    </dsp:sp>
    <dsp:sp modelId="{05CE075B-3C06-4B06-A9CF-FD38B292432D}">
      <dsp:nvSpPr>
        <dsp:cNvPr id="0" name=""/>
        <dsp:cNvSpPr/>
      </dsp:nvSpPr>
      <dsp:spPr>
        <a:xfrm>
          <a:off x="2503" y="1870862"/>
          <a:ext cx="3515508" cy="59386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4. Newer houses with EER already in place</a:t>
          </a:r>
          <a:endParaRPr lang="en-GB" sz="1600" b="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1493" y="1899852"/>
        <a:ext cx="3457528" cy="535882"/>
      </dsp:txXfrm>
    </dsp:sp>
    <dsp:sp modelId="{40688637-3488-4CEF-9FB3-6AF20BC7F410}">
      <dsp:nvSpPr>
        <dsp:cNvPr id="0" name=""/>
        <dsp:cNvSpPr/>
      </dsp:nvSpPr>
      <dsp:spPr>
        <a:xfrm rot="5400000">
          <a:off x="5655912" y="415904"/>
          <a:ext cx="475089" cy="475088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GB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Home and environment satisfaction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-  </a:t>
          </a:r>
          <a:r>
            <a:rPr lang="en-GB" sz="1400" b="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Want to move</a:t>
          </a:r>
        </a:p>
      </dsp:txBody>
      <dsp:txXfrm rot="-5400000">
        <a:off x="3518013" y="2576995"/>
        <a:ext cx="4727696" cy="428705"/>
      </dsp:txXfrm>
    </dsp:sp>
    <dsp:sp modelId="{6148704C-CF65-423B-825C-60E562D5A0F5}">
      <dsp:nvSpPr>
        <dsp:cNvPr id="0" name=""/>
        <dsp:cNvSpPr/>
      </dsp:nvSpPr>
      <dsp:spPr>
        <a:xfrm>
          <a:off x="2503" y="2494417"/>
          <a:ext cx="3515508" cy="59386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5. Households satisfied with their homes</a:t>
          </a:r>
          <a:endParaRPr lang="en-GB" sz="16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493" y="2523407"/>
        <a:ext cx="3457528" cy="535882"/>
      </dsp:txXfrm>
    </dsp:sp>
    <dsp:sp modelId="{AA85B0F6-EE61-49BE-985C-F60F636D2D99}">
      <dsp:nvSpPr>
        <dsp:cNvPr id="0" name=""/>
        <dsp:cNvSpPr/>
      </dsp:nvSpPr>
      <dsp:spPr>
        <a:xfrm rot="5400000">
          <a:off x="5655912" y="1039459"/>
          <a:ext cx="475089" cy="475088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GB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Past indoor and outdoor maintenance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GB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existing PV and heat pump</a:t>
          </a:r>
        </a:p>
      </dsp:txBody>
      <dsp:txXfrm rot="-5400000">
        <a:off x="3518013" y="3200550"/>
        <a:ext cx="4727696" cy="428705"/>
      </dsp:txXfrm>
    </dsp:sp>
    <dsp:sp modelId="{D9203201-3251-4D6F-B00C-CB49C9A45871}">
      <dsp:nvSpPr>
        <dsp:cNvPr id="0" name=""/>
        <dsp:cNvSpPr/>
      </dsp:nvSpPr>
      <dsp:spPr>
        <a:xfrm>
          <a:off x="2503" y="3117972"/>
          <a:ext cx="3515508" cy="59386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6. Homes with past maintenance</a:t>
          </a:r>
          <a:endParaRPr lang="en-GB" sz="16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493" y="3146962"/>
        <a:ext cx="3457528" cy="535882"/>
      </dsp:txXfrm>
    </dsp:sp>
    <dsp:sp modelId="{87F91B42-849B-43AB-BFD0-5F4C9B5CCE3C}">
      <dsp:nvSpPr>
        <dsp:cNvPr id="0" name=""/>
        <dsp:cNvSpPr/>
      </dsp:nvSpPr>
      <dsp:spPr>
        <a:xfrm rot="5400000">
          <a:off x="5655912" y="1663014"/>
          <a:ext cx="475089" cy="475088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GB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Contact with neighbours, neighbourhood engagement, environment satisfaction</a:t>
          </a:r>
        </a:p>
      </dsp:txBody>
      <dsp:txXfrm rot="-5400000">
        <a:off x="3518013" y="3824105"/>
        <a:ext cx="4727696" cy="428705"/>
      </dsp:txXfrm>
    </dsp:sp>
    <dsp:sp modelId="{889E0B1E-C133-45F9-9985-F16CD81A78BC}">
      <dsp:nvSpPr>
        <dsp:cNvPr id="0" name=""/>
        <dsp:cNvSpPr/>
      </dsp:nvSpPr>
      <dsp:spPr>
        <a:xfrm>
          <a:off x="2503" y="3741527"/>
          <a:ext cx="3515508" cy="59386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7. Households actively participating in neighborhood cohesion</a:t>
          </a:r>
          <a:endParaRPr lang="en-GB" sz="16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493" y="3770517"/>
        <a:ext cx="3457528" cy="535882"/>
      </dsp:txXfrm>
    </dsp:sp>
    <dsp:sp modelId="{DCA079B9-2056-4C19-97E6-1634549AD3EE}">
      <dsp:nvSpPr>
        <dsp:cNvPr id="0" name=""/>
        <dsp:cNvSpPr/>
      </dsp:nvSpPr>
      <dsp:spPr>
        <a:xfrm rot="5400000">
          <a:off x="5655912" y="2286570"/>
          <a:ext cx="475089" cy="475088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GB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Education, existing PV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-  </a:t>
          </a:r>
          <a:r>
            <a:rPr lang="en-GB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Neighbourhood insecurity</a:t>
          </a:r>
        </a:p>
      </dsp:txBody>
      <dsp:txXfrm rot="-5400000">
        <a:off x="3518013" y="4447661"/>
        <a:ext cx="4727696" cy="428705"/>
      </dsp:txXfrm>
    </dsp:sp>
    <dsp:sp modelId="{BF578431-533E-45F4-A0CC-28546A23CAB9}">
      <dsp:nvSpPr>
        <dsp:cNvPr id="0" name=""/>
        <dsp:cNvSpPr/>
      </dsp:nvSpPr>
      <dsp:spPr>
        <a:xfrm>
          <a:off x="2503" y="4365083"/>
          <a:ext cx="3515508" cy="59386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8. Safer neighborhoods with highly educated inhabitants</a:t>
          </a:r>
          <a:endParaRPr lang="en-GB" sz="16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493" y="4394073"/>
        <a:ext cx="3457528" cy="5358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CDADD-22D6-4495-A62C-3B0839AD6FF7}">
      <dsp:nvSpPr>
        <dsp:cNvPr id="0" name=""/>
        <dsp:cNvSpPr/>
      </dsp:nvSpPr>
      <dsp:spPr>
        <a:xfrm>
          <a:off x="107159" y="211027"/>
          <a:ext cx="2003881" cy="1655809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90BBD-B440-4A6A-88C8-3C31C3DD6DCD}">
      <dsp:nvSpPr>
        <dsp:cNvPr id="0" name=""/>
        <dsp:cNvSpPr/>
      </dsp:nvSpPr>
      <dsp:spPr>
        <a:xfrm>
          <a:off x="2389798" y="0"/>
          <a:ext cx="4100575" cy="2077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Arial" panose="020B0604020202020204" pitchFamily="34" charset="0"/>
              <a:cs typeface="Arial" panose="020B0604020202020204" pitchFamily="34" charset="0"/>
            </a:rPr>
            <a:t>More </a:t>
          </a:r>
          <a:r>
            <a:rPr lang="de-DE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likely</a:t>
          </a:r>
          <a:r>
            <a:rPr lang="de-DE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to</a:t>
          </a:r>
          <a:r>
            <a:rPr lang="de-DE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retrofit</a:t>
          </a:r>
          <a:r>
            <a:rPr lang="de-DE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are</a:t>
          </a:r>
          <a:r>
            <a:rPr lang="de-DE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homeowners</a:t>
          </a:r>
          <a:r>
            <a:rPr lang="de-DE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who</a:t>
          </a:r>
          <a:r>
            <a:rPr lang="de-DE" sz="2400" kern="1200" dirty="0">
              <a:latin typeface="Arial" panose="020B0604020202020204" pitchFamily="34" charset="0"/>
              <a:cs typeface="Arial" panose="020B0604020202020204" pitchFamily="34" charset="0"/>
            </a:rPr>
            <a:t>...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Live in single-family houses in rural areas</a:t>
          </a:r>
          <a:endParaRPr lang="de-DE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Previously maintained their homes</a:t>
          </a:r>
          <a:endParaRPr lang="de-DE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Actively participate in neighbourhood life (insulation and PV)</a:t>
          </a:r>
          <a:endParaRPr lang="de-DE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Live in safer neighbourhoods and have higher education (except windows)</a:t>
          </a:r>
          <a:endParaRPr lang="de-DE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89798" y="0"/>
        <a:ext cx="4100575" cy="2077865"/>
      </dsp:txXfrm>
    </dsp:sp>
    <dsp:sp modelId="{51F32771-2F94-4B83-8A27-DE8E475E267B}">
      <dsp:nvSpPr>
        <dsp:cNvPr id="0" name=""/>
        <dsp:cNvSpPr/>
      </dsp:nvSpPr>
      <dsp:spPr>
        <a:xfrm>
          <a:off x="832083" y="2462048"/>
          <a:ext cx="2003881" cy="1655809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4DF1CC-2300-4894-9D69-BB4E74083DC1}">
      <dsp:nvSpPr>
        <dsp:cNvPr id="0" name=""/>
        <dsp:cNvSpPr/>
      </dsp:nvSpPr>
      <dsp:spPr>
        <a:xfrm>
          <a:off x="3114721" y="2251020"/>
          <a:ext cx="4100575" cy="2077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Less</a:t>
          </a:r>
          <a:r>
            <a:rPr lang="de-DE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likely</a:t>
          </a:r>
          <a:r>
            <a:rPr lang="de-DE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to</a:t>
          </a:r>
          <a:r>
            <a:rPr lang="de-DE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retrofit</a:t>
          </a:r>
          <a:r>
            <a:rPr lang="de-DE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are</a:t>
          </a:r>
          <a:r>
            <a:rPr lang="de-DE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homeowners</a:t>
          </a:r>
          <a:r>
            <a:rPr lang="de-DE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who</a:t>
          </a:r>
          <a:r>
            <a:rPr lang="de-DE" sz="2000" kern="1200" dirty="0">
              <a:latin typeface="Arial" panose="020B0604020202020204" pitchFamily="34" charset="0"/>
              <a:cs typeface="Arial" panose="020B0604020202020204" pitchFamily="34" charset="0"/>
            </a:rPr>
            <a:t>...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Live in newer buildings with insulation and double-glazing (only PV!)</a:t>
          </a:r>
          <a:endParaRPr lang="de-DE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Are older, live with few people and have owned their residences for long time (for heat pump)</a:t>
          </a:r>
          <a:endParaRPr lang="de-DE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14721" y="2251020"/>
        <a:ext cx="4100575" cy="20778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CFC9F-2ED1-4053-90BE-09D135DF6F42}" type="datetimeFigureOut">
              <a:rPr lang="de-AT" smtClean="0"/>
              <a:t>16.02.2023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900D3-2AC3-43D9-A379-9F104B57A2C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73207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2F5FA-EFC0-4D96-8360-6E3713BA8A71}" type="datetimeFigureOut">
              <a:rPr lang="de-AT" smtClean="0"/>
              <a:t>16.02.2023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15CD0-3D63-4502-9461-AA2B7FACC3F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25537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grammingr.com/statistics/find-interquartile-range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8545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0421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5088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Low rate of </a:t>
            </a:r>
            <a:r>
              <a:rPr lang="de-DE" dirty="0" err="1"/>
              <a:t>retrofit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we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need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policy</a:t>
            </a:r>
            <a:r>
              <a:rPr lang="de-DE" dirty="0">
                <a:sym typeface="Wingdings" panose="05000000000000000000" pitchFamily="2" charset="2"/>
              </a:rPr>
              <a:t> support (like 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example</a:t>
            </a:r>
            <a:r>
              <a:rPr lang="de-DE" dirty="0">
                <a:sym typeface="Wingdings" panose="05000000000000000000" pitchFamily="2" charset="2"/>
              </a:rPr>
              <a:t> MEPs) </a:t>
            </a:r>
            <a:endParaRPr lang="de-DE" dirty="0"/>
          </a:p>
          <a:p>
            <a:r>
              <a:rPr lang="de-DE" dirty="0" err="1"/>
              <a:t>However</a:t>
            </a:r>
            <a:r>
              <a:rPr lang="de-DE" dirty="0"/>
              <a:t>,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policies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effective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learn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owners</a:t>
            </a:r>
            <a:r>
              <a:rPr lang="de-DE" dirty="0"/>
              <a:t> of </a:t>
            </a:r>
            <a:r>
              <a:rPr lang="de-DE" dirty="0" err="1"/>
              <a:t>buildings</a:t>
            </a:r>
            <a:r>
              <a:rPr lang="de-DE" dirty="0"/>
              <a:t>. </a:t>
            </a:r>
          </a:p>
          <a:p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big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homeowners</a:t>
            </a:r>
            <a:r>
              <a:rPr lang="de-DE" dirty="0"/>
              <a:t> (</a:t>
            </a:r>
            <a:r>
              <a:rPr lang="de-DE" dirty="0" err="1"/>
              <a:t>owner-occupiers</a:t>
            </a:r>
            <a:r>
              <a:rPr lang="de-DE" dirty="0"/>
              <a:t>)</a:t>
            </a:r>
          </a:p>
          <a:p>
            <a:r>
              <a:rPr lang="de-DE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48947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Methods</a:t>
            </a:r>
          </a:p>
          <a:p>
            <a:pPr lvl="1"/>
            <a:r>
              <a:rPr lang="en-GB" dirty="0"/>
              <a:t>Systematic lit. review (which factors are associated with EER and PV Adoption?)</a:t>
            </a:r>
          </a:p>
          <a:p>
            <a:pPr lvl="1"/>
            <a:r>
              <a:rPr lang="en-GB" dirty="0"/>
              <a:t>Principal component analysis (what are the new, reduced “factors”?)</a:t>
            </a:r>
          </a:p>
          <a:p>
            <a:pPr lvl="1"/>
            <a:r>
              <a:rPr lang="en-GB" dirty="0"/>
              <a:t>Binary logistic regression (which of the new “factors” are good predictors of EER and PV adoption?)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76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GB" sz="2800" b="0" i="0" dirty="0">
                <a:solidFill>
                  <a:srgbClr val="374151"/>
                </a:solidFill>
                <a:effectLst/>
                <a:latin typeface="Söhne"/>
              </a:rPr>
              <a:t>the transpose of the matrix of eigenvectors</a:t>
            </a:r>
            <a:r>
              <a:rPr lang="en-GB" sz="1800" b="0" i="0" dirty="0">
                <a:solidFill>
                  <a:srgbClr val="374151"/>
                </a:solidFill>
                <a:effectLst/>
                <a:latin typeface="Calibri" panose="020F0502020204030204" pitchFamily="34" charset="0"/>
              </a:rPr>
              <a:t> (selected top k rows) = component loading matrix A</a:t>
            </a:r>
          </a:p>
          <a:p>
            <a:pPr>
              <a:spcAft>
                <a:spcPts val="12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I think it would also be interesting to show how the PCA method derives the matrix A (at least I did not fully understand that from your presentation)</a:t>
            </a:r>
          </a:p>
        </p:txBody>
      </p:sp>
    </p:spTree>
    <p:extLst>
      <p:ext uri="{BB962C8B-B14F-4D97-AF65-F5344CB8AC3E}">
        <p14:creationId xmlns:p14="http://schemas.microsoft.com/office/powerpoint/2010/main" val="2142019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3224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The </a:t>
            </a:r>
            <a:r>
              <a:rPr lang="en-GB" b="0" i="0" u="none" strike="noStrike" dirty="0">
                <a:solidFill>
                  <a:srgbClr val="30719D"/>
                </a:solidFill>
                <a:effectLst/>
                <a:latin typeface="open sans" panose="020B0606030504020204" pitchFamily="34" charset="0"/>
                <a:hlinkClick r:id="rId3"/>
              </a:rPr>
              <a:t>interquartile range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is the central 50% or the area between the 75</a:t>
            </a:r>
            <a:r>
              <a:rPr lang="en-GB" b="0" i="0" baseline="30000" dirty="0">
                <a:solidFill>
                  <a:srgbClr val="000000"/>
                </a:solidFill>
                <a:effectLst/>
                <a:latin typeface="inherit"/>
              </a:rPr>
              <a:t>th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and the 25</a:t>
            </a:r>
            <a:r>
              <a:rPr lang="en-GB" b="0" i="0" baseline="30000" dirty="0">
                <a:solidFill>
                  <a:srgbClr val="000000"/>
                </a:solidFill>
                <a:effectLst/>
                <a:latin typeface="inherit"/>
              </a:rPr>
              <a:t>th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percentile of a distribution. A point is an outlier if it is above the 75</a:t>
            </a:r>
            <a:r>
              <a:rPr lang="en-GB" b="0" i="0" baseline="30000" dirty="0">
                <a:solidFill>
                  <a:srgbClr val="000000"/>
                </a:solidFill>
                <a:effectLst/>
                <a:latin typeface="inherit"/>
              </a:rPr>
              <a:t>th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or below the 25</a:t>
            </a:r>
            <a:r>
              <a:rPr lang="en-GB" b="0" i="0" baseline="30000" dirty="0">
                <a:solidFill>
                  <a:srgbClr val="000000"/>
                </a:solidFill>
                <a:effectLst/>
                <a:latin typeface="inherit"/>
              </a:rPr>
              <a:t>th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percentile by a factor of 1.5 times the IQR.</a:t>
            </a:r>
          </a:p>
          <a:p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710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1570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2444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177515" y="2153750"/>
            <a:ext cx="8788970" cy="12091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7515" y="3772533"/>
            <a:ext cx="6076950" cy="22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Name</a:t>
            </a:r>
            <a:endParaRPr lang="de-AT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77515" y="4077332"/>
            <a:ext cx="6076950" cy="250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Date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1701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47472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fld id="{01307E4E-91ED-4D37-ADA8-A2790ED4317B}" type="slidenum">
              <a:rPr lang="de-AT" smtClean="0"/>
              <a:pPr algn="l"/>
              <a:t>‹#›</a:t>
            </a:fld>
            <a:endParaRPr lang="de-AT" dirty="0"/>
          </a:p>
        </p:txBody>
      </p:sp>
      <p:sp>
        <p:nvSpPr>
          <p:cNvPr id="17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347663" y="566738"/>
            <a:ext cx="8448675" cy="679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2400" dirty="0"/>
              <a:t>Contents</a:t>
            </a:r>
            <a:endParaRPr lang="de-AT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47472" y="1538459"/>
            <a:ext cx="8449056" cy="4535424"/>
          </a:xfrm>
          <a:prstGeom prst="rect">
            <a:avLst/>
          </a:prstGeom>
        </p:spPr>
        <p:txBody>
          <a:bodyPr/>
          <a:lstStyle>
            <a:lvl1pPr marL="173736" indent="-173736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663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1538459"/>
            <a:ext cx="8449056" cy="4535424"/>
          </a:xfrm>
          <a:prstGeom prst="rect">
            <a:avLst/>
          </a:prstGeom>
        </p:spPr>
        <p:txBody>
          <a:bodyPr/>
          <a:lstStyle>
            <a:lvl1pPr marL="173736" indent="-173736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347472" y="158697"/>
            <a:ext cx="8449056" cy="228600"/>
          </a:xfrm>
          <a:prstGeom prst="rect">
            <a:avLst/>
          </a:prstGeom>
        </p:spPr>
        <p:txBody>
          <a:bodyPr/>
          <a:lstStyle>
            <a:lvl1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title style</a:t>
            </a:r>
            <a:endParaRPr lang="de-AT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347663" y="566738"/>
            <a:ext cx="8448675" cy="679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2400" dirty="0"/>
              <a:t>Content title</a:t>
            </a:r>
            <a:endParaRPr lang="de-AT" dirty="0"/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47472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fld id="{01307E4E-91ED-4D37-ADA8-A2790ED4317B}" type="slidenum">
              <a:rPr lang="de-AT" smtClean="0"/>
              <a:pPr algn="l"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60507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/>
          <p:cNvSpPr>
            <a:spLocks noGrp="1"/>
          </p:cNvSpPr>
          <p:nvPr>
            <p:ph type="title" hasCustomPrompt="1"/>
          </p:nvPr>
        </p:nvSpPr>
        <p:spPr>
          <a:xfrm>
            <a:off x="177515" y="1362723"/>
            <a:ext cx="8788970" cy="669278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Thank you for your attention</a:t>
            </a:r>
            <a:endParaRPr lang="de-AT" noProof="0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8308" y="2176554"/>
            <a:ext cx="8787384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Name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78308" y="2657883"/>
            <a:ext cx="8787384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1283846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19578"/>
          </a:xfrm>
          <a:prstGeom prst="rect">
            <a:avLst/>
          </a:prstGeom>
        </p:spPr>
      </p:pic>
      <p:sp>
        <p:nvSpPr>
          <p:cNvPr id="10" name="Text Placeholder 14"/>
          <p:cNvSpPr txBox="1">
            <a:spLocks/>
          </p:cNvSpPr>
          <p:nvPr userDrawn="1"/>
        </p:nvSpPr>
        <p:spPr>
          <a:xfrm>
            <a:off x="113205" y="6363015"/>
            <a:ext cx="8449056" cy="4949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TU Wien</a:t>
            </a:r>
            <a:r>
              <a:rPr lang="en-US" sz="9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- Energy Economics Group (EEG)</a:t>
            </a:r>
          </a:p>
        </p:txBody>
      </p:sp>
      <p:pic>
        <p:nvPicPr>
          <p:cNvPr id="6" name="Grafik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1" y="94988"/>
            <a:ext cx="2896322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41" descr="eeg_logo-higher-resolution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700" y="6254649"/>
            <a:ext cx="786300" cy="56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78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41" descr="eeg_logo-higher-resolutio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325" y="6254649"/>
            <a:ext cx="786300" cy="56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8905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fld id="{01307E4E-91ED-4D37-ADA8-A2790ED4317B}" type="slidenum">
              <a:rPr lang="de-AT" smtClean="0"/>
              <a:pPr algn="l"/>
              <a:t>‹#›</a:t>
            </a:fld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99"/>
          <a:stretch/>
        </p:blipFill>
        <p:spPr bwMode="auto">
          <a:xfrm>
            <a:off x="8545081" y="6274535"/>
            <a:ext cx="550322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4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2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" r="88379" b="26980"/>
          <a:stretch/>
        </p:blipFill>
        <p:spPr>
          <a:xfrm>
            <a:off x="290308" y="161298"/>
            <a:ext cx="965200" cy="9635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8234"/>
            <a:ext cx="9144000" cy="3839766"/>
          </a:xfrm>
          <a:prstGeom prst="rect">
            <a:avLst/>
          </a:prstGeom>
        </p:spPr>
      </p:pic>
      <p:pic>
        <p:nvPicPr>
          <p:cNvPr id="6" name="Grafik 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65"/>
          <a:stretch/>
        </p:blipFill>
        <p:spPr bwMode="auto">
          <a:xfrm>
            <a:off x="238571" y="94988"/>
            <a:ext cx="1171129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86"/>
          <a:stretch/>
        </p:blipFill>
        <p:spPr bwMode="auto">
          <a:xfrm>
            <a:off x="232274" y="96248"/>
            <a:ext cx="1164726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41" descr="eeg_logo-higher-resolution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212" y="51901"/>
            <a:ext cx="1636776" cy="118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-66673" y="6662020"/>
            <a:ext cx="17828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B0F0"/>
                </a:solidFill>
              </a:rPr>
              <a:t>Orig. Photo:</a:t>
            </a:r>
            <a:r>
              <a:rPr lang="en-US" sz="1050" baseline="0" dirty="0">
                <a:solidFill>
                  <a:srgbClr val="00B0F0"/>
                </a:solidFill>
              </a:rPr>
              <a:t> Patrick </a:t>
            </a:r>
            <a:r>
              <a:rPr lang="en-US" sz="1050" baseline="0" dirty="0" err="1">
                <a:solidFill>
                  <a:srgbClr val="00B0F0"/>
                </a:solidFill>
              </a:rPr>
              <a:t>Stargardt</a:t>
            </a:r>
            <a:endParaRPr lang="en-US" sz="1050" dirty="0"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3115083"/>
            <a:ext cx="9143999" cy="374291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0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owardsdatascience.com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15" y="2153749"/>
            <a:ext cx="8788970" cy="1650279"/>
          </a:xfrm>
        </p:spPr>
        <p:txBody>
          <a:bodyPr/>
          <a:lstStyle/>
          <a:p>
            <a:r>
              <a:rPr lang="en-GB" sz="3600" dirty="0"/>
              <a:t>Underlying determinants of energy-efficient retrofit (EER) decisions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7515" y="3804029"/>
            <a:ext cx="7938874" cy="1650278"/>
          </a:xfrm>
        </p:spPr>
        <p:txBody>
          <a:bodyPr/>
          <a:lstStyle/>
          <a:p>
            <a:r>
              <a:rPr lang="en-US" sz="1600" dirty="0"/>
              <a:t>Presenter: Ardak Akhatova</a:t>
            </a:r>
          </a:p>
          <a:p>
            <a:r>
              <a:rPr lang="en-US" sz="1600" dirty="0"/>
              <a:t>Co-authors: Derkenbaeva, E., Kranzl, L., van Leeuwen, E., Halleck Vega, S., Hofstede, G.J. </a:t>
            </a:r>
          </a:p>
          <a:p>
            <a:endParaRPr lang="en-US" sz="1600" dirty="0"/>
          </a:p>
          <a:p>
            <a:r>
              <a:rPr lang="en-US" sz="1600" dirty="0"/>
              <a:t>IEWT2023, </a:t>
            </a:r>
            <a:r>
              <a:rPr lang="en-US" sz="1600" dirty="0" err="1"/>
              <a:t>Gebäude</a:t>
            </a:r>
            <a:r>
              <a:rPr lang="en-US" sz="1600" dirty="0"/>
              <a:t> &amp; </a:t>
            </a:r>
            <a:r>
              <a:rPr lang="en-US" sz="1600" dirty="0" err="1"/>
              <a:t>Wärme</a:t>
            </a:r>
            <a:r>
              <a:rPr lang="en-US" sz="1600" dirty="0"/>
              <a:t> II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77515" y="5743075"/>
            <a:ext cx="6076950" cy="250827"/>
          </a:xfrm>
        </p:spPr>
        <p:txBody>
          <a:bodyPr/>
          <a:lstStyle/>
          <a:p>
            <a:r>
              <a:rPr lang="en-US" dirty="0"/>
              <a:t>Freitag, 17. </a:t>
            </a:r>
            <a:r>
              <a:rPr lang="en-US" dirty="0" err="1"/>
              <a:t>Februar</a:t>
            </a:r>
            <a:r>
              <a:rPr lang="en-US" dirty="0"/>
              <a:t>, 2023</a:t>
            </a:r>
          </a:p>
        </p:txBody>
      </p:sp>
    </p:spTree>
    <p:extLst>
      <p:ext uri="{BB962C8B-B14F-4D97-AF65-F5344CB8AC3E}">
        <p14:creationId xmlns:p14="http://schemas.microsoft.com/office/powerpoint/2010/main" val="2269692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5CDA72-451E-48C0-B854-375C20E67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169646"/>
            <a:ext cx="8449056" cy="228600"/>
          </a:xfrm>
        </p:spPr>
        <p:txBody>
          <a:bodyPr/>
          <a:lstStyle/>
          <a:p>
            <a:r>
              <a:rPr lang="en-GB" sz="1600" dirty="0"/>
              <a:t>Results &amp; Discussion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B3E41-3FF9-4017-9D37-333765E0DD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7663" y="561125"/>
            <a:ext cx="8448675" cy="679450"/>
          </a:xfrm>
        </p:spPr>
        <p:txBody>
          <a:bodyPr/>
          <a:lstStyle/>
          <a:p>
            <a:r>
              <a:rPr lang="de-DE" dirty="0" err="1"/>
              <a:t>Principal</a:t>
            </a:r>
            <a:r>
              <a:rPr lang="de-DE" dirty="0"/>
              <a:t> </a:t>
            </a:r>
            <a:r>
              <a:rPr lang="de-DE" dirty="0" err="1"/>
              <a:t>component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EEF02-1A4B-4598-9E8B-575FB5389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576D4-AC9C-4A85-827F-20C27545F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1307E4E-91ED-4D37-ADA8-A2790ED4317B}" type="slidenum">
              <a:rPr lang="de-AT" smtClean="0"/>
              <a:pPr algn="l"/>
              <a:t>10</a:t>
            </a:fld>
            <a:endParaRPr lang="de-AT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6B25EEA-5D4F-4E93-8398-59B946640F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3036581"/>
              </p:ext>
            </p:extLst>
          </p:nvPr>
        </p:nvGraphicFramePr>
        <p:xfrm>
          <a:off x="524933" y="1337733"/>
          <a:ext cx="8271405" cy="4959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092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7EDD5B6-0B77-4054-AA66-F92DB9DBB2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439B0C1-8B70-4DAC-9A81-D16697B02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771493-80FD-4746-AA19-A71ADB526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65E0291-195B-41DB-9523-4EEAE07F6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B8C7B81-1EE2-4B29-9790-FD308240B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1E37D08-2068-4146-87C9-C9B3D0F9E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5CE075B-3C06-4B06-A9CF-FD38B2924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55A1E21-0641-47F8-AF34-EB69CA3F3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148704C-CF65-423B-825C-60E562D5A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0688637-3488-4CEF-9FB3-6AF20BC7F4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9203201-3251-4D6F-B00C-CB49C9A45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A85B0F6-EE61-49BE-985C-F60F636D2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89E0B1E-C133-45F9-9985-F16CD81A7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7F91B42-849B-43AB-BFD0-5F4C9B5CC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578431-533E-45F4-A0CC-28546A23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CA079B9-2056-4C19-97E6-1634549AD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5CDA72-451E-48C0-B854-375C20E67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dirty="0"/>
              <a:t>Results &amp; Discussion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B3E41-3FF9-4017-9D37-333765E0DD8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Binary </a:t>
            </a:r>
            <a:r>
              <a:rPr lang="de-DE" dirty="0" err="1"/>
              <a:t>logistic</a:t>
            </a:r>
            <a:r>
              <a:rPr lang="de-DE" dirty="0"/>
              <a:t> </a:t>
            </a:r>
            <a:r>
              <a:rPr lang="de-DE" dirty="0" err="1"/>
              <a:t>regression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EEF02-1A4B-4598-9E8B-575FB5389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576D4-AC9C-4A85-827F-20C27545F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1307E4E-91ED-4D37-ADA8-A2790ED4317B}" type="slidenum">
              <a:rPr lang="de-AT" smtClean="0"/>
              <a:pPr algn="l"/>
              <a:t>11</a:t>
            </a:fld>
            <a:endParaRPr lang="de-AT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7205C43-ED68-4D2A-8CEE-E2D9ADA947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869905"/>
              </p:ext>
            </p:extLst>
          </p:nvPr>
        </p:nvGraphicFramePr>
        <p:xfrm>
          <a:off x="454472" y="1210925"/>
          <a:ext cx="8235056" cy="508033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828160">
                  <a:extLst>
                    <a:ext uri="{9D8B030D-6E8A-4147-A177-3AD203B41FA5}">
                      <a16:colId xmlns:a16="http://schemas.microsoft.com/office/drawing/2014/main" val="3944856178"/>
                    </a:ext>
                  </a:extLst>
                </a:gridCol>
                <a:gridCol w="1101724">
                  <a:extLst>
                    <a:ext uri="{9D8B030D-6E8A-4147-A177-3AD203B41FA5}">
                      <a16:colId xmlns:a16="http://schemas.microsoft.com/office/drawing/2014/main" val="541421578"/>
                    </a:ext>
                  </a:extLst>
                </a:gridCol>
                <a:gridCol w="1101724">
                  <a:extLst>
                    <a:ext uri="{9D8B030D-6E8A-4147-A177-3AD203B41FA5}">
                      <a16:colId xmlns:a16="http://schemas.microsoft.com/office/drawing/2014/main" val="387861244"/>
                    </a:ext>
                  </a:extLst>
                </a:gridCol>
                <a:gridCol w="1101724">
                  <a:extLst>
                    <a:ext uri="{9D8B030D-6E8A-4147-A177-3AD203B41FA5}">
                      <a16:colId xmlns:a16="http://schemas.microsoft.com/office/drawing/2014/main" val="928884129"/>
                    </a:ext>
                  </a:extLst>
                </a:gridCol>
                <a:gridCol w="1101724">
                  <a:extLst>
                    <a:ext uri="{9D8B030D-6E8A-4147-A177-3AD203B41FA5}">
                      <a16:colId xmlns:a16="http://schemas.microsoft.com/office/drawing/2014/main" val="2722703902"/>
                    </a:ext>
                  </a:extLst>
                </a:gridCol>
              </a:tblGrid>
              <a:tr h="1504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2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Windows</a:t>
                      </a:r>
                      <a:endParaRPr lang="en-GB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Insulation</a:t>
                      </a:r>
                      <a:endParaRPr lang="en-GB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PV</a:t>
                      </a:r>
                      <a:endParaRPr lang="en-GB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Heat pumps</a:t>
                      </a:r>
                      <a:endParaRPr lang="en-GB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9416827"/>
                  </a:ext>
                </a:extLst>
              </a:tr>
              <a:tr h="200974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Single-family houses in rural areas  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0.123***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0.372***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0.514***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0.439***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7966460"/>
                  </a:ext>
                </a:extLst>
              </a:tr>
              <a:tr h="2009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(-0.022)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(-0.027)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(-0.023)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(-0.075)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9002704"/>
                  </a:ext>
                </a:extLst>
              </a:tr>
              <a:tr h="200974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Wealthier households  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-0.432***</a:t>
                      </a:r>
                      <a:endParaRPr lang="en-GB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-0.448***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0.060***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0.313***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4789768"/>
                  </a:ext>
                </a:extLst>
              </a:tr>
              <a:tr h="2009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(-0.023)</a:t>
                      </a:r>
                      <a:endParaRPr lang="en-GB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(-0.026)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(-0.016)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(-0.034)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2526857"/>
                  </a:ext>
                </a:extLst>
              </a:tr>
              <a:tr h="200974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Older, smaller households in long-owned homes  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0.078***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  <a:endParaRPr lang="en-GB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-0.022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-0.317***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4238969"/>
                  </a:ext>
                </a:extLst>
              </a:tr>
              <a:tr h="2196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(-0.021)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(-0.023)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(-0.017)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(-0.061)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8999779"/>
                  </a:ext>
                </a:extLst>
              </a:tr>
              <a:tr h="200974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Newer houses with EER already in place  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-1.732***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-2.430***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0.055***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-0.114**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4401454"/>
                  </a:ext>
                </a:extLst>
              </a:tr>
              <a:tr h="2009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(-0.03)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(-0.038)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(-0.02)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(-0.057)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1663027"/>
                  </a:ext>
                </a:extLst>
              </a:tr>
              <a:tr h="200974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Households satisfied with their homes  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-0.043*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-0.117***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0.271***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0.726***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1936075"/>
                  </a:ext>
                </a:extLst>
              </a:tr>
              <a:tr h="2009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(-0.022)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(-0.025)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(-0.02)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(-0.085)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3305793"/>
                  </a:ext>
                </a:extLst>
              </a:tr>
              <a:tr h="200974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Homes with past maintenance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1.725***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1.826***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0.428***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0.306***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7833138"/>
                  </a:ext>
                </a:extLst>
              </a:tr>
              <a:tr h="2009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(-0.04)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(-0.045)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(-0.022)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(-0.063)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6999863"/>
                  </a:ext>
                </a:extLst>
              </a:tr>
              <a:tr h="200974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Households actively participating in neighborhood cohesion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0.003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0.067***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0.053***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0358094"/>
                  </a:ext>
                </a:extLst>
              </a:tr>
              <a:tr h="3037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(-0.019)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(-0.022)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(-0.017)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(-0.057)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8481213"/>
                  </a:ext>
                </a:extLst>
              </a:tr>
              <a:tr h="200974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Safer neighborhoods with highly educated inhabitants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-0.038*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0.095***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0.166***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0.197***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0719671"/>
                  </a:ext>
                </a:extLst>
              </a:tr>
              <a:tr h="2196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(-0.02)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(-0.024)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(-0.018)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(-0.063)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2486391"/>
                  </a:ext>
                </a:extLst>
              </a:tr>
              <a:tr h="200974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Constant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-2.276***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-2.878***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-1.615***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-4.741***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2289905"/>
                  </a:ext>
                </a:extLst>
              </a:tr>
              <a:tr h="2009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(-0.027)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(-0.036)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(-0.018)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(-0.077)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9255480"/>
                  </a:ext>
                </a:extLst>
              </a:tr>
              <a:tr h="2009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McFadden-R</a:t>
                      </a:r>
                      <a:r>
                        <a:rPr lang="nl-NL" sz="1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0.242</a:t>
                      </a:r>
                      <a:endParaRPr lang="en-GB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0.366</a:t>
                      </a:r>
                      <a:endParaRPr lang="en-GB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0.053</a:t>
                      </a:r>
                      <a:endParaRPr lang="en-GB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0.072</a:t>
                      </a:r>
                      <a:endParaRPr lang="en-GB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3232501"/>
                  </a:ext>
                </a:extLst>
              </a:tr>
              <a:tr h="200974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Notes: *p&lt;0.1; **p&lt;0.05; ***p&lt;0.01; N=25,659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73343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0255926-1C10-4FAE-B0F3-6AC464B8C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486" y="6480228"/>
            <a:ext cx="1646773" cy="24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09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5421D6-2AB1-4365-BF6D-A5AF4A0C5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de-D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263713-94C0-4E14-B78A-060464D771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7662" y="570183"/>
            <a:ext cx="8448675" cy="679450"/>
          </a:xfrm>
        </p:spPr>
        <p:txBody>
          <a:bodyPr/>
          <a:lstStyle/>
          <a:p>
            <a:r>
              <a:rPr lang="de-DE" dirty="0" err="1"/>
              <a:t>Likelihood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retrofit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population</a:t>
            </a:r>
            <a:r>
              <a:rPr lang="de-DE" dirty="0"/>
              <a:t> </a:t>
            </a:r>
            <a:r>
              <a:rPr lang="de-DE" dirty="0" err="1"/>
              <a:t>group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0F93C-5221-4232-95B4-D657640FF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8A631-4E08-477E-99E1-161DD1E05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1307E4E-91ED-4D37-ADA8-A2790ED4317B}" type="slidenum">
              <a:rPr lang="de-AT" smtClean="0"/>
              <a:pPr algn="l"/>
              <a:t>12</a:t>
            </a:fld>
            <a:endParaRPr lang="de-AT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D3D327E-7DEA-441B-9527-7AD76A76C0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0020837"/>
              </p:ext>
            </p:extLst>
          </p:nvPr>
        </p:nvGraphicFramePr>
        <p:xfrm>
          <a:off x="878113" y="1748971"/>
          <a:ext cx="7322457" cy="4328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2">
            <a:extLst>
              <a:ext uri="{FF2B5EF4-FFF2-40B4-BE49-F238E27FC236}">
                <a16:creationId xmlns:a16="http://schemas.microsoft.com/office/drawing/2014/main" id="{0AF2243F-8055-4CE6-80EB-94B91360C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663" y="158750"/>
            <a:ext cx="8448675" cy="228600"/>
          </a:xfrm>
        </p:spPr>
        <p:txBody>
          <a:bodyPr/>
          <a:lstStyle/>
          <a:p>
            <a:r>
              <a:rPr lang="de-DE" sz="1600" dirty="0" err="1"/>
              <a:t>Results</a:t>
            </a:r>
            <a:r>
              <a:rPr lang="de-DE" sz="1600" dirty="0"/>
              <a:t> &amp; </a:t>
            </a:r>
            <a:r>
              <a:rPr lang="de-DE" sz="1600" dirty="0" err="1"/>
              <a:t>Discussion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010424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87974-5D14-4E86-8B21-352511D212D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err="1"/>
              <a:t>Wealthier</a:t>
            </a:r>
            <a:r>
              <a:rPr lang="de-DE" dirty="0"/>
              <a:t> </a:t>
            </a:r>
            <a:r>
              <a:rPr lang="de-DE" dirty="0" err="1"/>
              <a:t>homeowners</a:t>
            </a:r>
            <a:r>
              <a:rPr lang="de-DE" dirty="0"/>
              <a:t> </a:t>
            </a:r>
            <a:r>
              <a:rPr lang="de-DE" dirty="0" err="1"/>
              <a:t>prefer</a:t>
            </a:r>
            <a:r>
              <a:rPr lang="de-DE" dirty="0"/>
              <a:t> </a:t>
            </a:r>
            <a:r>
              <a:rPr lang="de-DE" dirty="0" err="1"/>
              <a:t>heat</a:t>
            </a:r>
            <a:r>
              <a:rPr lang="de-DE" dirty="0"/>
              <a:t> </a:t>
            </a:r>
            <a:r>
              <a:rPr lang="de-DE" dirty="0" err="1"/>
              <a:t>pumps</a:t>
            </a:r>
            <a:r>
              <a:rPr lang="de-DE" dirty="0"/>
              <a:t> and PV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65DF1-47E4-4E4E-8B02-41EAD01E4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8CABF-9766-467C-8B22-23B6D87D7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1307E4E-91ED-4D37-ADA8-A2790ED4317B}" type="slidenum">
              <a:rPr lang="de-AT" smtClean="0"/>
              <a:pPr algn="l"/>
              <a:t>13</a:t>
            </a:fld>
            <a:endParaRPr lang="de-AT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260515-B3C2-42EF-B214-223C52CDC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Wealthier households are more likely to implement heat pumps and solar panels (and less so window and envelope insulation).</a:t>
            </a:r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F4BAC5-3A8E-43DF-A5C6-6A9546E5976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97542" y="2397350"/>
            <a:ext cx="5943600" cy="3480028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D9C6EDAE-9C67-4C7D-98F7-BFC24B47D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663" y="158750"/>
            <a:ext cx="8448675" cy="228600"/>
          </a:xfrm>
        </p:spPr>
        <p:txBody>
          <a:bodyPr/>
          <a:lstStyle/>
          <a:p>
            <a:r>
              <a:rPr lang="de-DE" sz="1600" dirty="0" err="1"/>
              <a:t>Results</a:t>
            </a:r>
            <a:r>
              <a:rPr lang="de-DE" sz="1600" dirty="0"/>
              <a:t> &amp; </a:t>
            </a:r>
            <a:r>
              <a:rPr lang="de-DE" sz="1600" dirty="0" err="1"/>
              <a:t>Discussion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529514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F18440-504D-4675-879C-1CF4A9D3485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err="1"/>
              <a:t>Reasons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adopt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BBEE6-959F-48EA-A5B7-64901FFC7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B3A89-6570-4DD2-8A86-9EAFF6723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1307E4E-91ED-4D37-ADA8-A2790ED4317B}" type="slidenum">
              <a:rPr lang="de-AT" smtClean="0"/>
              <a:pPr algn="l"/>
              <a:t>14</a:t>
            </a:fld>
            <a:endParaRPr lang="de-AT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65BF018-9119-4776-95D7-DC82D25547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55269"/>
              </p:ext>
            </p:extLst>
          </p:nvPr>
        </p:nvGraphicFramePr>
        <p:xfrm>
          <a:off x="347663" y="1538288"/>
          <a:ext cx="8448675" cy="4535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2">
            <a:extLst>
              <a:ext uri="{FF2B5EF4-FFF2-40B4-BE49-F238E27FC236}">
                <a16:creationId xmlns:a16="http://schemas.microsoft.com/office/drawing/2014/main" id="{B5263D81-4C96-4CC1-81FA-5B539D004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663" y="158750"/>
            <a:ext cx="8448675" cy="228600"/>
          </a:xfrm>
        </p:spPr>
        <p:txBody>
          <a:bodyPr/>
          <a:lstStyle/>
          <a:p>
            <a:r>
              <a:rPr lang="de-DE" sz="1600" dirty="0" err="1"/>
              <a:t>Results</a:t>
            </a:r>
            <a:r>
              <a:rPr lang="de-DE" sz="1600" dirty="0"/>
              <a:t> &amp; </a:t>
            </a:r>
            <a:r>
              <a:rPr lang="de-DE" sz="1600" dirty="0" err="1"/>
              <a:t>Discussion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839780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3D544-1040-444E-ABE5-521EEE4C72A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err="1"/>
              <a:t>Reasons</a:t>
            </a:r>
            <a:r>
              <a:rPr lang="de-DE" dirty="0"/>
              <a:t> not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adopt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3A27B-0CA9-490F-ABDC-29184D48F3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7613F-944E-4E50-B7F6-766992642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1307E4E-91ED-4D37-ADA8-A2790ED4317B}" type="slidenum">
              <a:rPr lang="de-AT" smtClean="0"/>
              <a:pPr algn="l"/>
              <a:t>15</a:t>
            </a:fld>
            <a:endParaRPr lang="de-AT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495E343-E251-41A1-9D99-55D78957EC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4267233"/>
              </p:ext>
            </p:extLst>
          </p:nvPr>
        </p:nvGraphicFramePr>
        <p:xfrm>
          <a:off x="347663" y="1538288"/>
          <a:ext cx="8448675" cy="4535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2">
            <a:extLst>
              <a:ext uri="{FF2B5EF4-FFF2-40B4-BE49-F238E27FC236}">
                <a16:creationId xmlns:a16="http://schemas.microsoft.com/office/drawing/2014/main" id="{C974EF36-F001-49B2-9D9B-330D87B0E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663" y="158750"/>
            <a:ext cx="8448675" cy="228600"/>
          </a:xfrm>
        </p:spPr>
        <p:txBody>
          <a:bodyPr/>
          <a:lstStyle/>
          <a:p>
            <a:r>
              <a:rPr lang="de-DE" sz="1600" dirty="0" err="1"/>
              <a:t>Results</a:t>
            </a:r>
            <a:r>
              <a:rPr lang="de-DE" sz="1600" dirty="0"/>
              <a:t> &amp; </a:t>
            </a:r>
            <a:r>
              <a:rPr lang="de-DE" sz="1600" dirty="0" err="1"/>
              <a:t>Discussion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06055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934A34-C1C8-4280-B3F1-B97A12689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Policies that have been in force have reached wealthier single-family house owners, however, the case of apartment owners in multi-family houses should be taken more seriously.</a:t>
            </a:r>
          </a:p>
          <a:p>
            <a:pPr lvl="1"/>
            <a:r>
              <a:rPr lang="en-US" dirty="0"/>
              <a:t>Need to look at regulatory and administrative barriers and housing policy</a:t>
            </a:r>
          </a:p>
          <a:p>
            <a:pPr lvl="1"/>
            <a:endParaRPr lang="en-US" dirty="0"/>
          </a:p>
          <a:p>
            <a:r>
              <a:rPr lang="en-US" dirty="0"/>
              <a:t>Satisfaction with the neighborhood, engagement in the neighborhood, and living in safer neighborhoods are correlated positively with insulation and PV adoption </a:t>
            </a:r>
          </a:p>
          <a:p>
            <a:pPr lvl="1"/>
            <a:r>
              <a:rPr lang="en-US" dirty="0"/>
              <a:t>Investing in the cohesion and livability of the neighborhoods could bring more EER uptake</a:t>
            </a:r>
          </a:p>
          <a:p>
            <a:pPr lvl="1"/>
            <a:endParaRPr lang="en-US" dirty="0"/>
          </a:p>
          <a:p>
            <a:r>
              <a:rPr lang="en-US" dirty="0"/>
              <a:t>Population groups that are least likely to renovate are </a:t>
            </a:r>
          </a:p>
          <a:p>
            <a:pPr lvl="1"/>
            <a:r>
              <a:rPr lang="en-US" dirty="0"/>
              <a:t>Older people living in 1- or 2-people households</a:t>
            </a:r>
          </a:p>
          <a:p>
            <a:pPr lvl="1"/>
            <a:r>
              <a:rPr lang="en-US" dirty="0"/>
              <a:t>New houses (es. built after 2008), as they have well-insulated houses  </a:t>
            </a:r>
            <a:r>
              <a:rPr lang="en-US" dirty="0">
                <a:sym typeface="Wingdings" panose="05000000000000000000" pitchFamily="2" charset="2"/>
              </a:rPr>
              <a:t> only PV 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5CDA72-451E-48C0-B854-375C20E67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z="1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B3E41-3FF9-4017-9D37-333765E0DD8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err="1"/>
              <a:t>Conclusions</a:t>
            </a:r>
            <a:r>
              <a:rPr lang="de-DE" dirty="0"/>
              <a:t> and Policy </a:t>
            </a:r>
            <a:r>
              <a:rPr lang="de-DE" dirty="0" err="1"/>
              <a:t>Implications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EEF02-1A4B-4598-9E8B-575FB5389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576D4-AC9C-4A85-827F-20C27545F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1307E4E-91ED-4D37-ADA8-A2790ED4317B}" type="slidenum">
              <a:rPr lang="de-AT" smtClean="0"/>
              <a:pPr algn="l"/>
              <a:t>16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3096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1A8A7F-0C8D-478A-B809-2A42BE8F3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sz="2000" dirty="0"/>
              <a:t>Halleck Vega et al (2022) and </a:t>
            </a:r>
            <a:r>
              <a:rPr lang="en-GB" sz="2000" dirty="0" err="1"/>
              <a:t>Ebrahimigharebaghi</a:t>
            </a:r>
            <a:r>
              <a:rPr lang="en-GB" sz="2000" dirty="0"/>
              <a:t> et al(2019)</a:t>
            </a:r>
          </a:p>
          <a:p>
            <a:pPr lvl="1">
              <a:spcAft>
                <a:spcPts val="600"/>
              </a:spcAft>
            </a:pPr>
            <a:r>
              <a:rPr lang="en-GB" sz="1800" dirty="0">
                <a:ea typeface="Calibri" panose="020F0502020204030204" pitchFamily="34" charset="0"/>
              </a:rPr>
              <a:t>binary logistic regression to determine factors associated with retrofit in the Netherland</a:t>
            </a:r>
          </a:p>
          <a:p>
            <a:pPr lvl="1">
              <a:spcAft>
                <a:spcPts val="600"/>
              </a:spcAft>
            </a:pPr>
            <a:endParaRPr lang="en-US" sz="2000" dirty="0"/>
          </a:p>
          <a:p>
            <a:r>
              <a:rPr lang="en-US" sz="2000" dirty="0"/>
              <a:t>Shows the relationship between variables </a:t>
            </a:r>
          </a:p>
          <a:p>
            <a:r>
              <a:rPr lang="en-US" sz="2000" dirty="0"/>
              <a:t>Newest dataset and heat pump adoption</a:t>
            </a:r>
          </a:p>
          <a:p>
            <a:r>
              <a:rPr lang="en-GB" sz="2000" dirty="0"/>
              <a:t>Perspective on neighbourhood-relevant factors 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Identified groups in the population who are more likely to retrofit and who are not</a:t>
            </a:r>
            <a:r>
              <a:rPr lang="en-US" sz="2000" dirty="0"/>
              <a:t>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More focused/refined outcomes</a:t>
            </a:r>
            <a:endParaRPr lang="en-GB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E00662-DB3E-4DA3-AF0A-B10BA38A1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B89BF8-4A53-4D83-9025-B5F70E6783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7663" y="526981"/>
            <a:ext cx="8448675" cy="679450"/>
          </a:xfrm>
        </p:spPr>
        <p:txBody>
          <a:bodyPr/>
          <a:lstStyle/>
          <a:p>
            <a:r>
              <a:rPr lang="de-DE" dirty="0" err="1"/>
              <a:t>Contribution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previous</a:t>
            </a:r>
            <a:r>
              <a:rPr lang="de-DE" dirty="0"/>
              <a:t> </a:t>
            </a:r>
            <a:r>
              <a:rPr lang="de-DE" dirty="0" err="1"/>
              <a:t>research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95CAB-A9DB-4081-98A1-DA486E7001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F98E9-F534-4604-A250-9F65D1C87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1307E4E-91ED-4D37-ADA8-A2790ED4317B}" type="slidenum">
              <a:rPr lang="de-AT" smtClean="0"/>
              <a:pPr algn="l"/>
              <a:t>17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76547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B9F5CD-9366-4930-9D20-EDF4ECDEC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variables are not an exhaustive list</a:t>
            </a:r>
          </a:p>
          <a:p>
            <a:pPr lvl="1"/>
            <a:r>
              <a:rPr lang="en-GB" dirty="0"/>
              <a:t>awareness (e.g., about energy efficiency, available subsidies, environmental consequences) should be included in further research</a:t>
            </a:r>
            <a:endParaRPr lang="en-US" dirty="0"/>
          </a:p>
          <a:p>
            <a:r>
              <a:rPr lang="en-US" dirty="0"/>
              <a:t>Correlation does not mean causality</a:t>
            </a:r>
          </a:p>
          <a:p>
            <a:r>
              <a:rPr lang="en-US" dirty="0"/>
              <a:t>More qualitative research unveiling the barriers of specific groups of homeowners, such as the elderly or homeowners with past maintenance</a:t>
            </a:r>
          </a:p>
          <a:p>
            <a:pPr lvl="1"/>
            <a:r>
              <a:rPr lang="en-US" dirty="0"/>
              <a:t>understand how to support or encourage these groups. </a:t>
            </a:r>
          </a:p>
          <a:p>
            <a:r>
              <a:rPr lang="en-US" dirty="0"/>
              <a:t>Conducting panel surveys instead of cross-sectional studies </a:t>
            </a:r>
          </a:p>
          <a:p>
            <a:pPr lvl="1"/>
            <a:r>
              <a:rPr lang="en-US" dirty="0"/>
              <a:t>it would allow examining the effect of new measures or a change of attitude toward EER over time</a:t>
            </a:r>
          </a:p>
          <a:p>
            <a:r>
              <a:rPr lang="en-US" dirty="0"/>
              <a:t>Our further research will be focused on implementing these findings in Agent-based model or retrofitting uptake on a local level</a:t>
            </a:r>
            <a:endParaRPr lang="en-GB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E1C398-76F8-4A31-A42F-47AC0ED5B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AD4DB7-3978-4F9C-835B-DCCA69B34D0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err="1"/>
              <a:t>Limitations</a:t>
            </a:r>
            <a:r>
              <a:rPr lang="de-DE" dirty="0"/>
              <a:t> and Future Work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3E903-EE32-4755-B7E1-352EE48CB9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009E4-3954-4A1B-9A2A-4FC75E0BE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1307E4E-91ED-4D37-ADA8-A2790ED4317B}" type="slidenum">
              <a:rPr lang="de-AT" smtClean="0"/>
              <a:pPr algn="l"/>
              <a:t>18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91308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Ardak Akhatova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akhatova@eeg.tuwien.ac.at</a:t>
            </a:r>
          </a:p>
        </p:txBody>
      </p:sp>
    </p:spTree>
    <p:extLst>
      <p:ext uri="{BB962C8B-B14F-4D97-AF65-F5344CB8AC3E}">
        <p14:creationId xmlns:p14="http://schemas.microsoft.com/office/powerpoint/2010/main" val="3659197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TU Wien – Energy Economics Group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1307E4E-91ED-4D37-ADA8-A2790ED4317B}" type="slidenum">
              <a:rPr lang="de-AT" smtClean="0"/>
              <a:pPr algn="l"/>
              <a:t>2</a:t>
            </a:fld>
            <a:endParaRPr lang="de-AT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7472" y="1022019"/>
            <a:ext cx="8449056" cy="5558501"/>
          </a:xfrm>
        </p:spPr>
        <p:txBody>
          <a:bodyPr/>
          <a:lstStyle/>
          <a:p>
            <a:r>
              <a:rPr lang="en-US" dirty="0"/>
              <a:t>Motivation and Aim</a:t>
            </a:r>
          </a:p>
          <a:p>
            <a:r>
              <a:rPr lang="en-US" dirty="0"/>
              <a:t>Method and Data</a:t>
            </a:r>
          </a:p>
          <a:p>
            <a:r>
              <a:rPr lang="en-US" dirty="0"/>
              <a:t>Results and Discussion</a:t>
            </a:r>
          </a:p>
          <a:p>
            <a:r>
              <a:rPr lang="en-US" dirty="0"/>
              <a:t>Conclusions and Policy Implications</a:t>
            </a:r>
          </a:p>
          <a:p>
            <a:r>
              <a:rPr lang="en-US" dirty="0"/>
              <a:t>Contribution to previous research</a:t>
            </a:r>
          </a:p>
          <a:p>
            <a:r>
              <a:rPr lang="en-US" dirty="0"/>
              <a:t>Limitations and Future work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67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E1C398-76F8-4A31-A42F-47AC0ED5B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AD4DB7-3978-4F9C-835B-DCCA69B34D0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err="1"/>
              <a:t>Descriptive</a:t>
            </a:r>
            <a:r>
              <a:rPr lang="de-DE" dirty="0"/>
              <a:t> </a:t>
            </a:r>
            <a:r>
              <a:rPr lang="de-DE" dirty="0" err="1"/>
              <a:t>results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3E903-EE32-4755-B7E1-352EE48CB9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009E4-3954-4A1B-9A2A-4FC75E0BE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1307E4E-91ED-4D37-ADA8-A2790ED4317B}" type="slidenum">
              <a:rPr lang="de-AT" smtClean="0"/>
              <a:pPr algn="l"/>
              <a:t>20</a:t>
            </a:fld>
            <a:endParaRPr lang="de-A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F042D04-38AD-491C-8FAF-FFE005209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522EC0-EF2F-494B-8F22-B6F2803E953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643998" y="187881"/>
            <a:ext cx="4408805" cy="5929278"/>
          </a:xfrm>
          <a:prstGeom prst="rect">
            <a:avLst/>
          </a:prstGeom>
        </p:spPr>
      </p:pic>
      <p:pic>
        <p:nvPicPr>
          <p:cNvPr id="11" name="Content Placeholder 8">
            <a:extLst>
              <a:ext uri="{FF2B5EF4-FFF2-40B4-BE49-F238E27FC236}">
                <a16:creationId xmlns:a16="http://schemas.microsoft.com/office/drawing/2014/main" id="{64E4DA7F-0CB5-4BA9-8C20-D58F7B1F7334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88625" y="1246188"/>
            <a:ext cx="4232494" cy="470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46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934A34-C1C8-4280-B3F1-B97A12689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2" y="1538458"/>
            <a:ext cx="8449056" cy="4752803"/>
          </a:xfrm>
        </p:spPr>
        <p:txBody>
          <a:bodyPr/>
          <a:lstStyle/>
          <a:p>
            <a:r>
              <a:rPr lang="en-GB" dirty="0"/>
              <a:t>Motivation</a:t>
            </a:r>
          </a:p>
          <a:p>
            <a:pPr lvl="1"/>
            <a:r>
              <a:rPr lang="en-GB" b="0" i="0" dirty="0">
                <a:solidFill>
                  <a:srgbClr val="000000"/>
                </a:solidFill>
                <a:effectLst/>
              </a:rPr>
              <a:t>Accelerating the rate of energy-efficient retrofitting (EER) requires policy support</a:t>
            </a:r>
          </a:p>
          <a:p>
            <a:pPr lvl="1"/>
            <a:r>
              <a:rPr lang="en-GB" b="0" i="0" dirty="0">
                <a:solidFill>
                  <a:srgbClr val="000000"/>
                </a:solidFill>
                <a:effectLst/>
              </a:rPr>
              <a:t>Important to determine factors associated with homeowners’ decisions to retrofit (e.g. age, home size, etc)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There is a considerable body of literature focusing on such factors </a:t>
            </a:r>
          </a:p>
          <a:p>
            <a:endParaRPr lang="en-GB" b="0" i="0" dirty="0">
              <a:solidFill>
                <a:srgbClr val="000000"/>
              </a:solidFill>
              <a:effectLst/>
            </a:endParaRPr>
          </a:p>
          <a:p>
            <a:r>
              <a:rPr lang="en-GB" b="0" i="0" dirty="0">
                <a:solidFill>
                  <a:srgbClr val="000000"/>
                </a:solidFill>
                <a:effectLst/>
              </a:rPr>
              <a:t>Gap</a:t>
            </a:r>
          </a:p>
          <a:p>
            <a:pPr lvl="1"/>
            <a:r>
              <a:rPr lang="en-GB" dirty="0"/>
              <a:t>The relationships between the studied factors remain unclear and contradictory</a:t>
            </a:r>
          </a:p>
          <a:p>
            <a:pPr lvl="1"/>
            <a:r>
              <a:rPr lang="en-GB" dirty="0"/>
              <a:t>Having a lot of variables (i.e. high dimensionality) complicates the interpretation and, thus, it is difficult to use the findings further, e.g. in agent-based models. </a:t>
            </a:r>
          </a:p>
          <a:p>
            <a:endParaRPr lang="en-GB" dirty="0"/>
          </a:p>
          <a:p>
            <a:r>
              <a:rPr lang="en-GB" dirty="0"/>
              <a:t>Aim</a:t>
            </a:r>
          </a:p>
          <a:p>
            <a:pPr lvl="1"/>
            <a:r>
              <a:rPr lang="en-GB" dirty="0"/>
              <a:t>To determine the relationship between the factors commonly associated with energy-efficient retrofitting (EER) decisions of homeowners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5CDA72-451E-48C0-B854-375C20E67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z="1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B3E41-3FF9-4017-9D37-333765E0DD8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err="1"/>
              <a:t>Introduction</a:t>
            </a:r>
            <a:r>
              <a:rPr lang="de-DE" dirty="0"/>
              <a:t> 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EEF02-1A4B-4598-9E8B-575FB5389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576D4-AC9C-4A85-827F-20C27545F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1307E4E-91ED-4D37-ADA8-A2790ED4317B}" type="slidenum">
              <a:rPr lang="de-AT" smtClean="0"/>
              <a:pPr algn="l"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9972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5CDA72-451E-48C0-B854-375C20E67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dirty="0"/>
              <a:t>Methods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B3E41-3FF9-4017-9D37-333765E0DD8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Data and variables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EEF02-1A4B-4598-9E8B-575FB5389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576D4-AC9C-4A85-827F-20C27545F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1307E4E-91ED-4D37-ADA8-A2790ED4317B}" type="slidenum">
              <a:rPr lang="de-AT" smtClean="0"/>
              <a:pPr algn="l"/>
              <a:t>4</a:t>
            </a:fld>
            <a:endParaRPr lang="de-AT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9F5400F-8E2B-4843-9C26-B41DB03343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395695"/>
              </p:ext>
            </p:extLst>
          </p:nvPr>
        </p:nvGraphicFramePr>
        <p:xfrm>
          <a:off x="3069675" y="3861728"/>
          <a:ext cx="5675862" cy="2529840"/>
        </p:xfrm>
        <a:graphic>
          <a:graphicData uri="http://schemas.openxmlformats.org/drawingml/2006/table">
            <a:tbl>
              <a:tblPr/>
              <a:tblGrid>
                <a:gridCol w="1988462">
                  <a:extLst>
                    <a:ext uri="{9D8B030D-6E8A-4147-A177-3AD203B41FA5}">
                      <a16:colId xmlns:a16="http://schemas.microsoft.com/office/drawing/2014/main" val="733326740"/>
                    </a:ext>
                  </a:extLst>
                </a:gridCol>
                <a:gridCol w="1789703">
                  <a:extLst>
                    <a:ext uri="{9D8B030D-6E8A-4147-A177-3AD203B41FA5}">
                      <a16:colId xmlns:a16="http://schemas.microsoft.com/office/drawing/2014/main" val="21966956"/>
                    </a:ext>
                  </a:extLst>
                </a:gridCol>
                <a:gridCol w="1897697">
                  <a:extLst>
                    <a:ext uri="{9D8B030D-6E8A-4147-A177-3AD203B41FA5}">
                      <a16:colId xmlns:a16="http://schemas.microsoft.com/office/drawing/2014/main" val="2749233293"/>
                    </a:ext>
                  </a:extLst>
                </a:gridCol>
              </a:tblGrid>
              <a:tr h="23422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1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Socio-demographic variables</a:t>
                      </a:r>
                      <a:r>
                        <a:rPr lang="en-GB" sz="11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1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Dwelling-related variables</a:t>
                      </a:r>
                      <a:r>
                        <a:rPr lang="en-GB" sz="11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1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variables</a:t>
                      </a:r>
                      <a:r>
                        <a:rPr lang="en-GB" sz="11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477902"/>
                  </a:ext>
                </a:extLst>
              </a:tr>
              <a:tr h="152086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1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Length of residence  </a:t>
                      </a:r>
                    </a:p>
                    <a:p>
                      <a:pPr algn="l" rtl="0" fontAlgn="base"/>
                      <a:r>
                        <a:rPr lang="en-GB" sz="11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 of a household </a:t>
                      </a:r>
                    </a:p>
                    <a:p>
                      <a:pPr algn="l" rtl="0" fontAlgn="base"/>
                      <a:r>
                        <a:rPr lang="en-GB" sz="11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Wealth  </a:t>
                      </a:r>
                    </a:p>
                    <a:p>
                      <a:pPr algn="l" rtl="0" fontAlgn="base"/>
                      <a:r>
                        <a:rPr lang="en-GB" sz="11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of a homeowner </a:t>
                      </a:r>
                    </a:p>
                    <a:p>
                      <a:pPr algn="l" rtl="0" fontAlgn="base"/>
                      <a:r>
                        <a:rPr lang="en-GB" sz="11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Education  </a:t>
                      </a:r>
                    </a:p>
                    <a:p>
                      <a:pPr algn="l" rtl="0" fontAlgn="base"/>
                      <a:r>
                        <a:rPr lang="en-GB" sz="11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Household size </a:t>
                      </a:r>
                    </a:p>
                    <a:p>
                      <a:pPr algn="l" rtl="0" fontAlgn="base"/>
                      <a:r>
                        <a:rPr lang="en-GB" sz="11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Urbanity of a neighbourhood </a:t>
                      </a:r>
                    </a:p>
                    <a:p>
                      <a:pPr algn="l" rtl="0" fontAlgn="base"/>
                      <a:r>
                        <a:rPr lang="en-GB" sz="11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Insecurity of a neighbourhood (evaluated by respondents)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1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Building age </a:t>
                      </a:r>
                    </a:p>
                    <a:p>
                      <a:pPr algn="l" rtl="0" fontAlgn="base"/>
                      <a:r>
                        <a:rPr lang="en-GB" sz="11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Usable area  </a:t>
                      </a:r>
                    </a:p>
                    <a:p>
                      <a:pPr algn="l" rtl="0" fontAlgn="base"/>
                      <a:r>
                        <a:rPr lang="en-GB" sz="11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Electricity consumption (annual) </a:t>
                      </a:r>
                    </a:p>
                    <a:p>
                      <a:pPr algn="l" rtl="0" fontAlgn="base"/>
                      <a:r>
                        <a:rPr lang="en-GB" sz="11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 consumption (annual) </a:t>
                      </a:r>
                    </a:p>
                    <a:p>
                      <a:pPr algn="l" rtl="0" fontAlgn="base"/>
                      <a:r>
                        <a:rPr lang="en-GB" sz="11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Dwelling type (apartment, terraced, etc.) </a:t>
                      </a:r>
                    </a:p>
                    <a:p>
                      <a:pPr algn="l" rtl="0" fontAlgn="base"/>
                      <a:r>
                        <a:rPr lang="en-GB" sz="11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 value (evaluated by the municipality) </a:t>
                      </a:r>
                    </a:p>
                    <a:p>
                      <a:pPr algn="l" rtl="0" fontAlgn="base"/>
                      <a:r>
                        <a:rPr lang="en-GB" sz="11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1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Want to move </a:t>
                      </a:r>
                    </a:p>
                    <a:p>
                      <a:pPr algn="l" rtl="0" fontAlgn="base"/>
                      <a:r>
                        <a:rPr lang="en-GB" sz="11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 satisfaction  </a:t>
                      </a:r>
                    </a:p>
                    <a:p>
                      <a:pPr algn="l" rtl="0" fontAlgn="base"/>
                      <a:r>
                        <a:rPr lang="en-GB" sz="11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Environment satisfaction 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 with neighbours  </a:t>
                      </a:r>
                    </a:p>
                    <a:p>
                      <a:pPr algn="l" rtl="0" fontAlgn="base"/>
                      <a:r>
                        <a:rPr lang="en-GB" sz="11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Engagement in the neighbourhood  </a:t>
                      </a:r>
                    </a:p>
                    <a:p>
                      <a:pPr algn="l" rtl="0" fontAlgn="base"/>
                      <a:r>
                        <a:rPr lang="en-GB" sz="11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 outdoor maintenance  </a:t>
                      </a:r>
                    </a:p>
                    <a:p>
                      <a:pPr algn="l" rtl="0" fontAlgn="base"/>
                      <a:r>
                        <a:rPr lang="en-GB" sz="11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 indoor maintenance  </a:t>
                      </a:r>
                    </a:p>
                    <a:p>
                      <a:pPr algn="l" rtl="0" fontAlgn="base"/>
                      <a:r>
                        <a:rPr lang="en-GB" sz="11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Existing insulation  </a:t>
                      </a:r>
                    </a:p>
                    <a:p>
                      <a:pPr algn="l" rtl="0" fontAlgn="base"/>
                      <a:r>
                        <a:rPr lang="en-GB" sz="11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Existing window insulation </a:t>
                      </a:r>
                    </a:p>
                    <a:p>
                      <a:pPr algn="l" rtl="0" fontAlgn="base"/>
                      <a:r>
                        <a:rPr lang="en-GB" sz="11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Existing PV  </a:t>
                      </a:r>
                    </a:p>
                    <a:p>
                      <a:pPr algn="l" rtl="0" fontAlgn="base"/>
                      <a:r>
                        <a:rPr lang="en-GB" sz="11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Existing heat pumps 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269480"/>
                  </a:ext>
                </a:extLst>
              </a:tr>
            </a:tbl>
          </a:graphicData>
        </a:graphic>
      </p:graphicFrame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2C0AADF5-4AA1-4A51-8D42-67CEC1F7D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2" y="3829067"/>
            <a:ext cx="2740633" cy="2529839"/>
          </a:xfrm>
        </p:spPr>
        <p:txBody>
          <a:bodyPr/>
          <a:lstStyle/>
          <a:p>
            <a:pPr>
              <a:buSzPct val="100000"/>
            </a:pPr>
            <a:r>
              <a:rPr lang="en-GB" dirty="0"/>
              <a:t>Dutch household survey </a:t>
            </a:r>
            <a:r>
              <a:rPr lang="en-GB" dirty="0" err="1"/>
              <a:t>WoON</a:t>
            </a:r>
            <a:r>
              <a:rPr lang="en-GB" dirty="0"/>
              <a:t> (2021) about living conditions (N=25,659) </a:t>
            </a:r>
          </a:p>
          <a:p>
            <a:pPr>
              <a:buSzPct val="100000"/>
            </a:pPr>
            <a:r>
              <a:rPr lang="en-GB" dirty="0"/>
              <a:t>25 continuous and categorical (ordinal, nominal, binary) variables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B59679E-6078-40E3-859D-CDE317B5AF5B}"/>
              </a:ext>
            </a:extLst>
          </p:cNvPr>
          <p:cNvGrpSpPr/>
          <p:nvPr/>
        </p:nvGrpSpPr>
        <p:grpSpPr>
          <a:xfrm>
            <a:off x="881743" y="1378609"/>
            <a:ext cx="7630886" cy="2308941"/>
            <a:chOff x="1799591" y="2439161"/>
            <a:chExt cx="5601986" cy="2499112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3C355E14-82E8-4294-A251-8C97E574B6B6}"/>
                </a:ext>
              </a:extLst>
            </p:cNvPr>
            <p:cNvSpPr/>
            <p:nvPr/>
          </p:nvSpPr>
          <p:spPr>
            <a:xfrm>
              <a:off x="6321577" y="3181629"/>
              <a:ext cx="1080000" cy="378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en-US" sz="105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Double glazing</a:t>
              </a:r>
              <a:endParaRPr lang="en-GB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D6E14B1-01B3-43B1-910B-CF749CD618E0}"/>
                </a:ext>
              </a:extLst>
            </p:cNvPr>
            <p:cNvSpPr/>
            <p:nvPr/>
          </p:nvSpPr>
          <p:spPr>
            <a:xfrm>
              <a:off x="6321577" y="3641177"/>
              <a:ext cx="1080000" cy="378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</a:rPr>
                <a:t>Insulation</a:t>
              </a:r>
              <a:endParaRPr lang="en-GB" sz="105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A019FDD-0438-483C-A583-E9A2299FA07C}"/>
                </a:ext>
              </a:extLst>
            </p:cNvPr>
            <p:cNvSpPr/>
            <p:nvPr/>
          </p:nvSpPr>
          <p:spPr>
            <a:xfrm>
              <a:off x="6321577" y="4100725"/>
              <a:ext cx="1080000" cy="378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</a:rPr>
                <a:t>PV adoption</a:t>
              </a:r>
              <a:endParaRPr lang="en-GB" sz="105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E40C7021-DC16-4BC0-8AF7-11742DB7510A}"/>
                </a:ext>
              </a:extLst>
            </p:cNvPr>
            <p:cNvSpPr/>
            <p:nvPr/>
          </p:nvSpPr>
          <p:spPr>
            <a:xfrm>
              <a:off x="6321577" y="4560273"/>
              <a:ext cx="1080000" cy="378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en-US" sz="1050">
                  <a:solidFill>
                    <a:srgbClr val="000000"/>
                  </a:solidFill>
                  <a:latin typeface="Arial" panose="020B0604020202020204" pitchFamily="34" charset="0"/>
                </a:rPr>
                <a:t>HP adoption</a:t>
              </a:r>
              <a:endParaRPr lang="en-GB" sz="10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08F5A997-1459-4F48-9FCB-8380AEC3A793}"/>
                </a:ext>
              </a:extLst>
            </p:cNvPr>
            <p:cNvSpPr/>
            <p:nvPr/>
          </p:nvSpPr>
          <p:spPr>
            <a:xfrm>
              <a:off x="6321577" y="2439161"/>
              <a:ext cx="1080000" cy="648000"/>
            </a:xfrm>
            <a:custGeom>
              <a:avLst/>
              <a:gdLst>
                <a:gd name="connsiteX0" fmla="*/ 0 w 1080000"/>
                <a:gd name="connsiteY0" fmla="*/ 108002 h 648000"/>
                <a:gd name="connsiteX1" fmla="*/ 108002 w 1080000"/>
                <a:gd name="connsiteY1" fmla="*/ 0 h 648000"/>
                <a:gd name="connsiteX2" fmla="*/ 531360 w 1080000"/>
                <a:gd name="connsiteY2" fmla="*/ 0 h 648000"/>
                <a:gd name="connsiteX3" fmla="*/ 971998 w 1080000"/>
                <a:gd name="connsiteY3" fmla="*/ 0 h 648000"/>
                <a:gd name="connsiteX4" fmla="*/ 1080000 w 1080000"/>
                <a:gd name="connsiteY4" fmla="*/ 108002 h 648000"/>
                <a:gd name="connsiteX5" fmla="*/ 1080000 w 1080000"/>
                <a:gd name="connsiteY5" fmla="*/ 539998 h 648000"/>
                <a:gd name="connsiteX6" fmla="*/ 971998 w 1080000"/>
                <a:gd name="connsiteY6" fmla="*/ 648000 h 648000"/>
                <a:gd name="connsiteX7" fmla="*/ 522720 w 1080000"/>
                <a:gd name="connsiteY7" fmla="*/ 648000 h 648000"/>
                <a:gd name="connsiteX8" fmla="*/ 108002 w 1080000"/>
                <a:gd name="connsiteY8" fmla="*/ 648000 h 648000"/>
                <a:gd name="connsiteX9" fmla="*/ 0 w 1080000"/>
                <a:gd name="connsiteY9" fmla="*/ 539998 h 648000"/>
                <a:gd name="connsiteX10" fmla="*/ 0 w 1080000"/>
                <a:gd name="connsiteY10" fmla="*/ 108002 h 6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0000" h="648000" fill="none" extrusionOk="0">
                  <a:moveTo>
                    <a:pt x="0" y="108002"/>
                  </a:moveTo>
                  <a:cubicBezTo>
                    <a:pt x="10984" y="41839"/>
                    <a:pt x="57855" y="-1352"/>
                    <a:pt x="108002" y="0"/>
                  </a:cubicBezTo>
                  <a:cubicBezTo>
                    <a:pt x="287566" y="-42845"/>
                    <a:pt x="321228" y="35481"/>
                    <a:pt x="531360" y="0"/>
                  </a:cubicBezTo>
                  <a:cubicBezTo>
                    <a:pt x="741492" y="-35481"/>
                    <a:pt x="854184" y="10602"/>
                    <a:pt x="971998" y="0"/>
                  </a:cubicBezTo>
                  <a:cubicBezTo>
                    <a:pt x="1017945" y="11453"/>
                    <a:pt x="1077829" y="39799"/>
                    <a:pt x="1080000" y="108002"/>
                  </a:cubicBezTo>
                  <a:cubicBezTo>
                    <a:pt x="1080928" y="319976"/>
                    <a:pt x="1029658" y="400042"/>
                    <a:pt x="1080000" y="539998"/>
                  </a:cubicBezTo>
                  <a:cubicBezTo>
                    <a:pt x="1085898" y="607468"/>
                    <a:pt x="1032403" y="645510"/>
                    <a:pt x="971998" y="648000"/>
                  </a:cubicBezTo>
                  <a:cubicBezTo>
                    <a:pt x="768380" y="652910"/>
                    <a:pt x="660710" y="642636"/>
                    <a:pt x="522720" y="648000"/>
                  </a:cubicBezTo>
                  <a:cubicBezTo>
                    <a:pt x="384730" y="653364"/>
                    <a:pt x="224242" y="641838"/>
                    <a:pt x="108002" y="648000"/>
                  </a:cubicBezTo>
                  <a:cubicBezTo>
                    <a:pt x="40927" y="638388"/>
                    <a:pt x="-3113" y="606075"/>
                    <a:pt x="0" y="539998"/>
                  </a:cubicBezTo>
                  <a:cubicBezTo>
                    <a:pt x="-8471" y="333949"/>
                    <a:pt x="40353" y="222946"/>
                    <a:pt x="0" y="108002"/>
                  </a:cubicBezTo>
                  <a:close/>
                </a:path>
                <a:path w="1080000" h="648000" stroke="0" extrusionOk="0">
                  <a:moveTo>
                    <a:pt x="0" y="108002"/>
                  </a:moveTo>
                  <a:cubicBezTo>
                    <a:pt x="4691" y="40465"/>
                    <a:pt x="54949" y="6826"/>
                    <a:pt x="108002" y="0"/>
                  </a:cubicBezTo>
                  <a:cubicBezTo>
                    <a:pt x="236507" y="-29042"/>
                    <a:pt x="343295" y="33984"/>
                    <a:pt x="531360" y="0"/>
                  </a:cubicBezTo>
                  <a:cubicBezTo>
                    <a:pt x="719425" y="-33984"/>
                    <a:pt x="780408" y="35128"/>
                    <a:pt x="971998" y="0"/>
                  </a:cubicBezTo>
                  <a:cubicBezTo>
                    <a:pt x="1023198" y="6090"/>
                    <a:pt x="1094066" y="40728"/>
                    <a:pt x="1080000" y="108002"/>
                  </a:cubicBezTo>
                  <a:cubicBezTo>
                    <a:pt x="1103060" y="265312"/>
                    <a:pt x="1050997" y="383664"/>
                    <a:pt x="1080000" y="539998"/>
                  </a:cubicBezTo>
                  <a:cubicBezTo>
                    <a:pt x="1086525" y="600614"/>
                    <a:pt x="1034255" y="657547"/>
                    <a:pt x="971998" y="648000"/>
                  </a:cubicBezTo>
                  <a:cubicBezTo>
                    <a:pt x="787195" y="663014"/>
                    <a:pt x="722776" y="602787"/>
                    <a:pt x="565920" y="648000"/>
                  </a:cubicBezTo>
                  <a:cubicBezTo>
                    <a:pt x="409064" y="693213"/>
                    <a:pt x="201975" y="617665"/>
                    <a:pt x="108002" y="648000"/>
                  </a:cubicBezTo>
                  <a:cubicBezTo>
                    <a:pt x="40426" y="632793"/>
                    <a:pt x="12143" y="611460"/>
                    <a:pt x="0" y="539998"/>
                  </a:cubicBezTo>
                  <a:cubicBezTo>
                    <a:pt x="-738" y="348123"/>
                    <a:pt x="50518" y="224173"/>
                    <a:pt x="0" y="10800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62958296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en-US" sz="1100" kern="12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Logistic regression</a:t>
              </a:r>
              <a:endParaRPr lang="en-GB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9FADCEF8-ADF1-44C8-9031-76230E911266}"/>
                </a:ext>
              </a:extLst>
            </p:cNvPr>
            <p:cNvCxnSpPr>
              <a:cxnSpLocks/>
              <a:endCxn id="46" idx="1"/>
            </p:cNvCxnSpPr>
            <p:nvPr/>
          </p:nvCxnSpPr>
          <p:spPr>
            <a:xfrm flipV="1">
              <a:off x="5736901" y="3370629"/>
              <a:ext cx="584676" cy="811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D13A5C79-E9A9-4D9D-A533-63924FC141C0}"/>
                </a:ext>
              </a:extLst>
            </p:cNvPr>
            <p:cNvCxnSpPr>
              <a:cxnSpLocks/>
              <a:stCxn id="70" idx="3"/>
              <a:endCxn id="46" idx="1"/>
            </p:cNvCxnSpPr>
            <p:nvPr/>
          </p:nvCxnSpPr>
          <p:spPr>
            <a:xfrm flipV="1">
              <a:off x="5893497" y="3370629"/>
              <a:ext cx="428080" cy="6441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349975C-3DC2-4390-B454-C1701FDF18D6}"/>
                </a:ext>
              </a:extLst>
            </p:cNvPr>
            <p:cNvCxnSpPr>
              <a:cxnSpLocks/>
              <a:stCxn id="57" idx="3"/>
              <a:endCxn id="50" idx="1"/>
            </p:cNvCxnSpPr>
            <p:nvPr/>
          </p:nvCxnSpPr>
          <p:spPr>
            <a:xfrm>
              <a:off x="5893497" y="2763161"/>
              <a:ext cx="4280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A6A11464-4503-4165-9321-7AA9CC865F0E}"/>
                </a:ext>
              </a:extLst>
            </p:cNvPr>
            <p:cNvCxnSpPr>
              <a:cxnSpLocks/>
              <a:endCxn id="70" idx="1"/>
            </p:cNvCxnSpPr>
            <p:nvPr/>
          </p:nvCxnSpPr>
          <p:spPr>
            <a:xfrm>
              <a:off x="3623323" y="3342891"/>
              <a:ext cx="1190174" cy="6718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C96665AB-8685-4E7F-9AE7-77D9737CB46C}"/>
                </a:ext>
              </a:extLst>
            </p:cNvPr>
            <p:cNvSpPr/>
            <p:nvPr/>
          </p:nvSpPr>
          <p:spPr>
            <a:xfrm>
              <a:off x="4813497" y="3314187"/>
              <a:ext cx="1080000" cy="37647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en-US" sz="105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Component 1 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E4CF2671-EE2B-4AC2-9B5E-D311BBA8E659}"/>
                </a:ext>
              </a:extLst>
            </p:cNvPr>
            <p:cNvSpPr/>
            <p:nvPr/>
          </p:nvSpPr>
          <p:spPr>
            <a:xfrm>
              <a:off x="4813497" y="2439161"/>
              <a:ext cx="1080000" cy="648000"/>
            </a:xfrm>
            <a:custGeom>
              <a:avLst/>
              <a:gdLst>
                <a:gd name="connsiteX0" fmla="*/ 0 w 1080000"/>
                <a:gd name="connsiteY0" fmla="*/ 108002 h 648000"/>
                <a:gd name="connsiteX1" fmla="*/ 108002 w 1080000"/>
                <a:gd name="connsiteY1" fmla="*/ 0 h 648000"/>
                <a:gd name="connsiteX2" fmla="*/ 531360 w 1080000"/>
                <a:gd name="connsiteY2" fmla="*/ 0 h 648000"/>
                <a:gd name="connsiteX3" fmla="*/ 971998 w 1080000"/>
                <a:gd name="connsiteY3" fmla="*/ 0 h 648000"/>
                <a:gd name="connsiteX4" fmla="*/ 1080000 w 1080000"/>
                <a:gd name="connsiteY4" fmla="*/ 108002 h 648000"/>
                <a:gd name="connsiteX5" fmla="*/ 1080000 w 1080000"/>
                <a:gd name="connsiteY5" fmla="*/ 539998 h 648000"/>
                <a:gd name="connsiteX6" fmla="*/ 971998 w 1080000"/>
                <a:gd name="connsiteY6" fmla="*/ 648000 h 648000"/>
                <a:gd name="connsiteX7" fmla="*/ 565920 w 1080000"/>
                <a:gd name="connsiteY7" fmla="*/ 648000 h 648000"/>
                <a:gd name="connsiteX8" fmla="*/ 108002 w 1080000"/>
                <a:gd name="connsiteY8" fmla="*/ 648000 h 648000"/>
                <a:gd name="connsiteX9" fmla="*/ 0 w 1080000"/>
                <a:gd name="connsiteY9" fmla="*/ 539998 h 648000"/>
                <a:gd name="connsiteX10" fmla="*/ 0 w 1080000"/>
                <a:gd name="connsiteY10" fmla="*/ 108002 h 6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0000" h="648000" fill="none" extrusionOk="0">
                  <a:moveTo>
                    <a:pt x="0" y="108002"/>
                  </a:moveTo>
                  <a:cubicBezTo>
                    <a:pt x="-6558" y="61797"/>
                    <a:pt x="44291" y="1110"/>
                    <a:pt x="108002" y="0"/>
                  </a:cubicBezTo>
                  <a:cubicBezTo>
                    <a:pt x="259788" y="-39187"/>
                    <a:pt x="327539" y="41698"/>
                    <a:pt x="531360" y="0"/>
                  </a:cubicBezTo>
                  <a:cubicBezTo>
                    <a:pt x="735181" y="-41698"/>
                    <a:pt x="765584" y="22939"/>
                    <a:pt x="971998" y="0"/>
                  </a:cubicBezTo>
                  <a:cubicBezTo>
                    <a:pt x="1020154" y="-5516"/>
                    <a:pt x="1065501" y="55972"/>
                    <a:pt x="1080000" y="108002"/>
                  </a:cubicBezTo>
                  <a:cubicBezTo>
                    <a:pt x="1085706" y="264505"/>
                    <a:pt x="1066725" y="416176"/>
                    <a:pt x="1080000" y="539998"/>
                  </a:cubicBezTo>
                  <a:cubicBezTo>
                    <a:pt x="1078851" y="602847"/>
                    <a:pt x="1021675" y="649580"/>
                    <a:pt x="971998" y="648000"/>
                  </a:cubicBezTo>
                  <a:cubicBezTo>
                    <a:pt x="789166" y="693261"/>
                    <a:pt x="682186" y="616015"/>
                    <a:pt x="565920" y="648000"/>
                  </a:cubicBezTo>
                  <a:cubicBezTo>
                    <a:pt x="449654" y="679985"/>
                    <a:pt x="283298" y="599784"/>
                    <a:pt x="108002" y="648000"/>
                  </a:cubicBezTo>
                  <a:cubicBezTo>
                    <a:pt x="54069" y="663596"/>
                    <a:pt x="-1545" y="596513"/>
                    <a:pt x="0" y="539998"/>
                  </a:cubicBezTo>
                  <a:cubicBezTo>
                    <a:pt x="-34475" y="356945"/>
                    <a:pt x="2311" y="303237"/>
                    <a:pt x="0" y="108002"/>
                  </a:cubicBezTo>
                  <a:close/>
                </a:path>
                <a:path w="1080000" h="648000" stroke="0" extrusionOk="0">
                  <a:moveTo>
                    <a:pt x="0" y="108002"/>
                  </a:moveTo>
                  <a:cubicBezTo>
                    <a:pt x="3901" y="45204"/>
                    <a:pt x="45494" y="-1699"/>
                    <a:pt x="108002" y="0"/>
                  </a:cubicBezTo>
                  <a:cubicBezTo>
                    <a:pt x="300467" y="-30399"/>
                    <a:pt x="324300" y="3261"/>
                    <a:pt x="514080" y="0"/>
                  </a:cubicBezTo>
                  <a:cubicBezTo>
                    <a:pt x="703860" y="-3261"/>
                    <a:pt x="783348" y="40808"/>
                    <a:pt x="971998" y="0"/>
                  </a:cubicBezTo>
                  <a:cubicBezTo>
                    <a:pt x="1032350" y="2683"/>
                    <a:pt x="1062141" y="47652"/>
                    <a:pt x="1080000" y="108002"/>
                  </a:cubicBezTo>
                  <a:cubicBezTo>
                    <a:pt x="1092820" y="217542"/>
                    <a:pt x="1059054" y="428619"/>
                    <a:pt x="1080000" y="539998"/>
                  </a:cubicBezTo>
                  <a:cubicBezTo>
                    <a:pt x="1076072" y="586197"/>
                    <a:pt x="1031090" y="643492"/>
                    <a:pt x="971998" y="648000"/>
                  </a:cubicBezTo>
                  <a:cubicBezTo>
                    <a:pt x="804671" y="682916"/>
                    <a:pt x="730958" y="611852"/>
                    <a:pt x="565920" y="648000"/>
                  </a:cubicBezTo>
                  <a:cubicBezTo>
                    <a:pt x="400882" y="684148"/>
                    <a:pt x="315993" y="645093"/>
                    <a:pt x="108002" y="648000"/>
                  </a:cubicBezTo>
                  <a:cubicBezTo>
                    <a:pt x="48749" y="635185"/>
                    <a:pt x="1089" y="610576"/>
                    <a:pt x="0" y="539998"/>
                  </a:cubicBezTo>
                  <a:cubicBezTo>
                    <a:pt x="-10338" y="448975"/>
                    <a:pt x="19700" y="203410"/>
                    <a:pt x="0" y="10800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240838298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en-US" sz="1100" kern="12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Principal Component Analysis</a:t>
              </a:r>
              <a:endParaRPr lang="en-GB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716D0DC2-5C3D-422A-A484-0A2D67931C1E}"/>
                </a:ext>
              </a:extLst>
            </p:cNvPr>
            <p:cNvCxnSpPr>
              <a:cxnSpLocks/>
              <a:endCxn id="55" idx="1"/>
            </p:cNvCxnSpPr>
            <p:nvPr/>
          </p:nvCxnSpPr>
          <p:spPr>
            <a:xfrm>
              <a:off x="3623323" y="3300587"/>
              <a:ext cx="1190174" cy="2018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CD77C2A4-C4EB-4C8C-9586-1F6D83E1734A}"/>
                </a:ext>
              </a:extLst>
            </p:cNvPr>
            <p:cNvCxnSpPr>
              <a:cxnSpLocks/>
              <a:stCxn id="69" idx="3"/>
              <a:endCxn id="55" idx="1"/>
            </p:cNvCxnSpPr>
            <p:nvPr/>
          </p:nvCxnSpPr>
          <p:spPr>
            <a:xfrm flipV="1">
              <a:off x="3696627" y="3502424"/>
              <a:ext cx="1116870" cy="4205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752E94E-499C-4A64-9A0A-DC07AC55870A}"/>
                </a:ext>
              </a:extLst>
            </p:cNvPr>
            <p:cNvCxnSpPr>
              <a:cxnSpLocks/>
              <a:stCxn id="69" idx="3"/>
              <a:endCxn id="71" idx="1"/>
            </p:cNvCxnSpPr>
            <p:nvPr/>
          </p:nvCxnSpPr>
          <p:spPr>
            <a:xfrm>
              <a:off x="3696627" y="3922964"/>
              <a:ext cx="1116870" cy="7586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B8AE7318-366C-40C2-B93F-686D8D61216C}"/>
                </a:ext>
              </a:extLst>
            </p:cNvPr>
            <p:cNvCxnSpPr>
              <a:cxnSpLocks/>
              <a:stCxn id="68" idx="3"/>
              <a:endCxn id="70" idx="1"/>
            </p:cNvCxnSpPr>
            <p:nvPr/>
          </p:nvCxnSpPr>
          <p:spPr>
            <a:xfrm flipV="1">
              <a:off x="3689463" y="4014736"/>
              <a:ext cx="1124034" cy="7345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164D6B4-DC69-4DE5-AFE3-14951D2925E7}"/>
                </a:ext>
              </a:extLst>
            </p:cNvPr>
            <p:cNvCxnSpPr>
              <a:cxnSpLocks/>
              <a:stCxn id="65" idx="3"/>
              <a:endCxn id="57" idx="1"/>
            </p:cNvCxnSpPr>
            <p:nvPr/>
          </p:nvCxnSpPr>
          <p:spPr>
            <a:xfrm>
              <a:off x="4471722" y="2763161"/>
              <a:ext cx="34177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8CFC7F38-3114-4D83-A46F-7C9B7C8E8E37}"/>
                </a:ext>
              </a:extLst>
            </p:cNvPr>
            <p:cNvSpPr/>
            <p:nvPr/>
          </p:nvSpPr>
          <p:spPr>
            <a:xfrm>
              <a:off x="2616627" y="3181629"/>
              <a:ext cx="1080000" cy="378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en-US" sz="105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Variable 1</a:t>
              </a:r>
              <a:endParaRPr lang="en-GB" sz="105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AD27E609-5DC9-41F3-AC42-8B8D93F5CCF7}"/>
                </a:ext>
              </a:extLst>
            </p:cNvPr>
            <p:cNvSpPr/>
            <p:nvPr/>
          </p:nvSpPr>
          <p:spPr>
            <a:xfrm>
              <a:off x="3391759" y="2439161"/>
              <a:ext cx="1079963" cy="648000"/>
            </a:xfrm>
            <a:custGeom>
              <a:avLst/>
              <a:gdLst>
                <a:gd name="connsiteX0" fmla="*/ 0 w 1079963"/>
                <a:gd name="connsiteY0" fmla="*/ 108002 h 648000"/>
                <a:gd name="connsiteX1" fmla="*/ 108002 w 1079963"/>
                <a:gd name="connsiteY1" fmla="*/ 0 h 648000"/>
                <a:gd name="connsiteX2" fmla="*/ 514063 w 1079963"/>
                <a:gd name="connsiteY2" fmla="*/ 0 h 648000"/>
                <a:gd name="connsiteX3" fmla="*/ 971961 w 1079963"/>
                <a:gd name="connsiteY3" fmla="*/ 0 h 648000"/>
                <a:gd name="connsiteX4" fmla="*/ 1079963 w 1079963"/>
                <a:gd name="connsiteY4" fmla="*/ 108002 h 648000"/>
                <a:gd name="connsiteX5" fmla="*/ 1079963 w 1079963"/>
                <a:gd name="connsiteY5" fmla="*/ 539998 h 648000"/>
                <a:gd name="connsiteX6" fmla="*/ 971961 w 1079963"/>
                <a:gd name="connsiteY6" fmla="*/ 648000 h 648000"/>
                <a:gd name="connsiteX7" fmla="*/ 548621 w 1079963"/>
                <a:gd name="connsiteY7" fmla="*/ 648000 h 648000"/>
                <a:gd name="connsiteX8" fmla="*/ 108002 w 1079963"/>
                <a:gd name="connsiteY8" fmla="*/ 648000 h 648000"/>
                <a:gd name="connsiteX9" fmla="*/ 0 w 1079963"/>
                <a:gd name="connsiteY9" fmla="*/ 539998 h 648000"/>
                <a:gd name="connsiteX10" fmla="*/ 0 w 1079963"/>
                <a:gd name="connsiteY10" fmla="*/ 108002 h 6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9963" h="648000" fill="none" extrusionOk="0">
                  <a:moveTo>
                    <a:pt x="0" y="108002"/>
                  </a:moveTo>
                  <a:cubicBezTo>
                    <a:pt x="-10679" y="43779"/>
                    <a:pt x="49500" y="-10392"/>
                    <a:pt x="108002" y="0"/>
                  </a:cubicBezTo>
                  <a:cubicBezTo>
                    <a:pt x="303972" y="-30900"/>
                    <a:pt x="426803" y="3731"/>
                    <a:pt x="514063" y="0"/>
                  </a:cubicBezTo>
                  <a:cubicBezTo>
                    <a:pt x="601323" y="-3731"/>
                    <a:pt x="815797" y="1190"/>
                    <a:pt x="971961" y="0"/>
                  </a:cubicBezTo>
                  <a:cubicBezTo>
                    <a:pt x="1017860" y="6992"/>
                    <a:pt x="1074438" y="36043"/>
                    <a:pt x="1079963" y="108002"/>
                  </a:cubicBezTo>
                  <a:cubicBezTo>
                    <a:pt x="1118268" y="215437"/>
                    <a:pt x="1078226" y="393378"/>
                    <a:pt x="1079963" y="539998"/>
                  </a:cubicBezTo>
                  <a:cubicBezTo>
                    <a:pt x="1086665" y="591543"/>
                    <a:pt x="1019738" y="650775"/>
                    <a:pt x="971961" y="648000"/>
                  </a:cubicBezTo>
                  <a:cubicBezTo>
                    <a:pt x="773165" y="662440"/>
                    <a:pt x="649182" y="625369"/>
                    <a:pt x="548621" y="648000"/>
                  </a:cubicBezTo>
                  <a:cubicBezTo>
                    <a:pt x="448060" y="670631"/>
                    <a:pt x="314750" y="602203"/>
                    <a:pt x="108002" y="648000"/>
                  </a:cubicBezTo>
                  <a:cubicBezTo>
                    <a:pt x="61301" y="651045"/>
                    <a:pt x="-705" y="600798"/>
                    <a:pt x="0" y="539998"/>
                  </a:cubicBezTo>
                  <a:cubicBezTo>
                    <a:pt x="-19846" y="425035"/>
                    <a:pt x="5492" y="223932"/>
                    <a:pt x="0" y="108002"/>
                  </a:cubicBezTo>
                  <a:close/>
                </a:path>
                <a:path w="1079963" h="648000" stroke="0" extrusionOk="0">
                  <a:moveTo>
                    <a:pt x="0" y="108002"/>
                  </a:moveTo>
                  <a:cubicBezTo>
                    <a:pt x="-9240" y="54931"/>
                    <a:pt x="49244" y="2299"/>
                    <a:pt x="108002" y="0"/>
                  </a:cubicBezTo>
                  <a:cubicBezTo>
                    <a:pt x="193172" y="-49196"/>
                    <a:pt x="322845" y="47108"/>
                    <a:pt x="522702" y="0"/>
                  </a:cubicBezTo>
                  <a:cubicBezTo>
                    <a:pt x="722559" y="-47108"/>
                    <a:pt x="870663" y="28533"/>
                    <a:pt x="971961" y="0"/>
                  </a:cubicBezTo>
                  <a:cubicBezTo>
                    <a:pt x="1037716" y="1226"/>
                    <a:pt x="1068882" y="48601"/>
                    <a:pt x="1079963" y="108002"/>
                  </a:cubicBezTo>
                  <a:cubicBezTo>
                    <a:pt x="1129501" y="242010"/>
                    <a:pt x="1066238" y="357979"/>
                    <a:pt x="1079963" y="539998"/>
                  </a:cubicBezTo>
                  <a:cubicBezTo>
                    <a:pt x="1078544" y="590450"/>
                    <a:pt x="1032038" y="644667"/>
                    <a:pt x="971961" y="648000"/>
                  </a:cubicBezTo>
                  <a:cubicBezTo>
                    <a:pt x="788625" y="674954"/>
                    <a:pt x="708779" y="614300"/>
                    <a:pt x="565900" y="648000"/>
                  </a:cubicBezTo>
                  <a:cubicBezTo>
                    <a:pt x="423021" y="681700"/>
                    <a:pt x="269206" y="624945"/>
                    <a:pt x="108002" y="648000"/>
                  </a:cubicBezTo>
                  <a:cubicBezTo>
                    <a:pt x="55988" y="648549"/>
                    <a:pt x="4432" y="584803"/>
                    <a:pt x="0" y="539998"/>
                  </a:cubicBezTo>
                  <a:cubicBezTo>
                    <a:pt x="-8040" y="339797"/>
                    <a:pt x="40006" y="291282"/>
                    <a:pt x="0" y="10800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5952736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en-US" sz="1100" kern="12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Data preparation</a:t>
              </a:r>
              <a:endParaRPr lang="en-GB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2BB13722-CC03-4C0B-BF82-A12474D6460C}"/>
                </a:ext>
              </a:extLst>
            </p:cNvPr>
            <p:cNvSpPr/>
            <p:nvPr/>
          </p:nvSpPr>
          <p:spPr>
            <a:xfrm>
              <a:off x="1799591" y="2439161"/>
              <a:ext cx="1079963" cy="648000"/>
            </a:xfrm>
            <a:custGeom>
              <a:avLst/>
              <a:gdLst>
                <a:gd name="connsiteX0" fmla="*/ 0 w 1079963"/>
                <a:gd name="connsiteY0" fmla="*/ 108002 h 648000"/>
                <a:gd name="connsiteX1" fmla="*/ 108002 w 1079963"/>
                <a:gd name="connsiteY1" fmla="*/ 0 h 648000"/>
                <a:gd name="connsiteX2" fmla="*/ 531342 w 1079963"/>
                <a:gd name="connsiteY2" fmla="*/ 0 h 648000"/>
                <a:gd name="connsiteX3" fmla="*/ 971961 w 1079963"/>
                <a:gd name="connsiteY3" fmla="*/ 0 h 648000"/>
                <a:gd name="connsiteX4" fmla="*/ 1079963 w 1079963"/>
                <a:gd name="connsiteY4" fmla="*/ 108002 h 648000"/>
                <a:gd name="connsiteX5" fmla="*/ 1079963 w 1079963"/>
                <a:gd name="connsiteY5" fmla="*/ 539998 h 648000"/>
                <a:gd name="connsiteX6" fmla="*/ 971961 w 1079963"/>
                <a:gd name="connsiteY6" fmla="*/ 648000 h 648000"/>
                <a:gd name="connsiteX7" fmla="*/ 531342 w 1079963"/>
                <a:gd name="connsiteY7" fmla="*/ 648000 h 648000"/>
                <a:gd name="connsiteX8" fmla="*/ 108002 w 1079963"/>
                <a:gd name="connsiteY8" fmla="*/ 648000 h 648000"/>
                <a:gd name="connsiteX9" fmla="*/ 0 w 1079963"/>
                <a:gd name="connsiteY9" fmla="*/ 539998 h 648000"/>
                <a:gd name="connsiteX10" fmla="*/ 0 w 1079963"/>
                <a:gd name="connsiteY10" fmla="*/ 108002 h 6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9963" h="648000" fill="none" extrusionOk="0">
                  <a:moveTo>
                    <a:pt x="0" y="108002"/>
                  </a:moveTo>
                  <a:cubicBezTo>
                    <a:pt x="10490" y="53795"/>
                    <a:pt x="56351" y="-4528"/>
                    <a:pt x="108002" y="0"/>
                  </a:cubicBezTo>
                  <a:cubicBezTo>
                    <a:pt x="238587" y="-17939"/>
                    <a:pt x="427605" y="9276"/>
                    <a:pt x="531342" y="0"/>
                  </a:cubicBezTo>
                  <a:cubicBezTo>
                    <a:pt x="635079" y="-9276"/>
                    <a:pt x="847636" y="24622"/>
                    <a:pt x="971961" y="0"/>
                  </a:cubicBezTo>
                  <a:cubicBezTo>
                    <a:pt x="1048758" y="-1866"/>
                    <a:pt x="1079980" y="42159"/>
                    <a:pt x="1079963" y="108002"/>
                  </a:cubicBezTo>
                  <a:cubicBezTo>
                    <a:pt x="1124941" y="204647"/>
                    <a:pt x="1048758" y="328850"/>
                    <a:pt x="1079963" y="539998"/>
                  </a:cubicBezTo>
                  <a:cubicBezTo>
                    <a:pt x="1081856" y="608295"/>
                    <a:pt x="1028281" y="638206"/>
                    <a:pt x="971961" y="648000"/>
                  </a:cubicBezTo>
                  <a:cubicBezTo>
                    <a:pt x="849053" y="686495"/>
                    <a:pt x="689367" y="604921"/>
                    <a:pt x="531342" y="648000"/>
                  </a:cubicBezTo>
                  <a:cubicBezTo>
                    <a:pt x="373317" y="691079"/>
                    <a:pt x="300767" y="621344"/>
                    <a:pt x="108002" y="648000"/>
                  </a:cubicBezTo>
                  <a:cubicBezTo>
                    <a:pt x="40373" y="643370"/>
                    <a:pt x="-8222" y="609787"/>
                    <a:pt x="0" y="539998"/>
                  </a:cubicBezTo>
                  <a:cubicBezTo>
                    <a:pt x="-5201" y="376707"/>
                    <a:pt x="31043" y="247786"/>
                    <a:pt x="0" y="108002"/>
                  </a:cubicBezTo>
                  <a:close/>
                </a:path>
                <a:path w="1079963" h="648000" stroke="0" extrusionOk="0">
                  <a:moveTo>
                    <a:pt x="0" y="108002"/>
                  </a:moveTo>
                  <a:cubicBezTo>
                    <a:pt x="-5398" y="60291"/>
                    <a:pt x="45935" y="9253"/>
                    <a:pt x="108002" y="0"/>
                  </a:cubicBezTo>
                  <a:cubicBezTo>
                    <a:pt x="310127" y="-43554"/>
                    <a:pt x="409875" y="8147"/>
                    <a:pt x="557261" y="0"/>
                  </a:cubicBezTo>
                  <a:cubicBezTo>
                    <a:pt x="704647" y="-8147"/>
                    <a:pt x="795985" y="23896"/>
                    <a:pt x="971961" y="0"/>
                  </a:cubicBezTo>
                  <a:cubicBezTo>
                    <a:pt x="1040158" y="-12417"/>
                    <a:pt x="1082300" y="52530"/>
                    <a:pt x="1079963" y="108002"/>
                  </a:cubicBezTo>
                  <a:cubicBezTo>
                    <a:pt x="1128387" y="244081"/>
                    <a:pt x="1033901" y="354422"/>
                    <a:pt x="1079963" y="539998"/>
                  </a:cubicBezTo>
                  <a:cubicBezTo>
                    <a:pt x="1074213" y="606403"/>
                    <a:pt x="1028077" y="663317"/>
                    <a:pt x="971961" y="648000"/>
                  </a:cubicBezTo>
                  <a:cubicBezTo>
                    <a:pt x="794383" y="676589"/>
                    <a:pt x="741173" y="637472"/>
                    <a:pt x="548621" y="648000"/>
                  </a:cubicBezTo>
                  <a:cubicBezTo>
                    <a:pt x="356069" y="658528"/>
                    <a:pt x="215966" y="598989"/>
                    <a:pt x="108002" y="648000"/>
                  </a:cubicBezTo>
                  <a:cubicBezTo>
                    <a:pt x="54630" y="654106"/>
                    <a:pt x="-2567" y="604348"/>
                    <a:pt x="0" y="539998"/>
                  </a:cubicBezTo>
                  <a:cubicBezTo>
                    <a:pt x="-23769" y="371578"/>
                    <a:pt x="16488" y="227593"/>
                    <a:pt x="0" y="10800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38773846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en-US" sz="1100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Systematic literature review</a:t>
              </a:r>
              <a:endParaRPr lang="en-GB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7" name="Arrow: Left-Right 66">
              <a:extLst>
                <a:ext uri="{FF2B5EF4-FFF2-40B4-BE49-F238E27FC236}">
                  <a16:creationId xmlns:a16="http://schemas.microsoft.com/office/drawing/2014/main" id="{1C0E4098-10DF-4D25-ACC7-8AAFC21963B2}"/>
                </a:ext>
              </a:extLst>
            </p:cNvPr>
            <p:cNvSpPr/>
            <p:nvPr/>
          </p:nvSpPr>
          <p:spPr>
            <a:xfrm>
              <a:off x="2968652" y="2630117"/>
              <a:ext cx="375951" cy="180387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0E2E9B96-436B-4AF0-8250-206259B09891}"/>
                </a:ext>
              </a:extLst>
            </p:cNvPr>
            <p:cNvSpPr/>
            <p:nvPr/>
          </p:nvSpPr>
          <p:spPr>
            <a:xfrm>
              <a:off x="2609463" y="4560273"/>
              <a:ext cx="1080000" cy="378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en-US" sz="105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Variable </a:t>
              </a:r>
              <a:r>
                <a:rPr lang="en-US" sz="1050" i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n</a:t>
              </a:r>
              <a:endParaRPr lang="en-GB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56663E52-7DB4-4F3D-923F-B6CCEE0CD581}"/>
                </a:ext>
              </a:extLst>
            </p:cNvPr>
            <p:cNvSpPr/>
            <p:nvPr/>
          </p:nvSpPr>
          <p:spPr>
            <a:xfrm>
              <a:off x="2616627" y="3733964"/>
              <a:ext cx="1080000" cy="378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en-US" sz="105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Variable 2</a:t>
              </a:r>
              <a:endParaRPr lang="en-GB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6E15B4C6-6AD3-4C4E-8A3D-1A53CE9B8B4B}"/>
                </a:ext>
              </a:extLst>
            </p:cNvPr>
            <p:cNvSpPr/>
            <p:nvPr/>
          </p:nvSpPr>
          <p:spPr>
            <a:xfrm>
              <a:off x="4813497" y="3826499"/>
              <a:ext cx="1080000" cy="37647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en-US" sz="105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Component 2 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1FE7282B-E3AD-41D3-86BF-E5AD483C74C6}"/>
                </a:ext>
              </a:extLst>
            </p:cNvPr>
            <p:cNvSpPr/>
            <p:nvPr/>
          </p:nvSpPr>
          <p:spPr>
            <a:xfrm>
              <a:off x="4813497" y="4493407"/>
              <a:ext cx="1080000" cy="37647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en-US" sz="105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Component </a:t>
              </a:r>
              <a:r>
                <a:rPr lang="en-US" sz="1050" i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</a:t>
              </a:r>
              <a:r>
                <a:rPr lang="en-US" sz="105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6F218F22-23E4-4D3F-A675-E08D2301AAEA}"/>
                </a:ext>
              </a:extLst>
            </p:cNvPr>
            <p:cNvSpPr/>
            <p:nvPr/>
          </p:nvSpPr>
          <p:spPr>
            <a:xfrm flipH="1" flipV="1">
              <a:off x="3102627" y="4249538"/>
              <a:ext cx="54000" cy="54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CE8FB8C-9B28-4220-90E9-F31816750E23}"/>
                </a:ext>
              </a:extLst>
            </p:cNvPr>
            <p:cNvSpPr/>
            <p:nvPr/>
          </p:nvSpPr>
          <p:spPr>
            <a:xfrm flipH="1" flipV="1">
              <a:off x="3102627" y="4403346"/>
              <a:ext cx="54000" cy="54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3E09CFFE-5BA7-4B5D-BCC7-C4B5652C5739}"/>
                </a:ext>
              </a:extLst>
            </p:cNvPr>
            <p:cNvSpPr/>
            <p:nvPr/>
          </p:nvSpPr>
          <p:spPr>
            <a:xfrm flipH="1" flipV="1">
              <a:off x="5353497" y="4303538"/>
              <a:ext cx="54000" cy="54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9246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5CDA72-451E-48C0-B854-375C20E67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dirty="0"/>
              <a:t>Methods</a:t>
            </a:r>
            <a:endParaRPr lang="en-GB" sz="1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B3E41-3FF9-4017-9D37-333765E0DD8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err="1"/>
              <a:t>Principal</a:t>
            </a:r>
            <a:r>
              <a:rPr lang="de-DE" dirty="0"/>
              <a:t> </a:t>
            </a:r>
            <a:r>
              <a:rPr lang="de-DE" dirty="0" err="1"/>
              <a:t>component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EEF02-1A4B-4598-9E8B-575FB5389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576D4-AC9C-4A85-827F-20C27545F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1307E4E-91ED-4D37-ADA8-A2790ED4317B}" type="slidenum">
              <a:rPr lang="de-AT" smtClean="0"/>
              <a:pPr algn="l"/>
              <a:t>5</a:t>
            </a:fld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1">
                <a:extLst>
                  <a:ext uri="{FF2B5EF4-FFF2-40B4-BE49-F238E27FC236}">
                    <a16:creationId xmlns:a16="http://schemas.microsoft.com/office/drawing/2014/main" id="{B1DDDA0D-43B4-4D6C-BD23-11F84CE01E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7472" y="1246188"/>
                <a:ext cx="8448675" cy="1878179"/>
              </a:xfrm>
            </p:spPr>
            <p:txBody>
              <a:bodyPr/>
              <a:lstStyle/>
              <a:p>
                <a:pPr marL="0" indent="0">
                  <a:buSzPct val="100000"/>
                  <a:buNone/>
                </a:pPr>
                <a:r>
                  <a:rPr lang="en-GB" b="1" dirty="0"/>
                  <a:t>Theory:</a:t>
                </a:r>
              </a:p>
              <a:p>
                <a:pPr>
                  <a:buSzPct val="100000"/>
                </a:pPr>
                <a:r>
                  <a:rPr lang="en-GB" sz="1600" dirty="0"/>
                  <a:t>PCA is based on </a:t>
                </a:r>
                <a:r>
                  <a:rPr lang="en-US" sz="1600" dirty="0">
                    <a:effectLst/>
                    <a:ea typeface="Times New Roman" panose="02020603050405020304" pitchFamily="18" charset="0"/>
                  </a:rPr>
                  <a:t>a </a:t>
                </a:r>
                <a:r>
                  <a:rPr lang="en-US" sz="1600" i="1" dirty="0">
                    <a:effectLst/>
                    <a:ea typeface="Times New Roman" panose="02020603050405020304" pitchFamily="18" charset="0"/>
                  </a:rPr>
                  <a:t>change of variable</a:t>
                </a:r>
                <a:r>
                  <a:rPr lang="en-US" sz="1600" dirty="0">
                    <a:effectLst/>
                    <a:ea typeface="Times New Roman" panose="02020603050405020304" pitchFamily="18" charset="0"/>
                  </a:rPr>
                  <a:t> in linear algebra:</a:t>
                </a:r>
              </a:p>
              <a:p>
                <a:pPr marL="0" indent="0"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𝑌</m:t>
                      </m:r>
                      <m:r>
                        <a:rPr lang="en-US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𝑋𝐴</m:t>
                      </m:r>
                      <m:r>
                        <a:rPr lang="en-US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GB" dirty="0">
                  <a:effectLst/>
                  <a:ea typeface="Times New Roman" panose="02020603050405020304" pitchFamily="18" charset="0"/>
                </a:endParaRPr>
              </a:p>
              <a:p>
                <a:pPr lvl="1">
                  <a:buSzPct val="100000"/>
                </a:pPr>
                <a:r>
                  <a:rPr lang="en-GB" dirty="0"/>
                  <a:t>Original matrix </a:t>
                </a:r>
                <a:r>
                  <a:rPr lang="en-GB" i="1" dirty="0">
                    <a:effectLst/>
                    <a:ea typeface="Times New Roman" panose="02020603050405020304" pitchFamily="18" charset="0"/>
                  </a:rPr>
                  <a:t>X</a:t>
                </a:r>
                <a:r>
                  <a:rPr lang="en-GB" i="1" dirty="0">
                    <a:ea typeface="Times New Roman" panose="02020603050405020304" pitchFamily="18" charset="0"/>
                  </a:rPr>
                  <a:t> </a:t>
                </a:r>
                <a:r>
                  <a:rPr lang="en-GB" i="1" dirty="0">
                    <a:ea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:r>
                  <a:rPr lang="en-GB" dirty="0">
                    <a:sym typeface="Wingdings" panose="05000000000000000000" pitchFamily="2" charset="2"/>
                  </a:rPr>
                  <a:t>transformed </a:t>
                </a:r>
                <a:r>
                  <a:rPr lang="en-GB" i="1" dirty="0">
                    <a:effectLst/>
                    <a:ea typeface="Times New Roman" panose="02020603050405020304" pitchFamily="18" charset="0"/>
                  </a:rPr>
                  <a:t>Y , </a:t>
                </a:r>
                <a:r>
                  <a:rPr lang="en-US" i="1" dirty="0" err="1">
                    <a:effectLst/>
                    <a:ea typeface="Times New Roman" panose="02020603050405020304" pitchFamily="18" charset="0"/>
                  </a:rPr>
                  <a:t>nxp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 (dataset with 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n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 observations, 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p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 variables)</a:t>
                </a:r>
                <a:endParaRPr lang="en-GB" i="1" dirty="0">
                  <a:effectLst/>
                  <a:ea typeface="Times New Roman" panose="02020603050405020304" pitchFamily="18" charset="0"/>
                </a:endParaRPr>
              </a:p>
              <a:p>
                <a:pPr lvl="1">
                  <a:buSzPct val="10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sSub>
                      <m:sSubPr>
                        <m:ctrlP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sub>
                    </m:sSub>
                    <m:sSub>
                      <m:sSubPr>
                        <m:ctrlP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+ </m:t>
                    </m:r>
                    <m:sSub>
                      <m:sSubPr>
                        <m:ctrlP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+ …</m:t>
                    </m:r>
                    <m:r>
                      <a:rPr lang="en-US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 </m:t>
                    </m:r>
                    <m:sSub>
                      <m:sSubPr>
                        <m:ctrlP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lang="en-GB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GB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GB" dirty="0">
                  <a:effectLst/>
                  <a:ea typeface="Times New Roman" panose="02020603050405020304" pitchFamily="18" charset="0"/>
                </a:endParaRPr>
              </a:p>
              <a:p>
                <a:pPr lvl="1">
                  <a:buSzPct val="100000"/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Weight vector </a:t>
                </a:r>
                <a14:m>
                  <m:oMath xmlns:m="http://schemas.openxmlformats.org/officeDocument/2006/math">
                    <m:r>
                      <a:rPr lang="en-US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(</m:t>
                    </m:r>
                    <m:sSub>
                      <m:sSubPr>
                        <m:ctrlPr>
                          <a:rPr lang="en-GB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GB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,…, </m:t>
                    </m:r>
                    <m:sSub>
                      <m:sSubPr>
                        <m:ctrlPr>
                          <a:rPr lang="en-GB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45" name="Content Placeholder 1">
                <a:extLst>
                  <a:ext uri="{FF2B5EF4-FFF2-40B4-BE49-F238E27FC236}">
                    <a16:creationId xmlns:a16="http://schemas.microsoft.com/office/drawing/2014/main" id="{B1DDDA0D-43B4-4D6C-BD23-11F84CE01E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7472" y="1246188"/>
                <a:ext cx="8448675" cy="1878179"/>
              </a:xfrm>
              <a:blipFill>
                <a:blip r:embed="rId3"/>
                <a:stretch>
                  <a:fillRect l="-577" t="-1618" b="-129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75D4C01B-35DA-4A00-A8A0-9BA19CE50F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23"/>
          <a:stretch/>
        </p:blipFill>
        <p:spPr>
          <a:xfrm>
            <a:off x="3646457" y="3408465"/>
            <a:ext cx="5346541" cy="27751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1">
                <a:extLst>
                  <a:ext uri="{FF2B5EF4-FFF2-40B4-BE49-F238E27FC236}">
                    <a16:creationId xmlns:a16="http://schemas.microsoft.com/office/drawing/2014/main" id="{F3907612-8A1B-4CA9-8B4B-EEBCE454DE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7471" y="3428999"/>
                <a:ext cx="3402725" cy="2906817"/>
              </a:xfrm>
              <a:prstGeom prst="rect">
                <a:avLst/>
              </a:prstGeom>
            </p:spPr>
            <p:txBody>
              <a:bodyPr/>
              <a:lstStyle>
                <a:lvl1pPr marL="173736" indent="-173736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5">
                      <a:lumMod val="75000"/>
                    </a:schemeClr>
                  </a:buClr>
                  <a:buSzPct val="140000"/>
                  <a:buFont typeface="Wingdings 3" panose="05040102010807070707" pitchFamily="18" charset="2"/>
                  <a:buChar char="ê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5">
                      <a:lumMod val="75000"/>
                    </a:schemeClr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accent5">
                      <a:lumMod val="75000"/>
                    </a:schemeClr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5">
                      <a:lumMod val="75000"/>
                    </a:schemeClr>
                  </a:buClr>
                  <a:buFont typeface="Symbol" panose="05050102010706020507" pitchFamily="18" charset="2"/>
                  <a:buChar char="-"/>
                  <a:defRPr sz="1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5">
                      <a:lumMod val="75000"/>
                    </a:schemeClr>
                  </a:buClr>
                  <a:buSzPct val="75000"/>
                  <a:buFont typeface="Courier New" panose="02070309020205020404" pitchFamily="49" charset="0"/>
                  <a:buChar char="o"/>
                  <a:defRPr sz="1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SzPct val="100000"/>
                  <a:buFont typeface="Wingdings 3" panose="05040102010807070707" pitchFamily="18" charset="2"/>
                  <a:buNone/>
                </a:pPr>
                <a:r>
                  <a:rPr lang="en-GB" sz="1600" b="1" dirty="0"/>
                  <a:t>Practice:</a:t>
                </a:r>
              </a:p>
              <a:p>
                <a:pPr>
                  <a:buSzPct val="100000"/>
                </a:pPr>
                <a:r>
                  <a:rPr lang="en-GB" sz="1600" dirty="0"/>
                  <a:t>R package “psych” </a:t>
                </a:r>
              </a:p>
              <a:p>
                <a:pPr>
                  <a:buSzPct val="100000"/>
                </a:pPr>
                <a:r>
                  <a:rPr lang="en-GB" sz="1600" dirty="0"/>
                  <a:t>Calculates “mixed correlation matrix” </a:t>
                </a:r>
                <a:r>
                  <a:rPr lang="en-GB" sz="1600" dirty="0">
                    <a:sym typeface="Wingdings" panose="05000000000000000000" pitchFamily="2" charset="2"/>
                  </a:rPr>
                  <a:t> Pearson cor. for continuous, </a:t>
                </a:r>
                <a:r>
                  <a:rPr lang="en-GB" sz="1600" dirty="0" err="1">
                    <a:sym typeface="Wingdings" panose="05000000000000000000" pitchFamily="2" charset="2"/>
                  </a:rPr>
                  <a:t>polychoric</a:t>
                </a:r>
                <a:r>
                  <a:rPr lang="en-GB" sz="1600" dirty="0">
                    <a:sym typeface="Wingdings" panose="05000000000000000000" pitchFamily="2" charset="2"/>
                  </a:rPr>
                  <a:t> cor. for ordinal, etc. </a:t>
                </a:r>
              </a:p>
              <a:p>
                <a:pPr>
                  <a:buSzPct val="100000"/>
                </a:pPr>
                <a:r>
                  <a:rPr lang="en-GB" sz="1600" dirty="0">
                    <a:sym typeface="Wingdings" panose="05000000000000000000" pitchFamily="2" charset="2"/>
                  </a:rPr>
                  <a:t>Loadings, </a:t>
                </a:r>
                <a14:m>
                  <m:oMath xmlns:m="http://schemas.openxmlformats.org/officeDocument/2006/math">
                    <m:r>
                      <a:rPr lang="en-US" sz="16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sym typeface="Wingdings" panose="05000000000000000000" pitchFamily="2" charset="2"/>
                  </a:rPr>
                  <a:t>, show the “weight” of each variable </a:t>
                </a:r>
              </a:p>
              <a:p>
                <a:pPr>
                  <a:buSzPct val="100000"/>
                </a:pPr>
                <a:r>
                  <a:rPr lang="en-GB" sz="1600" dirty="0">
                    <a:sym typeface="Wingdings" panose="05000000000000000000" pitchFamily="2" charset="2"/>
                  </a:rPr>
                  <a:t>PC scores are calculated (represent new variables) </a:t>
                </a:r>
                <a:endParaRPr lang="en-GB" sz="1600" dirty="0"/>
              </a:p>
              <a:p>
                <a:pPr marL="0" indent="0">
                  <a:buSzPct val="100000"/>
                  <a:buFont typeface="Wingdings 3" panose="05040102010807070707" pitchFamily="18" charset="2"/>
                  <a:buNone/>
                </a:pPr>
                <a:endParaRPr lang="en-GB" sz="1600" b="1" dirty="0"/>
              </a:p>
              <a:p>
                <a:pPr marL="0" indent="0">
                  <a:buSzPct val="100000"/>
                  <a:buFont typeface="Wingdings 3" panose="05040102010807070707" pitchFamily="18" charset="2"/>
                  <a:buNone/>
                </a:pPr>
                <a:endParaRPr lang="en-GB" sz="1600" b="1" dirty="0"/>
              </a:p>
            </p:txBody>
          </p:sp>
        </mc:Choice>
        <mc:Fallback>
          <p:sp>
            <p:nvSpPr>
              <p:cNvPr id="12" name="Content Placeholder 1">
                <a:extLst>
                  <a:ext uri="{FF2B5EF4-FFF2-40B4-BE49-F238E27FC236}">
                    <a16:creationId xmlns:a16="http://schemas.microsoft.com/office/drawing/2014/main" id="{F3907612-8A1B-4CA9-8B4B-EEBCE454D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71" y="3428999"/>
                <a:ext cx="3402725" cy="2906817"/>
              </a:xfrm>
              <a:prstGeom prst="rect">
                <a:avLst/>
              </a:prstGeom>
              <a:blipFill>
                <a:blip r:embed="rId5"/>
                <a:stretch>
                  <a:fillRect l="-896" t="-419" r="-1254" b="-21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00B3475-70E5-4759-BFB0-1589C848D3D3}"/>
              </a:ext>
            </a:extLst>
          </p:cNvPr>
          <p:cNvSpPr txBox="1"/>
          <p:nvPr/>
        </p:nvSpPr>
        <p:spPr>
          <a:xfrm>
            <a:off x="5120746" y="6273865"/>
            <a:ext cx="254614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/>
              <a:t>Source: </a:t>
            </a:r>
            <a:r>
              <a:rPr lang="de-DE" sz="1100" dirty="0">
                <a:hlinkClick r:id="rId6"/>
              </a:rPr>
              <a:t>https://towardsdatascience.com</a:t>
            </a:r>
            <a:endParaRPr lang="de-DE" sz="1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074091-458E-43E2-8635-7AFE47B90986}"/>
              </a:ext>
            </a:extLst>
          </p:cNvPr>
          <p:cNvSpPr txBox="1"/>
          <p:nvPr/>
        </p:nvSpPr>
        <p:spPr>
          <a:xfrm>
            <a:off x="7032404" y="3176450"/>
            <a:ext cx="17021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Variables (Features)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71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p"/>
      <p:bldP spid="1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2D9D15-71D6-4A34-A2DF-CBD1A564D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dirty="0"/>
              <a:t>Methods</a:t>
            </a:r>
            <a:endParaRPr lang="de-DE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D8587D-C83F-4D46-9AA9-2FCFC8FA0CB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Matrix A </a:t>
            </a:r>
            <a:r>
              <a:rPr lang="de-DE" dirty="0" err="1"/>
              <a:t>derivation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1EFF4-9363-4DF4-B321-D98E7426A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43284-9278-4BA8-B915-2F1C439B9B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1307E4E-91ED-4D37-ADA8-A2790ED4317B}" type="slidenum">
              <a:rPr lang="de-AT" smtClean="0"/>
              <a:pPr algn="l"/>
              <a:t>6</a:t>
            </a:fld>
            <a:endParaRPr lang="de-A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AA852C-DC71-4C99-8B79-BC2A655C02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6" y="1538288"/>
            <a:ext cx="8063088" cy="453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091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B779E85B-7BF0-4D17-BBFF-243354B169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7472" y="1538459"/>
                <a:ext cx="8449056" cy="4445652"/>
              </a:xfrm>
            </p:spPr>
            <p:txBody>
              <a:bodyPr/>
              <a:lstStyle/>
              <a:p>
                <a:r>
                  <a:rPr lang="en-GB" dirty="0"/>
                  <a:t>Evaluate the </a:t>
                </a:r>
                <a:r>
                  <a:rPr lang="en-GB" b="1" dirty="0"/>
                  <a:t>odds ratio </a:t>
                </a:r>
                <a:r>
                  <a:rPr lang="en-GB" dirty="0"/>
                  <a:t>of the following decisions: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GB" dirty="0"/>
                  <a:t>Roof, walls, floor insulation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GB" dirty="0"/>
                  <a:t>Double glazing windows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GB" dirty="0"/>
                  <a:t>PV panel purchase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GB" dirty="0"/>
                  <a:t>Heat pump purchase</a:t>
                </a:r>
              </a:p>
              <a:p>
                <a:pPr marL="0" indent="-54864">
                  <a:buNone/>
                </a:pPr>
                <a:r>
                  <a:rPr lang="en-GB" dirty="0"/>
                  <a:t>in the last 5 years (between 2017-2021)</a:t>
                </a:r>
              </a:p>
              <a:p>
                <a:pPr marL="0" indent="-54864">
                  <a:buNone/>
                </a:pPr>
                <a:endParaRPr lang="en-GB" dirty="0"/>
              </a:p>
              <a:p>
                <a:pPr marL="0" indent="-54864">
                  <a:buNone/>
                </a:pPr>
                <a:endParaRPr lang="en-GB" dirty="0"/>
              </a:p>
              <a:p>
                <a:pPr marL="0" indent="-54864">
                  <a:buNone/>
                </a:pPr>
                <a:endParaRPr lang="en-GB" dirty="0"/>
              </a:p>
              <a:p>
                <a:pPr marL="0" indent="-54864">
                  <a:buNone/>
                </a:pPr>
                <a:endParaRPr lang="en-GB" dirty="0"/>
              </a:p>
              <a:p>
                <a:pPr marL="0" indent="-54864">
                  <a:buNone/>
                </a:pPr>
                <a:endParaRPr lang="en-GB" dirty="0"/>
              </a:p>
              <a:p>
                <a:pPr marL="0" indent="-54864">
                  <a:buNone/>
                </a:pPr>
                <a:endParaRPr lang="en-GB" dirty="0"/>
              </a:p>
              <a:p>
                <a:r>
                  <a:rPr lang="en-GB" dirty="0"/>
                  <a:t>p-value (significance)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ea typeface="Times New Roman" panose="02020603050405020304" pitchFamily="18" charset="0"/>
                  </a:rPr>
                  <a:t> </a:t>
                </a:r>
                <a:r>
                  <a:rPr lang="en-GB" dirty="0"/>
                  <a:t>magnitude and sign is evaluated.</a:t>
                </a:r>
              </a:p>
              <a:p>
                <a:pPr marL="0" indent="-54864">
                  <a:buNone/>
                </a:pPr>
                <a:endParaRPr lang="en-GB" dirty="0"/>
              </a:p>
              <a:p>
                <a:pPr marL="230886" indent="-285750"/>
                <a:endParaRPr lang="en-GB" dirty="0"/>
              </a:p>
            </p:txBody>
          </p:sp>
        </mc:Choice>
        <mc:Fallback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B779E85B-7BF0-4D17-BBFF-243354B169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7472" y="1538459"/>
                <a:ext cx="8449056" cy="4445652"/>
              </a:xfrm>
              <a:blipFill>
                <a:blip r:embed="rId2"/>
                <a:stretch>
                  <a:fillRect l="-1082" t="-2877" b="-1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FA5CDA72-451E-48C0-B854-375C20E67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dirty="0"/>
              <a:t>Methods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B3E41-3FF9-4017-9D37-333765E0DD8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Binary </a:t>
            </a:r>
            <a:r>
              <a:rPr lang="de-DE" dirty="0" err="1"/>
              <a:t>logistic</a:t>
            </a:r>
            <a:r>
              <a:rPr lang="de-DE" dirty="0"/>
              <a:t> </a:t>
            </a:r>
            <a:r>
              <a:rPr lang="de-DE" dirty="0" err="1"/>
              <a:t>regression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EEF02-1A4B-4598-9E8B-575FB5389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576D4-AC9C-4A85-827F-20C27545F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1307E4E-91ED-4D37-ADA8-A2790ED4317B}" type="slidenum">
              <a:rPr lang="de-AT" smtClean="0"/>
              <a:pPr algn="l"/>
              <a:t>7</a:t>
            </a:fld>
            <a:endParaRPr lang="de-A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97549DF-85E9-48DA-8334-B0C706728ED6}"/>
                  </a:ext>
                </a:extLst>
              </p:cNvPr>
              <p:cNvSpPr txBox="1"/>
              <p:nvPr/>
            </p:nvSpPr>
            <p:spPr>
              <a:xfrm>
                <a:off x="347282" y="3500113"/>
                <a:ext cx="7685548" cy="15206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log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𝑃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𝑃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𝑙𝑜𝑔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𝑌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=1</m:t>
                              </m:r>
                            </m:e>
                          </m:d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𝑌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=0</m:t>
                              </m:r>
                            </m:e>
                          </m:d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</a:t>
                </a:r>
                <a:r>
                  <a:rPr lang="en-US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– </a:t>
                </a:r>
                <a:r>
                  <a:rPr lang="en-US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probability of the measure uptake,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– principal component scores,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– </a:t>
                </a:r>
                <a:r>
                  <a:rPr lang="en-US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coefficients (estimates). </a:t>
                </a:r>
                <a:endParaRPr lang="en-GB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97549DF-85E9-48DA-8334-B0C706728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82" y="3500113"/>
                <a:ext cx="7685548" cy="1520673"/>
              </a:xfrm>
              <a:prstGeom prst="rect">
                <a:avLst/>
              </a:prstGeom>
              <a:blipFill>
                <a:blip r:embed="rId3"/>
                <a:stretch>
                  <a:fillRect l="-714" b="-56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900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0302AB-70E8-41A4-A9DF-2ECA9617D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err="1"/>
              <a:t>Results</a:t>
            </a:r>
            <a:r>
              <a:rPr lang="de-DE" sz="1600" dirty="0"/>
              <a:t> &amp; </a:t>
            </a:r>
            <a:r>
              <a:rPr lang="de-DE" sz="1600" dirty="0" err="1"/>
              <a:t>Discussion</a:t>
            </a:r>
            <a:endParaRPr lang="de-DE" sz="1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49DDED-285F-46DB-B796-FEE9F3833E0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err="1"/>
              <a:t>Descriptive</a:t>
            </a:r>
            <a:r>
              <a:rPr lang="de-DE" dirty="0"/>
              <a:t> </a:t>
            </a:r>
            <a:r>
              <a:rPr lang="de-DE" dirty="0" err="1"/>
              <a:t>statistics</a:t>
            </a:r>
            <a:r>
              <a:rPr lang="de-DE" dirty="0"/>
              <a:t>: </a:t>
            </a:r>
            <a:r>
              <a:rPr lang="de-DE" dirty="0" err="1"/>
              <a:t>Adoptions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C69E2-E5C2-47DA-96D1-01B07B384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1176E-E69F-4817-B235-CA76A921C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1307E4E-91ED-4D37-ADA8-A2790ED4317B}" type="slidenum">
              <a:rPr lang="de-AT" smtClean="0"/>
              <a:pPr algn="l"/>
              <a:t>8</a:t>
            </a:fld>
            <a:endParaRPr lang="de-A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3EF9FB-B9AA-4143-A13D-F228DC5F8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93" y="1405286"/>
            <a:ext cx="7263813" cy="432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09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EC6D893-92F6-46E5-AF26-A2B390383E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877980"/>
              </p:ext>
            </p:extLst>
          </p:nvPr>
        </p:nvGraphicFramePr>
        <p:xfrm>
          <a:off x="434166" y="1151391"/>
          <a:ext cx="8275667" cy="524466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656275">
                  <a:extLst>
                    <a:ext uri="{9D8B030D-6E8A-4147-A177-3AD203B41FA5}">
                      <a16:colId xmlns:a16="http://schemas.microsoft.com/office/drawing/2014/main" val="2220740098"/>
                    </a:ext>
                  </a:extLst>
                </a:gridCol>
                <a:gridCol w="702424">
                  <a:extLst>
                    <a:ext uri="{9D8B030D-6E8A-4147-A177-3AD203B41FA5}">
                      <a16:colId xmlns:a16="http://schemas.microsoft.com/office/drawing/2014/main" val="3464281016"/>
                    </a:ext>
                  </a:extLst>
                </a:gridCol>
                <a:gridCol w="702424">
                  <a:extLst>
                    <a:ext uri="{9D8B030D-6E8A-4147-A177-3AD203B41FA5}">
                      <a16:colId xmlns:a16="http://schemas.microsoft.com/office/drawing/2014/main" val="3607782935"/>
                    </a:ext>
                  </a:extLst>
                </a:gridCol>
                <a:gridCol w="702424">
                  <a:extLst>
                    <a:ext uri="{9D8B030D-6E8A-4147-A177-3AD203B41FA5}">
                      <a16:colId xmlns:a16="http://schemas.microsoft.com/office/drawing/2014/main" val="1093025742"/>
                    </a:ext>
                  </a:extLst>
                </a:gridCol>
                <a:gridCol w="702424">
                  <a:extLst>
                    <a:ext uri="{9D8B030D-6E8A-4147-A177-3AD203B41FA5}">
                      <a16:colId xmlns:a16="http://schemas.microsoft.com/office/drawing/2014/main" val="3662019644"/>
                    </a:ext>
                  </a:extLst>
                </a:gridCol>
                <a:gridCol w="702424">
                  <a:extLst>
                    <a:ext uri="{9D8B030D-6E8A-4147-A177-3AD203B41FA5}">
                      <a16:colId xmlns:a16="http://schemas.microsoft.com/office/drawing/2014/main" val="2008631097"/>
                    </a:ext>
                  </a:extLst>
                </a:gridCol>
                <a:gridCol w="702424">
                  <a:extLst>
                    <a:ext uri="{9D8B030D-6E8A-4147-A177-3AD203B41FA5}">
                      <a16:colId xmlns:a16="http://schemas.microsoft.com/office/drawing/2014/main" val="3813474263"/>
                    </a:ext>
                  </a:extLst>
                </a:gridCol>
                <a:gridCol w="702424">
                  <a:extLst>
                    <a:ext uri="{9D8B030D-6E8A-4147-A177-3AD203B41FA5}">
                      <a16:colId xmlns:a16="http://schemas.microsoft.com/office/drawing/2014/main" val="3381031615"/>
                    </a:ext>
                  </a:extLst>
                </a:gridCol>
                <a:gridCol w="702424">
                  <a:extLst>
                    <a:ext uri="{9D8B030D-6E8A-4147-A177-3AD203B41FA5}">
                      <a16:colId xmlns:a16="http://schemas.microsoft.com/office/drawing/2014/main" val="1826591890"/>
                    </a:ext>
                  </a:extLst>
                </a:gridCol>
              </a:tblGrid>
              <a:tr h="22324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Variables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Components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795402"/>
                  </a:ext>
                </a:extLst>
              </a:tr>
              <a:tr h="1786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7173565"/>
                  </a:ext>
                </a:extLst>
              </a:tr>
              <a:tr h="1786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Length of residence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0573123"/>
                  </a:ext>
                </a:extLst>
              </a:tr>
              <a:tr h="1809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Building age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-0.72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1545235"/>
                  </a:ext>
                </a:extLst>
              </a:tr>
              <a:tr h="1786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 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0.68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551053"/>
                  </a:ext>
                </a:extLst>
              </a:tr>
              <a:tr h="1786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 value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0.80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310813"/>
                  </a:ext>
                </a:extLst>
              </a:tr>
              <a:tr h="1786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Wealth 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445827"/>
                  </a:ext>
                </a:extLst>
              </a:tr>
              <a:tr h="1786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Usable area 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0.47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109936"/>
                  </a:ext>
                </a:extLst>
              </a:tr>
              <a:tr h="1786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Electricity consumption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0.54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0.39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5034558"/>
                  </a:ext>
                </a:extLst>
              </a:tr>
              <a:tr h="1786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 consumption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4098563"/>
                  </a:ext>
                </a:extLst>
              </a:tr>
              <a:tr h="1786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1094629"/>
                  </a:ext>
                </a:extLst>
              </a:tr>
              <a:tr h="1786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Education 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-0.42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0.47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6912317"/>
                  </a:ext>
                </a:extLst>
              </a:tr>
              <a:tr h="1786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Household size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-0.60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796382"/>
                  </a:ext>
                </a:extLst>
              </a:tr>
              <a:tr h="1786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 with neighboors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568943"/>
                  </a:ext>
                </a:extLst>
              </a:tr>
              <a:tr h="1786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Want to move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-0.80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3906234"/>
                  </a:ext>
                </a:extLst>
              </a:tr>
              <a:tr h="1786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Urbanization level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-0.74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336146"/>
                  </a:ext>
                </a:extLst>
              </a:tr>
              <a:tr h="1786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 satisfaction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0.80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186776"/>
                  </a:ext>
                </a:extLst>
              </a:tr>
              <a:tr h="1786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Environment satisfaction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0.41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5818621"/>
                  </a:ext>
                </a:extLst>
              </a:tr>
              <a:tr h="1786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Neighborhood engagement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552000"/>
                  </a:ext>
                </a:extLst>
              </a:tr>
              <a:tr h="1786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Neighborhood insecurity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-0.74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002428"/>
                  </a:ext>
                </a:extLst>
              </a:tr>
              <a:tr h="1786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Dwelling type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-0.88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471954"/>
                  </a:ext>
                </a:extLst>
              </a:tr>
              <a:tr h="1786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 maintenance (outdoor)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0.74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3405033"/>
                  </a:ext>
                </a:extLst>
              </a:tr>
              <a:tr h="1786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 maintenance (indoor)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-0.38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148456"/>
                  </a:ext>
                </a:extLst>
              </a:tr>
              <a:tr h="1786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Existing insulation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0.74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2039115"/>
                  </a:ext>
                </a:extLst>
              </a:tr>
              <a:tr h="1786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Existing double glazing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8477928"/>
                  </a:ext>
                </a:extLst>
              </a:tr>
              <a:tr h="1786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Existing PV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-0.50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1747205"/>
                  </a:ext>
                </a:extLst>
              </a:tr>
              <a:tr h="1786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Existing heat pumps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-0.63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75" marR="4367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416649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13E8A-9BCA-4F83-822A-0F86F8844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35D2A-B198-4BFC-BBC6-444054429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1307E4E-91ED-4D37-ADA8-A2790ED4317B}" type="slidenum">
              <a:rPr lang="de-AT" smtClean="0"/>
              <a:pPr algn="l"/>
              <a:t>9</a:t>
            </a:fld>
            <a:endParaRPr lang="de-AT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6DE5A3-5544-4BCB-BEB1-C705E0B9D1E0}"/>
              </a:ext>
            </a:extLst>
          </p:cNvPr>
          <p:cNvSpPr txBox="1"/>
          <p:nvPr/>
        </p:nvSpPr>
        <p:spPr>
          <a:xfrm>
            <a:off x="1020786" y="6413698"/>
            <a:ext cx="1736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cut-off value = 0.35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6FFC1B-89E8-4991-B291-D7420E9BAFD8}"/>
              </a:ext>
            </a:extLst>
          </p:cNvPr>
          <p:cNvSpPr txBox="1"/>
          <p:nvPr/>
        </p:nvSpPr>
        <p:spPr>
          <a:xfrm>
            <a:off x="5126442" y="6429928"/>
            <a:ext cx="24790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Cumulative Var. = </a:t>
            </a:r>
            <a:r>
              <a:rPr lang="nl-NL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0.65</a:t>
            </a:r>
            <a:endParaRPr lang="de-DE" sz="140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309CCEC-C343-40EE-9C80-2B5B080D08D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7663" y="561125"/>
            <a:ext cx="8448675" cy="679450"/>
          </a:xfrm>
        </p:spPr>
        <p:txBody>
          <a:bodyPr/>
          <a:lstStyle/>
          <a:p>
            <a:r>
              <a:rPr lang="de-DE" dirty="0" err="1"/>
              <a:t>Principal</a:t>
            </a:r>
            <a:r>
              <a:rPr lang="de-DE" dirty="0"/>
              <a:t> </a:t>
            </a:r>
            <a:r>
              <a:rPr lang="de-DE" dirty="0" err="1"/>
              <a:t>component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</a:t>
            </a:r>
            <a:endParaRPr lang="en-GB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30F1561A-DC61-43AE-9F65-A662C5045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158697"/>
            <a:ext cx="8449056" cy="228600"/>
          </a:xfrm>
        </p:spPr>
        <p:txBody>
          <a:bodyPr/>
          <a:lstStyle/>
          <a:p>
            <a:r>
              <a:rPr lang="de-DE" sz="1600" dirty="0" err="1"/>
              <a:t>Results</a:t>
            </a:r>
            <a:r>
              <a:rPr lang="de-DE" sz="1600" dirty="0"/>
              <a:t> &amp; </a:t>
            </a:r>
            <a:r>
              <a:rPr lang="de-DE" sz="1600" dirty="0" err="1"/>
              <a:t>Discussion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33581691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1805</Words>
  <Application>Microsoft Office PowerPoint</Application>
  <PresentationFormat>On-screen Show (4:3)</PresentationFormat>
  <Paragraphs>382</Paragraphs>
  <Slides>20</Slides>
  <Notes>10</Notes>
  <HiddenSlides>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Calibri</vt:lpstr>
      <vt:lpstr>Cambria Math</vt:lpstr>
      <vt:lpstr>Courier New</vt:lpstr>
      <vt:lpstr>inherit</vt:lpstr>
      <vt:lpstr>open sans</vt:lpstr>
      <vt:lpstr>Söhne</vt:lpstr>
      <vt:lpstr>Symbol</vt:lpstr>
      <vt:lpstr>Times New Roman</vt:lpstr>
      <vt:lpstr>Wingdings</vt:lpstr>
      <vt:lpstr>Wingdings 3</vt:lpstr>
      <vt:lpstr>Custom Design</vt:lpstr>
      <vt:lpstr>2_Custom Design</vt:lpstr>
      <vt:lpstr>1_Custom Design</vt:lpstr>
      <vt:lpstr>Underlying determinants of energy-efficient retrofit (EER) decisions</vt:lpstr>
      <vt:lpstr>PowerPoint Presentation</vt:lpstr>
      <vt:lpstr>PowerPoint Presentation</vt:lpstr>
      <vt:lpstr>Methods</vt:lpstr>
      <vt:lpstr>Methods</vt:lpstr>
      <vt:lpstr>Methods</vt:lpstr>
      <vt:lpstr>Methods</vt:lpstr>
      <vt:lpstr>Results &amp; Discussion</vt:lpstr>
      <vt:lpstr>Results &amp; Discussion</vt:lpstr>
      <vt:lpstr>Results &amp; Discussion</vt:lpstr>
      <vt:lpstr>Results &amp; Discussion</vt:lpstr>
      <vt:lpstr>Results &amp; Discussion</vt:lpstr>
      <vt:lpstr>Results &amp; Discussion</vt:lpstr>
      <vt:lpstr>Results &amp; Discussion</vt:lpstr>
      <vt:lpstr>Results &amp; Discussion</vt:lpstr>
      <vt:lpstr>PowerPoint Presentation</vt:lpstr>
      <vt:lpstr>PowerPoint Presentation</vt:lpstr>
      <vt:lpstr>PowerPoint Presentation</vt:lpstr>
      <vt:lpstr>Thank you for your attention!</vt:lpstr>
      <vt:lpstr>PowerPoint Presentation</vt:lpstr>
    </vt:vector>
  </TitlesOfParts>
  <Company>TU Wien - Campusversion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Mostafa Fallahnejad</dc:creator>
  <cp:lastModifiedBy>Akhatova, Ardak</cp:lastModifiedBy>
  <cp:revision>361</cp:revision>
  <dcterms:created xsi:type="dcterms:W3CDTF">2016-12-14T10:40:35Z</dcterms:created>
  <dcterms:modified xsi:type="dcterms:W3CDTF">2023-02-16T22:54:28Z</dcterms:modified>
</cp:coreProperties>
</file>