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58" r:id="rId3"/>
    <p:sldId id="258" r:id="rId4"/>
    <p:sldId id="361" r:id="rId5"/>
    <p:sldId id="362" r:id="rId6"/>
    <p:sldId id="259" r:id="rId7"/>
    <p:sldId id="356" r:id="rId8"/>
    <p:sldId id="329" r:id="rId9"/>
    <p:sldId id="330" r:id="rId10"/>
    <p:sldId id="337" r:id="rId11"/>
    <p:sldId id="338" r:id="rId12"/>
    <p:sldId id="339" r:id="rId13"/>
    <p:sldId id="344" r:id="rId14"/>
    <p:sldId id="327" r:id="rId15"/>
    <p:sldId id="340" r:id="rId16"/>
    <p:sldId id="342" r:id="rId17"/>
    <p:sldId id="357" r:id="rId18"/>
    <p:sldId id="341" r:id="rId19"/>
    <p:sldId id="263" r:id="rId20"/>
    <p:sldId id="345" r:id="rId21"/>
    <p:sldId id="343" r:id="rId22"/>
    <p:sldId id="350" r:id="rId23"/>
    <p:sldId id="351" r:id="rId24"/>
    <p:sldId id="353" r:id="rId25"/>
    <p:sldId id="359" r:id="rId26"/>
    <p:sldId id="354" r:id="rId27"/>
    <p:sldId id="360" r:id="rId28"/>
    <p:sldId id="348" r:id="rId29"/>
  </p:sldIdLst>
  <p:sldSz cx="9144000" cy="5715000" type="screen16x10"/>
  <p:notesSz cx="6858000" cy="9144000"/>
  <p:custDataLst>
    <p:tags r:id="rId31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903" userDrawn="1">
          <p15:clr>
            <a:srgbClr val="A4A3A4"/>
          </p15:clr>
        </p15:guide>
        <p15:guide id="3" orient="horz" pos="8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689D"/>
    <a:srgbClr val="B1BD00"/>
    <a:srgbClr val="D28700"/>
    <a:srgbClr val="D7D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79856" autoAdjust="0"/>
  </p:normalViewPr>
  <p:slideViewPr>
    <p:cSldViewPr snapToGrid="0" showGuides="1">
      <p:cViewPr varScale="1">
        <p:scale>
          <a:sx n="73" d="100"/>
          <a:sy n="73" d="100"/>
        </p:scale>
        <p:origin x="604" y="48"/>
      </p:cViewPr>
      <p:guideLst>
        <p:guide orient="horz" pos="1800"/>
        <p:guide pos="2903"/>
        <p:guide orient="horz" pos="8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29710481394117"/>
          <c:y val="0.11196969206466999"/>
          <c:w val="0.78231667380164915"/>
          <c:h val="0.761587315026716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cos(φ)=1,00</c:v>
                </c:pt>
              </c:strCache>
            </c:strRef>
          </c:tx>
          <c:spPr>
            <a:solidFill>
              <a:schemeClr val="tx1"/>
            </a:solidFill>
            <a:ln w="6350">
              <a:solidFill>
                <a:schemeClr val="tx1"/>
              </a:solidFill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Szenario 1</c:v>
                </c:pt>
                <c:pt idx="1">
                  <c:v>Szenario 1.1</c:v>
                </c:pt>
                <c:pt idx="2">
                  <c:v>Szenario 2</c:v>
                </c:pt>
                <c:pt idx="3">
                  <c:v>Szenario 2.1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364.45</c:v>
                </c:pt>
                <c:pt idx="1">
                  <c:v>359.98</c:v>
                </c:pt>
                <c:pt idx="2">
                  <c:v>344.53</c:v>
                </c:pt>
                <c:pt idx="3">
                  <c:v>233.74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E0-4FE2-A247-F01A66ECBCAB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cos(φ)=0,95</c:v>
                </c:pt>
              </c:strCache>
            </c:strRef>
          </c:tx>
          <c:spPr>
            <a:solidFill>
              <a:schemeClr val="tx2"/>
            </a:solidFill>
            <a:ln w="6350">
              <a:solidFill>
                <a:schemeClr val="tx1"/>
              </a:solidFill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Szenario 1</c:v>
                </c:pt>
                <c:pt idx="1">
                  <c:v>Szenario 1.1</c:v>
                </c:pt>
                <c:pt idx="2">
                  <c:v>Szenario 2</c:v>
                </c:pt>
                <c:pt idx="3">
                  <c:v>Szenario 2.1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358.48</c:v>
                </c:pt>
                <c:pt idx="1">
                  <c:v>358.48</c:v>
                </c:pt>
                <c:pt idx="2">
                  <c:v>334.21</c:v>
                </c:pt>
                <c:pt idx="3">
                  <c:v>334.22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E0-4FE2-A247-F01A66ECBCAB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cos(φ)=0,90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Szenario 1</c:v>
                </c:pt>
                <c:pt idx="1">
                  <c:v>Szenario 1.1</c:v>
                </c:pt>
                <c:pt idx="2">
                  <c:v>Szenario 2</c:v>
                </c:pt>
                <c:pt idx="3">
                  <c:v>Szenario 2.1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355.64</c:v>
                </c:pt>
                <c:pt idx="1">
                  <c:v>355.64</c:v>
                </c:pt>
                <c:pt idx="2">
                  <c:v>329.24</c:v>
                </c:pt>
                <c:pt idx="3">
                  <c:v>329.25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E0-4FE2-A247-F01A66ECBC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07925327"/>
        <c:axId val="1207925743"/>
      </c:barChart>
      <c:catAx>
        <c:axId val="1207925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07925743"/>
        <c:crosses val="autoZero"/>
        <c:auto val="1"/>
        <c:lblAlgn val="ctr"/>
        <c:lblOffset val="100"/>
        <c:noMultiLvlLbl val="0"/>
      </c:catAx>
      <c:valAx>
        <c:axId val="1207925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>
                    <a:solidFill>
                      <a:schemeClr val="tx1"/>
                    </a:solidFill>
                  </a:rPr>
                  <a:t>Nennleistung </a:t>
                </a:r>
                <a:r>
                  <a:rPr lang="en-GB" dirty="0">
                    <a:solidFill>
                      <a:schemeClr val="tx1"/>
                    </a:solidFill>
                  </a:rPr>
                  <a:t>Σ 𝑆PV in kWp</a:t>
                </a:r>
                <a:endParaRPr lang="de-DE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3.119028545404506E-2"/>
              <c:y val="0.11972016292839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07925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legendEntry>
      <c:layout>
        <c:manualLayout>
          <c:xMode val="edge"/>
          <c:yMode val="edge"/>
          <c:x val="0.21714578495986631"/>
          <c:y val="8.4601905369050077E-3"/>
          <c:w val="0.66028637041318994"/>
          <c:h val="0.10384775973457315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29710481394117"/>
          <c:y val="0.11196969206466999"/>
          <c:w val="0.78231667380164915"/>
          <c:h val="0.761587315026716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cos(φ)=1,00</c:v>
                </c:pt>
              </c:strCache>
            </c:strRef>
          </c:tx>
          <c:spPr>
            <a:solidFill>
              <a:schemeClr val="tx1"/>
            </a:solidFill>
            <a:ln w="63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B290-4D3C-9ED5-79E62964369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290-4D3C-9ED5-79E629643690}"/>
              </c:ext>
            </c:extLst>
          </c:dPt>
          <c:cat>
            <c:strRef>
              <c:f>Tabelle1!$A$2:$A$5</c:f>
              <c:strCache>
                <c:ptCount val="4"/>
                <c:pt idx="0">
                  <c:v>Szenario 1</c:v>
                </c:pt>
                <c:pt idx="1">
                  <c:v>Szenario 1.1</c:v>
                </c:pt>
                <c:pt idx="2">
                  <c:v>Szenario 2</c:v>
                </c:pt>
                <c:pt idx="3">
                  <c:v>Szenario 2.1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364.45</c:v>
                </c:pt>
                <c:pt idx="1">
                  <c:v>359.98</c:v>
                </c:pt>
                <c:pt idx="2">
                  <c:v>344.53</c:v>
                </c:pt>
                <c:pt idx="3">
                  <c:v>233.74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E0-4FE2-A247-F01A66ECBCAB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cos(φ)=0,95</c:v>
                </c:pt>
              </c:strCache>
            </c:strRef>
          </c:tx>
          <c:spPr>
            <a:solidFill>
              <a:schemeClr val="tx2"/>
            </a:solidFill>
            <a:ln w="6350">
              <a:solidFill>
                <a:schemeClr val="tx1"/>
              </a:solidFill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Szenario 1</c:v>
                </c:pt>
                <c:pt idx="1">
                  <c:v>Szenario 1.1</c:v>
                </c:pt>
                <c:pt idx="2">
                  <c:v>Szenario 2</c:v>
                </c:pt>
                <c:pt idx="3">
                  <c:v>Szenario 2.1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358.48</c:v>
                </c:pt>
                <c:pt idx="1">
                  <c:v>358.48</c:v>
                </c:pt>
                <c:pt idx="2">
                  <c:v>334.21</c:v>
                </c:pt>
                <c:pt idx="3">
                  <c:v>334.22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E0-4FE2-A247-F01A66ECBCAB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cos(φ)=0,90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Szenario 1</c:v>
                </c:pt>
                <c:pt idx="1">
                  <c:v>Szenario 1.1</c:v>
                </c:pt>
                <c:pt idx="2">
                  <c:v>Szenario 2</c:v>
                </c:pt>
                <c:pt idx="3">
                  <c:v>Szenario 2.1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355.64</c:v>
                </c:pt>
                <c:pt idx="1">
                  <c:v>355.64</c:v>
                </c:pt>
                <c:pt idx="2">
                  <c:v>329.24</c:v>
                </c:pt>
                <c:pt idx="3">
                  <c:v>329.25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E0-4FE2-A247-F01A66ECBC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07925327"/>
        <c:axId val="1207925743"/>
      </c:barChart>
      <c:catAx>
        <c:axId val="1207925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07925743"/>
        <c:crosses val="autoZero"/>
        <c:auto val="1"/>
        <c:lblAlgn val="ctr"/>
        <c:lblOffset val="100"/>
        <c:noMultiLvlLbl val="0"/>
      </c:catAx>
      <c:valAx>
        <c:axId val="1207925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>
                    <a:solidFill>
                      <a:schemeClr val="tx1"/>
                    </a:solidFill>
                  </a:rPr>
                  <a:t>Nennleistung </a:t>
                </a:r>
                <a:r>
                  <a:rPr lang="en-GB" dirty="0">
                    <a:solidFill>
                      <a:schemeClr val="tx1"/>
                    </a:solidFill>
                  </a:rPr>
                  <a:t>Σ 𝑆PV in kWp</a:t>
                </a:r>
                <a:endParaRPr lang="de-DE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3.119028545404506E-2"/>
              <c:y val="0.11972016292839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07925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legendEntry>
      <c:layout>
        <c:manualLayout>
          <c:xMode val="edge"/>
          <c:yMode val="edge"/>
          <c:x val="0.21714578495986631"/>
          <c:y val="8.4601905369050077E-3"/>
          <c:w val="0.66028637041318994"/>
          <c:h val="0.10384775973457315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957986111111109E-2"/>
          <c:y val="3.1849305555555554E-2"/>
          <c:w val="0.92687303240740737"/>
          <c:h val="0.870724999999999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MIN 41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numRef>
              <c:f>Tabelle1!$A$2:$A$45</c:f>
              <c:numCache>
                <c:formatCode>General</c:formatCode>
                <c:ptCount val="4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</c:numCache>
            </c:numRef>
          </c:cat>
          <c:val>
            <c:numRef>
              <c:f>Tabelle1!$B$2:$B$45</c:f>
              <c:numCache>
                <c:formatCode>General</c:formatCode>
                <c:ptCount val="44"/>
                <c:pt idx="0">
                  <c:v>1.0249999999999999</c:v>
                </c:pt>
                <c:pt idx="1">
                  <c:v>1.0218643089999999</c:v>
                </c:pt>
                <c:pt idx="2">
                  <c:v>1.018704308</c:v>
                </c:pt>
                <c:pt idx="3">
                  <c:v>1.017513975</c:v>
                </c:pt>
                <c:pt idx="4">
                  <c:v>1.0162688120000001</c:v>
                </c:pt>
                <c:pt idx="5">
                  <c:v>1.015681957</c:v>
                </c:pt>
                <c:pt idx="6">
                  <c:v>1.0148211069999999</c:v>
                </c:pt>
                <c:pt idx="7">
                  <c:v>1.014610724</c:v>
                </c:pt>
                <c:pt idx="8">
                  <c:v>1.0154106249999999</c:v>
                </c:pt>
                <c:pt idx="9">
                  <c:v>1.015381995</c:v>
                </c:pt>
                <c:pt idx="10">
                  <c:v>1.0153579800000001</c:v>
                </c:pt>
                <c:pt idx="11">
                  <c:v>1.021862558</c:v>
                </c:pt>
                <c:pt idx="12">
                  <c:v>1.021859281</c:v>
                </c:pt>
                <c:pt idx="13">
                  <c:v>1.0218249770000001</c:v>
                </c:pt>
                <c:pt idx="14">
                  <c:v>1.0218202009999999</c:v>
                </c:pt>
                <c:pt idx="15">
                  <c:v>1.021817016</c:v>
                </c:pt>
                <c:pt idx="16">
                  <c:v>1.0218374480000001</c:v>
                </c:pt>
                <c:pt idx="17">
                  <c:v>1.021672438</c:v>
                </c:pt>
                <c:pt idx="18">
                  <c:v>1.021578801</c:v>
                </c:pt>
                <c:pt idx="19">
                  <c:v>1.021352517</c:v>
                </c:pt>
                <c:pt idx="20">
                  <c:v>1.02122011</c:v>
                </c:pt>
                <c:pt idx="21">
                  <c:v>1.0210602259999999</c:v>
                </c:pt>
                <c:pt idx="22">
                  <c:v>1.0209096339999999</c:v>
                </c:pt>
                <c:pt idx="23">
                  <c:v>1.0209075809999999</c:v>
                </c:pt>
                <c:pt idx="24">
                  <c:v>1.0209019029999999</c:v>
                </c:pt>
                <c:pt idx="25">
                  <c:v>1.0208977189999999</c:v>
                </c:pt>
                <c:pt idx="26">
                  <c:v>1.0212697740000001</c:v>
                </c:pt>
                <c:pt idx="27">
                  <c:v>1.0211887749999999</c:v>
                </c:pt>
                <c:pt idx="28">
                  <c:v>1.021102594</c:v>
                </c:pt>
                <c:pt idx="29">
                  <c:v>1.021000581</c:v>
                </c:pt>
                <c:pt idx="30">
                  <c:v>1.020928882</c:v>
                </c:pt>
                <c:pt idx="31">
                  <c:v>1.0208688159999999</c:v>
                </c:pt>
                <c:pt idx="32">
                  <c:v>1.0207697469999999</c:v>
                </c:pt>
                <c:pt idx="33">
                  <c:v>1.0207192300000001</c:v>
                </c:pt>
                <c:pt idx="34">
                  <c:v>1.020703962</c:v>
                </c:pt>
                <c:pt idx="35">
                  <c:v>1.0207018729999999</c:v>
                </c:pt>
                <c:pt idx="36">
                  <c:v>1.020698356</c:v>
                </c:pt>
                <c:pt idx="37">
                  <c:v>1.0206980560000001</c:v>
                </c:pt>
                <c:pt idx="38">
                  <c:v>1.0207165250000001</c:v>
                </c:pt>
                <c:pt idx="39">
                  <c:v>1.0206899380000001</c:v>
                </c:pt>
                <c:pt idx="40">
                  <c:v>1.020623394</c:v>
                </c:pt>
                <c:pt idx="41">
                  <c:v>1.020606272</c:v>
                </c:pt>
                <c:pt idx="42">
                  <c:v>1.020600457</c:v>
                </c:pt>
                <c:pt idx="43">
                  <c:v>1.0205834039999999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F6-4C8F-B2E0-A42D8460EE7D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MAX 41</c:v>
                </c:pt>
              </c:strCache>
            </c:strRef>
          </c:tx>
          <c:spPr>
            <a:noFill/>
            <a:ln w="12700">
              <a:noFill/>
            </a:ln>
            <a:effectLst/>
          </c:spPr>
          <c:invertIfNegative val="0"/>
          <c:cat>
            <c:numRef>
              <c:f>Tabelle1!$A$2:$A$45</c:f>
              <c:numCache>
                <c:formatCode>General</c:formatCode>
                <c:ptCount val="4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</c:numCache>
            </c:numRef>
          </c:cat>
          <c:val>
            <c:numRef>
              <c:f>Tabelle1!$C$2:$C$45</c:f>
              <c:numCache>
                <c:formatCode>General</c:formatCode>
                <c:ptCount val="44"/>
                <c:pt idx="0" formatCode="0.00E+00">
                  <c:v>2.3803199999999999E-13</c:v>
                </c:pt>
                <c:pt idx="1">
                  <c:v>5.5505770000000001E-3</c:v>
                </c:pt>
                <c:pt idx="2">
                  <c:v>7.5654219999999996E-3</c:v>
                </c:pt>
                <c:pt idx="3">
                  <c:v>8.307544E-3</c:v>
                </c:pt>
                <c:pt idx="4">
                  <c:v>9.0781390000000007E-3</c:v>
                </c:pt>
                <c:pt idx="5">
                  <c:v>9.3867289999999999E-3</c:v>
                </c:pt>
                <c:pt idx="6">
                  <c:v>1.0087577E-2</c:v>
                </c:pt>
                <c:pt idx="7">
                  <c:v>1.0218253E-2</c:v>
                </c:pt>
                <c:pt idx="8">
                  <c:v>9.3962960000000002E-3</c:v>
                </c:pt>
                <c:pt idx="9">
                  <c:v>9.3769790000000006E-3</c:v>
                </c:pt>
                <c:pt idx="10">
                  <c:v>9.4237179999999993E-3</c:v>
                </c:pt>
                <c:pt idx="11">
                  <c:v>5.5980600000000002E-3</c:v>
                </c:pt>
                <c:pt idx="12">
                  <c:v>5.6700889999999997E-3</c:v>
                </c:pt>
                <c:pt idx="13">
                  <c:v>6.3433739999999997E-3</c:v>
                </c:pt>
                <c:pt idx="14">
                  <c:v>6.3992950000000002E-3</c:v>
                </c:pt>
                <c:pt idx="15">
                  <c:v>6.4052579999999996E-3</c:v>
                </c:pt>
                <c:pt idx="16">
                  <c:v>5.9390570000000002E-3</c:v>
                </c:pt>
                <c:pt idx="17">
                  <c:v>8.2448620000000004E-3</c:v>
                </c:pt>
                <c:pt idx="18">
                  <c:v>9.5144200000000009E-3</c:v>
                </c:pt>
                <c:pt idx="19">
                  <c:v>1.1882113999999999E-2</c:v>
                </c:pt>
                <c:pt idx="20">
                  <c:v>1.2741347E-2</c:v>
                </c:pt>
                <c:pt idx="21">
                  <c:v>1.3657429E-2</c:v>
                </c:pt>
                <c:pt idx="22">
                  <c:v>1.4411682E-2</c:v>
                </c:pt>
                <c:pt idx="23">
                  <c:v>1.4425637E-2</c:v>
                </c:pt>
                <c:pt idx="24">
                  <c:v>1.4453274E-2</c:v>
                </c:pt>
                <c:pt idx="25">
                  <c:v>1.4568784E-2</c:v>
                </c:pt>
                <c:pt idx="26">
                  <c:v>1.2778912999999999E-2</c:v>
                </c:pt>
                <c:pt idx="27">
                  <c:v>1.364742E-2</c:v>
                </c:pt>
                <c:pt idx="28">
                  <c:v>1.4710569999999999E-2</c:v>
                </c:pt>
                <c:pt idx="29">
                  <c:v>1.5934996E-2</c:v>
                </c:pt>
                <c:pt idx="30">
                  <c:v>1.6746216000000001E-2</c:v>
                </c:pt>
                <c:pt idx="31">
                  <c:v>1.7381219999999999E-2</c:v>
                </c:pt>
                <c:pt idx="32">
                  <c:v>1.8652027000000002E-2</c:v>
                </c:pt>
                <c:pt idx="33">
                  <c:v>1.9527302999999999E-2</c:v>
                </c:pt>
                <c:pt idx="34">
                  <c:v>1.9875161999999998E-2</c:v>
                </c:pt>
                <c:pt idx="35">
                  <c:v>1.9935284000000001E-2</c:v>
                </c:pt>
                <c:pt idx="36">
                  <c:v>2.0038988000000001E-2</c:v>
                </c:pt>
                <c:pt idx="37">
                  <c:v>2.0071123E-2</c:v>
                </c:pt>
                <c:pt idx="38">
                  <c:v>1.9217069999999999E-2</c:v>
                </c:pt>
                <c:pt idx="39">
                  <c:v>1.9489246000000002E-2</c:v>
                </c:pt>
                <c:pt idx="40">
                  <c:v>1.9992164E-2</c:v>
                </c:pt>
                <c:pt idx="41">
                  <c:v>2.0377295E-2</c:v>
                </c:pt>
                <c:pt idx="42">
                  <c:v>2.0477619999999998E-2</c:v>
                </c:pt>
                <c:pt idx="43">
                  <c:v>2.0682853000000001E-2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F6-4C8F-B2E0-A42D8460EE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012685983"/>
        <c:axId val="2012689727"/>
      </c:barChart>
      <c:barChart>
        <c:barDir val="col"/>
        <c:grouping val="stacked"/>
        <c:varyColors val="0"/>
        <c:ser>
          <c:idx val="5"/>
          <c:order val="5"/>
          <c:tx>
            <c:strRef>
              <c:f>Tabelle1!$G$1</c:f>
              <c:strCache>
                <c:ptCount val="1"/>
                <c:pt idx="0">
                  <c:v>MIN 1</c:v>
                </c:pt>
              </c:strCache>
            </c:strRef>
          </c:tx>
          <c:spPr>
            <a:noFill/>
            <a:ln w="25400">
              <a:noFill/>
            </a:ln>
            <a:effectLst/>
          </c:spPr>
          <c:invertIfNegative val="0"/>
          <c:cat>
            <c:numRef>
              <c:f>Tabelle1!$A$2:$A$45</c:f>
              <c:numCache>
                <c:formatCode>General</c:formatCode>
                <c:ptCount val="4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</c:numCache>
            </c:numRef>
          </c:cat>
          <c:val>
            <c:numRef>
              <c:f>Tabelle1!$G$2:$G$45</c:f>
              <c:numCache>
                <c:formatCode>General</c:formatCode>
                <c:ptCount val="44"/>
                <c:pt idx="0">
                  <c:v>1.0249999999999999</c:v>
                </c:pt>
                <c:pt idx="1">
                  <c:v>1.0211030000000001</c:v>
                </c:pt>
                <c:pt idx="2">
                  <c:v>1.021353</c:v>
                </c:pt>
                <c:pt idx="3">
                  <c:v>1.0212699999999999</c:v>
                </c:pt>
                <c:pt idx="4">
                  <c:v>1.0208980000000001</c:v>
                </c:pt>
                <c:pt idx="5">
                  <c:v>1.0207040000000001</c:v>
                </c:pt>
                <c:pt idx="6">
                  <c:v>1.0210600000000001</c:v>
                </c:pt>
                <c:pt idx="7">
                  <c:v>1.0206980000000001</c:v>
                </c:pt>
                <c:pt idx="8">
                  <c:v>1.0216719999999999</c:v>
                </c:pt>
                <c:pt idx="9">
                  <c:v>1.02182</c:v>
                </c:pt>
                <c:pt idx="10">
                  <c:v>1.02122</c:v>
                </c:pt>
                <c:pt idx="11">
                  <c:v>1.021001</c:v>
                </c:pt>
                <c:pt idx="12">
                  <c:v>1.0211889999999999</c:v>
                </c:pt>
                <c:pt idx="13">
                  <c:v>1.020902</c:v>
                </c:pt>
                <c:pt idx="14">
                  <c:v>1.0218590000000001</c:v>
                </c:pt>
                <c:pt idx="15">
                  <c:v>1.0218640000000001</c:v>
                </c:pt>
                <c:pt idx="16">
                  <c:v>1.020869</c:v>
                </c:pt>
                <c:pt idx="17">
                  <c:v>1.0207189999999999</c:v>
                </c:pt>
                <c:pt idx="18">
                  <c:v>1.02077</c:v>
                </c:pt>
                <c:pt idx="19">
                  <c:v>1.021817</c:v>
                </c:pt>
                <c:pt idx="20">
                  <c:v>1.0206</c:v>
                </c:pt>
                <c:pt idx="21">
                  <c:v>1.0218370000000001</c:v>
                </c:pt>
                <c:pt idx="22">
                  <c:v>1.020702</c:v>
                </c:pt>
                <c:pt idx="23">
                  <c:v>1.020929</c:v>
                </c:pt>
                <c:pt idx="24">
                  <c:v>1.02091</c:v>
                </c:pt>
                <c:pt idx="25">
                  <c:v>1.0206059999999999</c:v>
                </c:pt>
                <c:pt idx="26">
                  <c:v>1.020583</c:v>
                </c:pt>
                <c:pt idx="27">
                  <c:v>1.0206900000000001</c:v>
                </c:pt>
                <c:pt idx="28">
                  <c:v>1.0206980000000001</c:v>
                </c:pt>
                <c:pt idx="29">
                  <c:v>1.021863</c:v>
                </c:pt>
                <c:pt idx="30">
                  <c:v>1.0209079999999999</c:v>
                </c:pt>
                <c:pt idx="31">
                  <c:v>1.0207170000000001</c:v>
                </c:pt>
                <c:pt idx="32">
                  <c:v>1.021579</c:v>
                </c:pt>
                <c:pt idx="33">
                  <c:v>1.0206230000000001</c:v>
                </c:pt>
                <c:pt idx="34">
                  <c:v>1.021825</c:v>
                </c:pt>
                <c:pt idx="35">
                  <c:v>1.0187040000000001</c:v>
                </c:pt>
                <c:pt idx="36">
                  <c:v>1.017514</c:v>
                </c:pt>
                <c:pt idx="37">
                  <c:v>1.0162690000000001</c:v>
                </c:pt>
                <c:pt idx="38">
                  <c:v>1.015682</c:v>
                </c:pt>
                <c:pt idx="39">
                  <c:v>1.014821</c:v>
                </c:pt>
                <c:pt idx="40">
                  <c:v>1.0146109999999999</c:v>
                </c:pt>
                <c:pt idx="41">
                  <c:v>1.0154110000000001</c:v>
                </c:pt>
                <c:pt idx="42">
                  <c:v>1.015382</c:v>
                </c:pt>
                <c:pt idx="43">
                  <c:v>1.015358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F6-4C8F-B2E0-A42D8460EE7D}"/>
            </c:ext>
          </c:extLst>
        </c:ser>
        <c:ser>
          <c:idx val="6"/>
          <c:order val="6"/>
          <c:tx>
            <c:strRef>
              <c:f>Tabelle1!$H$1</c:f>
              <c:strCache>
                <c:ptCount val="1"/>
                <c:pt idx="0">
                  <c:v>MAX 1</c:v>
                </c:pt>
              </c:strCache>
            </c:strRef>
          </c:tx>
          <c:spPr>
            <a:solidFill>
              <a:srgbClr val="000000">
                <a:alpha val="50196"/>
              </a:srgbClr>
            </a:solidFill>
            <a:ln w="25400">
              <a:noFill/>
            </a:ln>
            <a:effectLst/>
          </c:spPr>
          <c:invertIfNegative val="0"/>
          <c:cat>
            <c:numRef>
              <c:f>Tabelle1!$A$2:$A$45</c:f>
              <c:numCache>
                <c:formatCode>General</c:formatCode>
                <c:ptCount val="4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</c:numCache>
            </c:numRef>
          </c:cat>
          <c:val>
            <c:numRef>
              <c:f>Tabelle1!$H$2:$H$45</c:f>
              <c:numCache>
                <c:formatCode>General</c:formatCode>
                <c:ptCount val="44"/>
                <c:pt idx="0">
                  <c:v>9.8099306455878832E-13</c:v>
                </c:pt>
                <c:pt idx="1">
                  <c:v>8.1739285778319459E-3</c:v>
                </c:pt>
                <c:pt idx="2">
                  <c:v>1.1791124516774998E-2</c:v>
                </c:pt>
                <c:pt idx="3">
                  <c:v>1.3187693817210855E-2</c:v>
                </c:pt>
                <c:pt idx="4">
                  <c:v>1.467958413648085E-2</c:v>
                </c:pt>
                <c:pt idx="5">
                  <c:v>1.5339124583531927E-2</c:v>
                </c:pt>
                <c:pt idx="6">
                  <c:v>1.6313722394541985E-2</c:v>
                </c:pt>
                <c:pt idx="7">
                  <c:v>1.6518074561535867E-2</c:v>
                </c:pt>
                <c:pt idx="8">
                  <c:v>1.5629714791387972E-2</c:v>
                </c:pt>
                <c:pt idx="9">
                  <c:v>1.5743750984378968E-2</c:v>
                </c:pt>
                <c:pt idx="10">
                  <c:v>1.5876833364288023E-2</c:v>
                </c:pt>
                <c:pt idx="11">
                  <c:v>8.2522610679258701E-3</c:v>
                </c:pt>
                <c:pt idx="12">
                  <c:v>8.3755648555459139E-3</c:v>
                </c:pt>
                <c:pt idx="13">
                  <c:v>9.5786014283738563E-3</c:v>
                </c:pt>
                <c:pt idx="14">
                  <c:v>9.6904154062471548E-3</c:v>
                </c:pt>
                <c:pt idx="15">
                  <c:v>9.7303541579600861E-3</c:v>
                </c:pt>
                <c:pt idx="16">
                  <c:v>8.7671352153240178E-3</c:v>
                </c:pt>
                <c:pt idx="17">
                  <c:v>1.2284234954312856E-2</c:v>
                </c:pt>
                <c:pt idx="18">
                  <c:v>1.4219754679668073E-2</c:v>
                </c:pt>
                <c:pt idx="19">
                  <c:v>1.7799951798883162E-2</c:v>
                </c:pt>
                <c:pt idx="20">
                  <c:v>1.9073333611295817E-2</c:v>
                </c:pt>
                <c:pt idx="21">
                  <c:v>2.0420968757073998E-2</c:v>
                </c:pt>
                <c:pt idx="22">
                  <c:v>2.1520422100625991E-2</c:v>
                </c:pt>
                <c:pt idx="23">
                  <c:v>2.1541131420779847E-2</c:v>
                </c:pt>
                <c:pt idx="24">
                  <c:v>2.1581393345069921E-2</c:v>
                </c:pt>
                <c:pt idx="25">
                  <c:v>2.175977180046007E-2</c:v>
                </c:pt>
                <c:pt idx="26">
                  <c:v>1.9156863783325928E-2</c:v>
                </c:pt>
                <c:pt idx="27">
                  <c:v>2.0470170068856985E-2</c:v>
                </c:pt>
                <c:pt idx="28">
                  <c:v>2.2084679929383011E-2</c:v>
                </c:pt>
                <c:pt idx="29">
                  <c:v>2.394224541557799E-2</c:v>
                </c:pt>
                <c:pt idx="30">
                  <c:v>2.5171173166868899E-2</c:v>
                </c:pt>
                <c:pt idx="31">
                  <c:v>2.6131575954134956E-2</c:v>
                </c:pt>
                <c:pt idx="32">
                  <c:v>2.8065192242719972E-2</c:v>
                </c:pt>
                <c:pt idx="33">
                  <c:v>2.9406917110863962E-2</c:v>
                </c:pt>
                <c:pt idx="34">
                  <c:v>2.9941740963985941E-2</c:v>
                </c:pt>
                <c:pt idx="35">
                  <c:v>3.0034204496508066E-2</c:v>
                </c:pt>
                <c:pt idx="36">
                  <c:v>3.0193589849635938E-2</c:v>
                </c:pt>
                <c:pt idx="37">
                  <c:v>3.0243237652942012E-2</c:v>
                </c:pt>
                <c:pt idx="38">
                  <c:v>2.8919913124080043E-2</c:v>
                </c:pt>
                <c:pt idx="39">
                  <c:v>2.9330986886431987E-2</c:v>
                </c:pt>
                <c:pt idx="40">
                  <c:v>3.0080623874219947E-2</c:v>
                </c:pt>
                <c:pt idx="41">
                  <c:v>3.0673446711471986E-2</c:v>
                </c:pt>
                <c:pt idx="42">
                  <c:v>3.0827823762511031E-2</c:v>
                </c:pt>
                <c:pt idx="43">
                  <c:v>3.1141565393747017E-2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F6-4C8F-B2E0-A42D8460EE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41874480"/>
        <c:axId val="2041858256"/>
      </c:barChart>
      <c:lineChart>
        <c:grouping val="standard"/>
        <c:varyColors val="0"/>
        <c:ser>
          <c:idx val="2"/>
          <c:order val="2"/>
          <c:tx>
            <c:strRef>
              <c:f>Tabelle1!$D$1</c:f>
              <c:strCache>
                <c:ptCount val="1"/>
                <c:pt idx="0">
                  <c:v>hL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Tabelle1!$A$2:$A$45</c:f>
              <c:numCache>
                <c:formatCode>General</c:formatCode>
                <c:ptCount val="4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</c:numCache>
            </c:numRef>
          </c:cat>
          <c:val>
            <c:numRef>
              <c:f>Tabelle1!$D$2:$D$45</c:f>
              <c:numCache>
                <c:formatCode>General</c:formatCode>
                <c:ptCount val="44"/>
                <c:pt idx="0">
                  <c:v>1.055000000000665</c:v>
                </c:pt>
                <c:pt idx="1">
                  <c:v>1.0578051476868611</c:v>
                </c:pt>
                <c:pt idx="2">
                  <c:v>1.0598552799014129</c:v>
                </c:pt>
                <c:pt idx="3">
                  <c:v>1.0606953803298389</c:v>
                </c:pt>
                <c:pt idx="4">
                  <c:v>1.061662342434387</c:v>
                </c:pt>
                <c:pt idx="5">
                  <c:v>1.0621414981024899</c:v>
                </c:pt>
                <c:pt idx="6">
                  <c:v>1.0625004436273371</c:v>
                </c:pt>
                <c:pt idx="7">
                  <c:v>1.062601252780407</c:v>
                </c:pt>
                <c:pt idx="8">
                  <c:v>1.062535302435893</c:v>
                </c:pt>
                <c:pt idx="9">
                  <c:v>1.0627360518818889</c:v>
                </c:pt>
                <c:pt idx="10">
                  <c:v>1.062873824098665</c:v>
                </c:pt>
                <c:pt idx="11">
                  <c:v>1.0578575289679699</c:v>
                </c:pt>
                <c:pt idx="12">
                  <c:v>1.057940336937601</c:v>
                </c:pt>
                <c:pt idx="13">
                  <c:v>1.0587673583219941</c:v>
                </c:pt>
                <c:pt idx="14">
                  <c:v>1.05885941536851</c:v>
                </c:pt>
                <c:pt idx="15">
                  <c:v>1.058915252982142</c:v>
                </c:pt>
                <c:pt idx="16">
                  <c:v>1.0581704305686801</c:v>
                </c:pt>
                <c:pt idx="17">
                  <c:v>1.0603297260606721</c:v>
                </c:pt>
                <c:pt idx="18">
                  <c:v>1.0615152611941949</c:v>
                </c:pt>
                <c:pt idx="19">
                  <c:v>1.063670405557952</c:v>
                </c:pt>
                <c:pt idx="20">
                  <c:v>1.06437659706259</c:v>
                </c:pt>
                <c:pt idx="21">
                  <c:v>1.0650970199576959</c:v>
                </c:pt>
                <c:pt idx="22">
                  <c:v>1.065654616833972</c:v>
                </c:pt>
                <c:pt idx="23">
                  <c:v>1.0656652083213669</c:v>
                </c:pt>
                <c:pt idx="24">
                  <c:v>1.0656841180274059</c:v>
                </c:pt>
                <c:pt idx="25">
                  <c:v>1.0657923833106071</c:v>
                </c:pt>
                <c:pt idx="26">
                  <c:v>1.0644997989481231</c:v>
                </c:pt>
                <c:pt idx="27">
                  <c:v>1.065305470652649</c:v>
                </c:pt>
                <c:pt idx="28">
                  <c:v>1.066309536011407</c:v>
                </c:pt>
                <c:pt idx="29">
                  <c:v>1.0674613061805129</c:v>
                </c:pt>
                <c:pt idx="30">
                  <c:v>1.068225809678566</c:v>
                </c:pt>
                <c:pt idx="31">
                  <c:v>1.06882079233875</c:v>
                </c:pt>
                <c:pt idx="32">
                  <c:v>1.070031266276956</c:v>
                </c:pt>
                <c:pt idx="33">
                  <c:v>1.0708893125411221</c:v>
                </c:pt>
                <c:pt idx="34">
                  <c:v>1.071236523441053</c:v>
                </c:pt>
                <c:pt idx="35">
                  <c:v>1.071297530578045</c:v>
                </c:pt>
                <c:pt idx="36">
                  <c:v>1.0714021558986411</c:v>
                </c:pt>
                <c:pt idx="37">
                  <c:v>1.0714346772100729</c:v>
                </c:pt>
                <c:pt idx="38">
                  <c:v>1.0705569309303</c:v>
                </c:pt>
                <c:pt idx="39">
                  <c:v>1.0708078716094169</c:v>
                </c:pt>
                <c:pt idx="40">
                  <c:v>1.0712506180646599</c:v>
                </c:pt>
                <c:pt idx="41">
                  <c:v>1.0716304313771601</c:v>
                </c:pt>
                <c:pt idx="42">
                  <c:v>1.071728490080629</c:v>
                </c:pt>
                <c:pt idx="43">
                  <c:v>1.0719206833089909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0F6-4C8F-B2E0-A42D8460EE7D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lPV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Tabelle1!$A$2:$A$45</c:f>
              <c:numCache>
                <c:formatCode>General</c:formatCode>
                <c:ptCount val="4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</c:numCache>
            </c:numRef>
          </c:cat>
          <c:val>
            <c:numRef>
              <c:f>Tabelle1!$E$2:$E$45</c:f>
              <c:numCache>
                <c:formatCode>General</c:formatCode>
                <c:ptCount val="44"/>
                <c:pt idx="0">
                  <c:v>0.96499999999834418</c:v>
                </c:pt>
                <c:pt idx="1">
                  <c:v>0.93345334679052494</c:v>
                </c:pt>
                <c:pt idx="2">
                  <c:v>0.92087581049036638</c:v>
                </c:pt>
                <c:pt idx="3">
                  <c:v>0.91576312753956324</c:v>
                </c:pt>
                <c:pt idx="4">
                  <c:v>0.9105840964729216</c:v>
                </c:pt>
                <c:pt idx="5">
                  <c:v>0.90816733391720417</c:v>
                </c:pt>
                <c:pt idx="6">
                  <c:v>0.90610517533419488</c:v>
                </c:pt>
                <c:pt idx="7">
                  <c:v>0.90560300538797012</c:v>
                </c:pt>
                <c:pt idx="8">
                  <c:v>0.90635326334792865</c:v>
                </c:pt>
                <c:pt idx="9">
                  <c:v>0.90563970782988301</c:v>
                </c:pt>
                <c:pt idx="10">
                  <c:v>0.90525895970091341</c:v>
                </c:pt>
                <c:pt idx="11">
                  <c:v>0.93335216169330504</c:v>
                </c:pt>
                <c:pt idx="12">
                  <c:v>0.93313697698681253</c:v>
                </c:pt>
                <c:pt idx="13">
                  <c:v>0.93059895387733249</c:v>
                </c:pt>
                <c:pt idx="14">
                  <c:v>0.9303853436700551</c:v>
                </c:pt>
                <c:pt idx="15">
                  <c:v>0.9302561098973533</c:v>
                </c:pt>
                <c:pt idx="16">
                  <c:v>0.93289383694539041</c:v>
                </c:pt>
                <c:pt idx="17">
                  <c:v>0.92952939460232953</c:v>
                </c:pt>
                <c:pt idx="18">
                  <c:v>0.9276573938894993</c:v>
                </c:pt>
                <c:pt idx="19">
                  <c:v>0.9242055078440754</c:v>
                </c:pt>
                <c:pt idx="20">
                  <c:v>0.92274442567818338</c:v>
                </c:pt>
                <c:pt idx="21">
                  <c:v>0.92104572176338484</c:v>
                </c:pt>
                <c:pt idx="22">
                  <c:v>0.91947613438479514</c:v>
                </c:pt>
                <c:pt idx="23">
                  <c:v>0.91944183667717505</c:v>
                </c:pt>
                <c:pt idx="24">
                  <c:v>0.91936774142694822</c:v>
                </c:pt>
                <c:pt idx="25">
                  <c:v>0.91915703975464369</c:v>
                </c:pt>
                <c:pt idx="26">
                  <c:v>0.92300844854615072</c:v>
                </c:pt>
                <c:pt idx="27">
                  <c:v>0.92189010852852515</c:v>
                </c:pt>
                <c:pt idx="28">
                  <c:v>0.92055889066189656</c:v>
                </c:pt>
                <c:pt idx="29">
                  <c:v>0.9190117555749312</c:v>
                </c:pt>
                <c:pt idx="30">
                  <c:v>0.91804089114183041</c:v>
                </c:pt>
                <c:pt idx="31">
                  <c:v>0.91727625716327343</c:v>
                </c:pt>
                <c:pt idx="32">
                  <c:v>0.91569903897874372</c:v>
                </c:pt>
                <c:pt idx="33">
                  <c:v>0.91466317153447563</c:v>
                </c:pt>
                <c:pt idx="34">
                  <c:v>0.91428467683231252</c:v>
                </c:pt>
                <c:pt idx="35">
                  <c:v>0.91422980567647905</c:v>
                </c:pt>
                <c:pt idx="36">
                  <c:v>0.91413059877070257</c:v>
                </c:pt>
                <c:pt idx="37">
                  <c:v>0.91409493026052369</c:v>
                </c:pt>
                <c:pt idx="38">
                  <c:v>0.91497178335098894</c:v>
                </c:pt>
                <c:pt idx="39">
                  <c:v>0.91460972948265329</c:v>
                </c:pt>
                <c:pt idx="40">
                  <c:v>0.913931165717075</c:v>
                </c:pt>
                <c:pt idx="41">
                  <c:v>0.91344001257722329</c:v>
                </c:pt>
                <c:pt idx="42">
                  <c:v>0.91330340393725185</c:v>
                </c:pt>
                <c:pt idx="43">
                  <c:v>0.91297615960508527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0F6-4C8F-B2E0-A42D8460EE7D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hPV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Tabelle1!$A$2:$A$45</c:f>
              <c:numCache>
                <c:formatCode>General</c:formatCode>
                <c:ptCount val="4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</c:numCache>
            </c:numRef>
          </c:cat>
          <c:val>
            <c:numRef>
              <c:f>Tabelle1!$F$2:$F$45</c:f>
              <c:numCache>
                <c:formatCode>General</c:formatCode>
                <c:ptCount val="44"/>
                <c:pt idx="0">
                  <c:v>0.96499999998068087</c:v>
                </c:pt>
                <c:pt idx="1">
                  <c:v>0.94221042092907981</c:v>
                </c:pt>
                <c:pt idx="2">
                  <c:v>0.93347560534778951</c:v>
                </c:pt>
                <c:pt idx="3">
                  <c:v>0.92993679407116026</c:v>
                </c:pt>
                <c:pt idx="4">
                  <c:v>0.9264896462559884</c:v>
                </c:pt>
                <c:pt idx="5">
                  <c:v>0.92491435928406585</c:v>
                </c:pt>
                <c:pt idx="6">
                  <c:v>0.92351261975800103</c:v>
                </c:pt>
                <c:pt idx="7">
                  <c:v>0.92318676009393275</c:v>
                </c:pt>
                <c:pt idx="8">
                  <c:v>0.92377136726340492</c:v>
                </c:pt>
                <c:pt idx="9">
                  <c:v>0.92337471523437797</c:v>
                </c:pt>
                <c:pt idx="10">
                  <c:v>0.92319842560481713</c:v>
                </c:pt>
                <c:pt idx="11">
                  <c:v>0.94217949155688818</c:v>
                </c:pt>
                <c:pt idx="12">
                  <c:v>0.94208167943779253</c:v>
                </c:pt>
                <c:pt idx="13">
                  <c:v>0.94076075552924765</c:v>
                </c:pt>
                <c:pt idx="14">
                  <c:v>0.94067488217248907</c:v>
                </c:pt>
                <c:pt idx="15">
                  <c:v>0.94062309376430098</c:v>
                </c:pt>
                <c:pt idx="16">
                  <c:v>0.94213410739532688</c:v>
                </c:pt>
                <c:pt idx="17">
                  <c:v>0.94163758788710206</c:v>
                </c:pt>
                <c:pt idx="18">
                  <c:v>0.94134436801917187</c:v>
                </c:pt>
                <c:pt idx="19">
                  <c:v>0.94077042548103629</c:v>
                </c:pt>
                <c:pt idx="20">
                  <c:v>0.94028766950156739</c:v>
                </c:pt>
                <c:pt idx="21">
                  <c:v>0.93961290659989216</c:v>
                </c:pt>
                <c:pt idx="22">
                  <c:v>0.9388671452353976</c:v>
                </c:pt>
                <c:pt idx="23">
                  <c:v>0.93884904221241217</c:v>
                </c:pt>
                <c:pt idx="24">
                  <c:v>0.9388054269248628</c:v>
                </c:pt>
                <c:pt idx="25">
                  <c:v>0.93874329551757596</c:v>
                </c:pt>
                <c:pt idx="26">
                  <c:v>0.94066697247608078</c:v>
                </c:pt>
                <c:pt idx="27">
                  <c:v>0.94060632193564098</c:v>
                </c:pt>
                <c:pt idx="28">
                  <c:v>0.94058651820866357</c:v>
                </c:pt>
                <c:pt idx="29">
                  <c:v>0.9405471363485054</c:v>
                </c:pt>
                <c:pt idx="30">
                  <c:v>0.94057062230831867</c:v>
                </c:pt>
                <c:pt idx="31">
                  <c:v>0.94058134905355639</c:v>
                </c:pt>
                <c:pt idx="32">
                  <c:v>0.94058501447491449</c:v>
                </c:pt>
                <c:pt idx="33">
                  <c:v>0.94065899842930656</c:v>
                </c:pt>
                <c:pt idx="34">
                  <c:v>0.94072448444476742</c:v>
                </c:pt>
                <c:pt idx="35">
                  <c:v>0.94074613513365857</c:v>
                </c:pt>
                <c:pt idx="36">
                  <c:v>0.94077882410031688</c:v>
                </c:pt>
                <c:pt idx="37">
                  <c:v>0.94078477565727059</c:v>
                </c:pt>
                <c:pt idx="38">
                  <c:v>0.94054989231031327</c:v>
                </c:pt>
                <c:pt idx="39">
                  <c:v>0.94052026427994151</c:v>
                </c:pt>
                <c:pt idx="40">
                  <c:v>0.9404335283994858</c:v>
                </c:pt>
                <c:pt idx="41">
                  <c:v>0.94043856042334861</c:v>
                </c:pt>
                <c:pt idx="42">
                  <c:v>0.94043134034386322</c:v>
                </c:pt>
                <c:pt idx="43">
                  <c:v>0.94036544366871921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0F6-4C8F-B2E0-A42D8460EE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12685983"/>
        <c:axId val="2012689727"/>
      </c:lineChart>
      <c:catAx>
        <c:axId val="201268598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2012689727"/>
        <c:crosses val="autoZero"/>
        <c:auto val="1"/>
        <c:lblAlgn val="ctr"/>
        <c:lblOffset val="100"/>
        <c:tickLblSkip val="2"/>
        <c:noMultiLvlLbl val="0"/>
      </c:catAx>
      <c:valAx>
        <c:axId val="2012689727"/>
        <c:scaling>
          <c:orientation val="minMax"/>
          <c:max val="1.1000000000000001"/>
          <c:min val="0.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in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2012685983"/>
        <c:crosses val="autoZero"/>
        <c:crossBetween val="between"/>
        <c:majorUnit val="2.0000000000000004E-2"/>
      </c:valAx>
      <c:valAx>
        <c:axId val="2041858256"/>
        <c:scaling>
          <c:orientation val="minMax"/>
          <c:max val="1.1000000000000001"/>
          <c:min val="0.9"/>
        </c:scaling>
        <c:delete val="1"/>
        <c:axPos val="r"/>
        <c:numFmt formatCode="General" sourceLinked="1"/>
        <c:majorTickMark val="out"/>
        <c:minorTickMark val="none"/>
        <c:tickLblPos val="nextTo"/>
        <c:crossAx val="2041874480"/>
        <c:crosses val="max"/>
        <c:crossBetween val="between"/>
        <c:majorUnit val="2.0000000000000004E-2"/>
      </c:valAx>
      <c:catAx>
        <c:axId val="20418744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418582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957986111111109E-2"/>
          <c:y val="3.1849305555555554E-2"/>
          <c:w val="0.92687303240740737"/>
          <c:h val="0.870724999999999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MIN 41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numRef>
              <c:f>Tabelle1!$A$2:$A$45</c:f>
              <c:numCache>
                <c:formatCode>General</c:formatCode>
                <c:ptCount val="4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</c:numCache>
            </c:numRef>
          </c:cat>
          <c:val>
            <c:numRef>
              <c:f>Tabelle1!$B$2:$B$45</c:f>
              <c:numCache>
                <c:formatCode>General</c:formatCode>
                <c:ptCount val="44"/>
                <c:pt idx="0">
                  <c:v>1.0249999999999999</c:v>
                </c:pt>
                <c:pt idx="1">
                  <c:v>1.0218643089999999</c:v>
                </c:pt>
                <c:pt idx="2">
                  <c:v>1.018704308</c:v>
                </c:pt>
                <c:pt idx="3">
                  <c:v>1.017513975</c:v>
                </c:pt>
                <c:pt idx="4">
                  <c:v>1.0162688120000001</c:v>
                </c:pt>
                <c:pt idx="5">
                  <c:v>1.015681957</c:v>
                </c:pt>
                <c:pt idx="6">
                  <c:v>1.0148211069999999</c:v>
                </c:pt>
                <c:pt idx="7">
                  <c:v>1.014610724</c:v>
                </c:pt>
                <c:pt idx="8">
                  <c:v>1.0154106249999999</c:v>
                </c:pt>
                <c:pt idx="9">
                  <c:v>1.015381995</c:v>
                </c:pt>
                <c:pt idx="10">
                  <c:v>1.0153579800000001</c:v>
                </c:pt>
                <c:pt idx="11">
                  <c:v>1.021862558</c:v>
                </c:pt>
                <c:pt idx="12">
                  <c:v>1.021859281</c:v>
                </c:pt>
                <c:pt idx="13">
                  <c:v>1.0218249770000001</c:v>
                </c:pt>
                <c:pt idx="14">
                  <c:v>1.0218202009999999</c:v>
                </c:pt>
                <c:pt idx="15">
                  <c:v>1.021817016</c:v>
                </c:pt>
                <c:pt idx="16">
                  <c:v>1.0218374480000001</c:v>
                </c:pt>
                <c:pt idx="17">
                  <c:v>1.021672438</c:v>
                </c:pt>
                <c:pt idx="18">
                  <c:v>1.021578801</c:v>
                </c:pt>
                <c:pt idx="19">
                  <c:v>1.021352517</c:v>
                </c:pt>
                <c:pt idx="20">
                  <c:v>1.02122011</c:v>
                </c:pt>
                <c:pt idx="21">
                  <c:v>1.0210602259999999</c:v>
                </c:pt>
                <c:pt idx="22">
                  <c:v>1.0209096339999999</c:v>
                </c:pt>
                <c:pt idx="23">
                  <c:v>1.0209075809999999</c:v>
                </c:pt>
                <c:pt idx="24">
                  <c:v>1.0209019029999999</c:v>
                </c:pt>
                <c:pt idx="25">
                  <c:v>1.0208977189999999</c:v>
                </c:pt>
                <c:pt idx="26">
                  <c:v>1.0212697740000001</c:v>
                </c:pt>
                <c:pt idx="27">
                  <c:v>1.0211887749999999</c:v>
                </c:pt>
                <c:pt idx="28">
                  <c:v>1.021102594</c:v>
                </c:pt>
                <c:pt idx="29">
                  <c:v>1.021000581</c:v>
                </c:pt>
                <c:pt idx="30">
                  <c:v>1.020928882</c:v>
                </c:pt>
                <c:pt idx="31">
                  <c:v>1.0208688159999999</c:v>
                </c:pt>
                <c:pt idx="32">
                  <c:v>1.0207697469999999</c:v>
                </c:pt>
                <c:pt idx="33">
                  <c:v>1.0207192300000001</c:v>
                </c:pt>
                <c:pt idx="34">
                  <c:v>1.020703962</c:v>
                </c:pt>
                <c:pt idx="35">
                  <c:v>1.0207018729999999</c:v>
                </c:pt>
                <c:pt idx="36">
                  <c:v>1.020698356</c:v>
                </c:pt>
                <c:pt idx="37">
                  <c:v>1.0206980560000001</c:v>
                </c:pt>
                <c:pt idx="38">
                  <c:v>1.0207165250000001</c:v>
                </c:pt>
                <c:pt idx="39">
                  <c:v>1.0206899380000001</c:v>
                </c:pt>
                <c:pt idx="40">
                  <c:v>1.020623394</c:v>
                </c:pt>
                <c:pt idx="41">
                  <c:v>1.020606272</c:v>
                </c:pt>
                <c:pt idx="42">
                  <c:v>1.020600457</c:v>
                </c:pt>
                <c:pt idx="43">
                  <c:v>1.0205834039999999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F6-4C8F-B2E0-A42D8460EE7D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MAX 41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numRef>
              <c:f>Tabelle1!$A$2:$A$45</c:f>
              <c:numCache>
                <c:formatCode>General</c:formatCode>
                <c:ptCount val="4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</c:numCache>
            </c:numRef>
          </c:cat>
          <c:val>
            <c:numRef>
              <c:f>Tabelle1!$C$2:$C$45</c:f>
              <c:numCache>
                <c:formatCode>General</c:formatCode>
                <c:ptCount val="44"/>
                <c:pt idx="0" formatCode="0.00E+00">
                  <c:v>2.3803199999999999E-13</c:v>
                </c:pt>
                <c:pt idx="1">
                  <c:v>5.5505770000000001E-3</c:v>
                </c:pt>
                <c:pt idx="2">
                  <c:v>7.5654219999999996E-3</c:v>
                </c:pt>
                <c:pt idx="3">
                  <c:v>8.307544E-3</c:v>
                </c:pt>
                <c:pt idx="4">
                  <c:v>9.0781390000000007E-3</c:v>
                </c:pt>
                <c:pt idx="5">
                  <c:v>9.3867289999999999E-3</c:v>
                </c:pt>
                <c:pt idx="6">
                  <c:v>1.0087577E-2</c:v>
                </c:pt>
                <c:pt idx="7">
                  <c:v>1.0218253E-2</c:v>
                </c:pt>
                <c:pt idx="8">
                  <c:v>9.3962960000000002E-3</c:v>
                </c:pt>
                <c:pt idx="9">
                  <c:v>9.3769790000000006E-3</c:v>
                </c:pt>
                <c:pt idx="10">
                  <c:v>9.4237179999999993E-3</c:v>
                </c:pt>
                <c:pt idx="11">
                  <c:v>5.5980600000000002E-3</c:v>
                </c:pt>
                <c:pt idx="12">
                  <c:v>5.6700889999999997E-3</c:v>
                </c:pt>
                <c:pt idx="13">
                  <c:v>6.3433739999999997E-3</c:v>
                </c:pt>
                <c:pt idx="14">
                  <c:v>6.3992950000000002E-3</c:v>
                </c:pt>
                <c:pt idx="15">
                  <c:v>6.4052579999999996E-3</c:v>
                </c:pt>
                <c:pt idx="16">
                  <c:v>5.9390570000000002E-3</c:v>
                </c:pt>
                <c:pt idx="17">
                  <c:v>8.2448620000000004E-3</c:v>
                </c:pt>
                <c:pt idx="18">
                  <c:v>9.5144200000000009E-3</c:v>
                </c:pt>
                <c:pt idx="19">
                  <c:v>1.1882113999999999E-2</c:v>
                </c:pt>
                <c:pt idx="20">
                  <c:v>1.2741347E-2</c:v>
                </c:pt>
                <c:pt idx="21">
                  <c:v>1.3657429E-2</c:v>
                </c:pt>
                <c:pt idx="22">
                  <c:v>1.4411682E-2</c:v>
                </c:pt>
                <c:pt idx="23">
                  <c:v>1.4425637E-2</c:v>
                </c:pt>
                <c:pt idx="24">
                  <c:v>1.4453274E-2</c:v>
                </c:pt>
                <c:pt idx="25">
                  <c:v>1.4568784E-2</c:v>
                </c:pt>
                <c:pt idx="26">
                  <c:v>1.2778912999999999E-2</c:v>
                </c:pt>
                <c:pt idx="27">
                  <c:v>1.364742E-2</c:v>
                </c:pt>
                <c:pt idx="28">
                  <c:v>1.4710569999999999E-2</c:v>
                </c:pt>
                <c:pt idx="29">
                  <c:v>1.5934996E-2</c:v>
                </c:pt>
                <c:pt idx="30">
                  <c:v>1.6746216000000001E-2</c:v>
                </c:pt>
                <c:pt idx="31">
                  <c:v>1.7381219999999999E-2</c:v>
                </c:pt>
                <c:pt idx="32">
                  <c:v>1.8652027000000002E-2</c:v>
                </c:pt>
                <c:pt idx="33">
                  <c:v>1.9527302999999999E-2</c:v>
                </c:pt>
                <c:pt idx="34">
                  <c:v>1.9875161999999998E-2</c:v>
                </c:pt>
                <c:pt idx="35">
                  <c:v>1.9935284000000001E-2</c:v>
                </c:pt>
                <c:pt idx="36">
                  <c:v>2.0038988000000001E-2</c:v>
                </c:pt>
                <c:pt idx="37">
                  <c:v>2.0071123E-2</c:v>
                </c:pt>
                <c:pt idx="38">
                  <c:v>1.9217069999999999E-2</c:v>
                </c:pt>
                <c:pt idx="39">
                  <c:v>1.9489246000000002E-2</c:v>
                </c:pt>
                <c:pt idx="40">
                  <c:v>1.9992164E-2</c:v>
                </c:pt>
                <c:pt idx="41">
                  <c:v>2.0377295E-2</c:v>
                </c:pt>
                <c:pt idx="42">
                  <c:v>2.0477619999999998E-2</c:v>
                </c:pt>
                <c:pt idx="43">
                  <c:v>2.0682853000000001E-2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F6-4C8F-B2E0-A42D8460EE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012685983"/>
        <c:axId val="2012689727"/>
      </c:barChart>
      <c:barChart>
        <c:barDir val="col"/>
        <c:grouping val="stacked"/>
        <c:varyColors val="0"/>
        <c:ser>
          <c:idx val="5"/>
          <c:order val="5"/>
          <c:tx>
            <c:strRef>
              <c:f>Tabelle1!$G$1</c:f>
              <c:strCache>
                <c:ptCount val="1"/>
                <c:pt idx="0">
                  <c:v>MIN 1</c:v>
                </c:pt>
              </c:strCache>
            </c:strRef>
          </c:tx>
          <c:spPr>
            <a:noFill/>
            <a:ln w="25400">
              <a:noFill/>
            </a:ln>
            <a:effectLst/>
          </c:spPr>
          <c:invertIfNegative val="0"/>
          <c:cat>
            <c:numRef>
              <c:f>Tabelle1!$A$2:$A$45</c:f>
              <c:numCache>
                <c:formatCode>General</c:formatCode>
                <c:ptCount val="4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</c:numCache>
            </c:numRef>
          </c:cat>
          <c:val>
            <c:numRef>
              <c:f>Tabelle1!$G$2:$G$45</c:f>
              <c:numCache>
                <c:formatCode>General</c:formatCode>
                <c:ptCount val="44"/>
                <c:pt idx="0">
                  <c:v>1.0249999999999999</c:v>
                </c:pt>
                <c:pt idx="1">
                  <c:v>1.0211030000000001</c:v>
                </c:pt>
                <c:pt idx="2">
                  <c:v>1.021353</c:v>
                </c:pt>
                <c:pt idx="3">
                  <c:v>1.0212699999999999</c:v>
                </c:pt>
                <c:pt idx="4">
                  <c:v>1.0208980000000001</c:v>
                </c:pt>
                <c:pt idx="5">
                  <c:v>1.0207040000000001</c:v>
                </c:pt>
                <c:pt idx="6">
                  <c:v>1.0210600000000001</c:v>
                </c:pt>
                <c:pt idx="7">
                  <c:v>1.0206980000000001</c:v>
                </c:pt>
                <c:pt idx="8">
                  <c:v>1.0216719999999999</c:v>
                </c:pt>
                <c:pt idx="9">
                  <c:v>1.02182</c:v>
                </c:pt>
                <c:pt idx="10">
                  <c:v>1.02122</c:v>
                </c:pt>
                <c:pt idx="11">
                  <c:v>1.021001</c:v>
                </c:pt>
                <c:pt idx="12">
                  <c:v>1.0211889999999999</c:v>
                </c:pt>
                <c:pt idx="13">
                  <c:v>1.020902</c:v>
                </c:pt>
                <c:pt idx="14">
                  <c:v>1.0218590000000001</c:v>
                </c:pt>
                <c:pt idx="15">
                  <c:v>1.0218640000000001</c:v>
                </c:pt>
                <c:pt idx="16">
                  <c:v>1.020869</c:v>
                </c:pt>
                <c:pt idx="17">
                  <c:v>1.0207189999999999</c:v>
                </c:pt>
                <c:pt idx="18">
                  <c:v>1.02077</c:v>
                </c:pt>
                <c:pt idx="19">
                  <c:v>1.021817</c:v>
                </c:pt>
                <c:pt idx="20">
                  <c:v>1.0206</c:v>
                </c:pt>
                <c:pt idx="21">
                  <c:v>1.0218370000000001</c:v>
                </c:pt>
                <c:pt idx="22">
                  <c:v>1.020702</c:v>
                </c:pt>
                <c:pt idx="23">
                  <c:v>1.020929</c:v>
                </c:pt>
                <c:pt idx="24">
                  <c:v>1.02091</c:v>
                </c:pt>
                <c:pt idx="25">
                  <c:v>1.0206059999999999</c:v>
                </c:pt>
                <c:pt idx="26">
                  <c:v>1.020583</c:v>
                </c:pt>
                <c:pt idx="27">
                  <c:v>1.0206900000000001</c:v>
                </c:pt>
                <c:pt idx="28">
                  <c:v>1.0206980000000001</c:v>
                </c:pt>
                <c:pt idx="29">
                  <c:v>1.021863</c:v>
                </c:pt>
                <c:pt idx="30">
                  <c:v>1.0209079999999999</c:v>
                </c:pt>
                <c:pt idx="31">
                  <c:v>1.0207170000000001</c:v>
                </c:pt>
                <c:pt idx="32">
                  <c:v>1.021579</c:v>
                </c:pt>
                <c:pt idx="33">
                  <c:v>1.0206230000000001</c:v>
                </c:pt>
                <c:pt idx="34">
                  <c:v>1.021825</c:v>
                </c:pt>
                <c:pt idx="35">
                  <c:v>1.0187040000000001</c:v>
                </c:pt>
                <c:pt idx="36">
                  <c:v>1.017514</c:v>
                </c:pt>
                <c:pt idx="37">
                  <c:v>1.0162690000000001</c:v>
                </c:pt>
                <c:pt idx="38">
                  <c:v>1.015682</c:v>
                </c:pt>
                <c:pt idx="39">
                  <c:v>1.014821</c:v>
                </c:pt>
                <c:pt idx="40">
                  <c:v>1.0146109999999999</c:v>
                </c:pt>
                <c:pt idx="41">
                  <c:v>1.0154110000000001</c:v>
                </c:pt>
                <c:pt idx="42">
                  <c:v>1.015382</c:v>
                </c:pt>
                <c:pt idx="43">
                  <c:v>1.015358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F6-4C8F-B2E0-A42D8460EE7D}"/>
            </c:ext>
          </c:extLst>
        </c:ser>
        <c:ser>
          <c:idx val="6"/>
          <c:order val="6"/>
          <c:tx>
            <c:strRef>
              <c:f>Tabelle1!$H$1</c:f>
              <c:strCache>
                <c:ptCount val="1"/>
                <c:pt idx="0">
                  <c:v>MAX 1</c:v>
                </c:pt>
              </c:strCache>
            </c:strRef>
          </c:tx>
          <c:spPr>
            <a:noFill/>
            <a:ln w="25400">
              <a:noFill/>
            </a:ln>
            <a:effectLst/>
          </c:spPr>
          <c:invertIfNegative val="0"/>
          <c:cat>
            <c:numRef>
              <c:f>Tabelle1!$A$2:$A$45</c:f>
              <c:numCache>
                <c:formatCode>General</c:formatCode>
                <c:ptCount val="4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</c:numCache>
            </c:numRef>
          </c:cat>
          <c:val>
            <c:numRef>
              <c:f>Tabelle1!$H$2:$H$45</c:f>
              <c:numCache>
                <c:formatCode>General</c:formatCode>
                <c:ptCount val="44"/>
                <c:pt idx="0">
                  <c:v>9.8099306455878832E-13</c:v>
                </c:pt>
                <c:pt idx="1">
                  <c:v>8.1739285778319459E-3</c:v>
                </c:pt>
                <c:pt idx="2">
                  <c:v>1.1791124516774998E-2</c:v>
                </c:pt>
                <c:pt idx="3">
                  <c:v>1.3187693817210855E-2</c:v>
                </c:pt>
                <c:pt idx="4">
                  <c:v>1.467958413648085E-2</c:v>
                </c:pt>
                <c:pt idx="5">
                  <c:v>1.5339124583531927E-2</c:v>
                </c:pt>
                <c:pt idx="6">
                  <c:v>1.6313722394541985E-2</c:v>
                </c:pt>
                <c:pt idx="7">
                  <c:v>1.6518074561535867E-2</c:v>
                </c:pt>
                <c:pt idx="8">
                  <c:v>1.5629714791387972E-2</c:v>
                </c:pt>
                <c:pt idx="9">
                  <c:v>1.5743750984378968E-2</c:v>
                </c:pt>
                <c:pt idx="10">
                  <c:v>1.5876833364288023E-2</c:v>
                </c:pt>
                <c:pt idx="11">
                  <c:v>8.2522610679258701E-3</c:v>
                </c:pt>
                <c:pt idx="12">
                  <c:v>8.3755648555459139E-3</c:v>
                </c:pt>
                <c:pt idx="13">
                  <c:v>9.5786014283738563E-3</c:v>
                </c:pt>
                <c:pt idx="14">
                  <c:v>9.6904154062471548E-3</c:v>
                </c:pt>
                <c:pt idx="15">
                  <c:v>9.7303541579600861E-3</c:v>
                </c:pt>
                <c:pt idx="16">
                  <c:v>8.7671352153240178E-3</c:v>
                </c:pt>
                <c:pt idx="17">
                  <c:v>1.2284234954312856E-2</c:v>
                </c:pt>
                <c:pt idx="18">
                  <c:v>1.4219754679668073E-2</c:v>
                </c:pt>
                <c:pt idx="19">
                  <c:v>1.7799951798883162E-2</c:v>
                </c:pt>
                <c:pt idx="20">
                  <c:v>1.9073333611295817E-2</c:v>
                </c:pt>
                <c:pt idx="21">
                  <c:v>2.0420968757073998E-2</c:v>
                </c:pt>
                <c:pt idx="22">
                  <c:v>2.1520422100625991E-2</c:v>
                </c:pt>
                <c:pt idx="23">
                  <c:v>2.1541131420779847E-2</c:v>
                </c:pt>
                <c:pt idx="24">
                  <c:v>2.1581393345069921E-2</c:v>
                </c:pt>
                <c:pt idx="25">
                  <c:v>2.175977180046007E-2</c:v>
                </c:pt>
                <c:pt idx="26">
                  <c:v>1.9156863783325928E-2</c:v>
                </c:pt>
                <c:pt idx="27">
                  <c:v>2.0470170068856985E-2</c:v>
                </c:pt>
                <c:pt idx="28">
                  <c:v>2.2084679929383011E-2</c:v>
                </c:pt>
                <c:pt idx="29">
                  <c:v>2.394224541557799E-2</c:v>
                </c:pt>
                <c:pt idx="30">
                  <c:v>2.5171173166868899E-2</c:v>
                </c:pt>
                <c:pt idx="31">
                  <c:v>2.6131575954134956E-2</c:v>
                </c:pt>
                <c:pt idx="32">
                  <c:v>2.8065192242719972E-2</c:v>
                </c:pt>
                <c:pt idx="33">
                  <c:v>2.9406917110863962E-2</c:v>
                </c:pt>
                <c:pt idx="34">
                  <c:v>2.9941740963985941E-2</c:v>
                </c:pt>
                <c:pt idx="35">
                  <c:v>3.0034204496508066E-2</c:v>
                </c:pt>
                <c:pt idx="36">
                  <c:v>3.0193589849635938E-2</c:v>
                </c:pt>
                <c:pt idx="37">
                  <c:v>3.0243237652942012E-2</c:v>
                </c:pt>
                <c:pt idx="38">
                  <c:v>2.8919913124080043E-2</c:v>
                </c:pt>
                <c:pt idx="39">
                  <c:v>2.9330986886431987E-2</c:v>
                </c:pt>
                <c:pt idx="40">
                  <c:v>3.0080623874219947E-2</c:v>
                </c:pt>
                <c:pt idx="41">
                  <c:v>3.0673446711471986E-2</c:v>
                </c:pt>
                <c:pt idx="42">
                  <c:v>3.0827823762511031E-2</c:v>
                </c:pt>
                <c:pt idx="43">
                  <c:v>3.1141565393747017E-2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F6-4C8F-B2E0-A42D8460EE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41874480"/>
        <c:axId val="2041858256"/>
      </c:barChart>
      <c:lineChart>
        <c:grouping val="standard"/>
        <c:varyColors val="0"/>
        <c:ser>
          <c:idx val="2"/>
          <c:order val="2"/>
          <c:tx>
            <c:strRef>
              <c:f>Tabelle1!$D$1</c:f>
              <c:strCache>
                <c:ptCount val="1"/>
                <c:pt idx="0">
                  <c:v>hL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Tabelle1!$A$2:$A$45</c:f>
              <c:numCache>
                <c:formatCode>General</c:formatCode>
                <c:ptCount val="4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</c:numCache>
            </c:numRef>
          </c:cat>
          <c:val>
            <c:numRef>
              <c:f>Tabelle1!$D$2:$D$45</c:f>
              <c:numCache>
                <c:formatCode>General</c:formatCode>
                <c:ptCount val="44"/>
                <c:pt idx="0">
                  <c:v>1.055000000000665</c:v>
                </c:pt>
                <c:pt idx="1">
                  <c:v>1.0578051476868611</c:v>
                </c:pt>
                <c:pt idx="2">
                  <c:v>1.0598552799014129</c:v>
                </c:pt>
                <c:pt idx="3">
                  <c:v>1.0606953803298389</c:v>
                </c:pt>
                <c:pt idx="4">
                  <c:v>1.061662342434387</c:v>
                </c:pt>
                <c:pt idx="5">
                  <c:v>1.0621414981024899</c:v>
                </c:pt>
                <c:pt idx="6">
                  <c:v>1.0625004436273371</c:v>
                </c:pt>
                <c:pt idx="7">
                  <c:v>1.062601252780407</c:v>
                </c:pt>
                <c:pt idx="8">
                  <c:v>1.062535302435893</c:v>
                </c:pt>
                <c:pt idx="9">
                  <c:v>1.0627360518818889</c:v>
                </c:pt>
                <c:pt idx="10">
                  <c:v>1.062873824098665</c:v>
                </c:pt>
                <c:pt idx="11">
                  <c:v>1.0578575289679699</c:v>
                </c:pt>
                <c:pt idx="12">
                  <c:v>1.057940336937601</c:v>
                </c:pt>
                <c:pt idx="13">
                  <c:v>1.0587673583219941</c:v>
                </c:pt>
                <c:pt idx="14">
                  <c:v>1.05885941536851</c:v>
                </c:pt>
                <c:pt idx="15">
                  <c:v>1.058915252982142</c:v>
                </c:pt>
                <c:pt idx="16">
                  <c:v>1.0581704305686801</c:v>
                </c:pt>
                <c:pt idx="17">
                  <c:v>1.0603297260606721</c:v>
                </c:pt>
                <c:pt idx="18">
                  <c:v>1.0615152611941949</c:v>
                </c:pt>
                <c:pt idx="19">
                  <c:v>1.063670405557952</c:v>
                </c:pt>
                <c:pt idx="20">
                  <c:v>1.06437659706259</c:v>
                </c:pt>
                <c:pt idx="21">
                  <c:v>1.0650970199576959</c:v>
                </c:pt>
                <c:pt idx="22">
                  <c:v>1.065654616833972</c:v>
                </c:pt>
                <c:pt idx="23">
                  <c:v>1.0656652083213669</c:v>
                </c:pt>
                <c:pt idx="24">
                  <c:v>1.0656841180274059</c:v>
                </c:pt>
                <c:pt idx="25">
                  <c:v>1.0657923833106071</c:v>
                </c:pt>
                <c:pt idx="26">
                  <c:v>1.0644997989481231</c:v>
                </c:pt>
                <c:pt idx="27">
                  <c:v>1.065305470652649</c:v>
                </c:pt>
                <c:pt idx="28">
                  <c:v>1.066309536011407</c:v>
                </c:pt>
                <c:pt idx="29">
                  <c:v>1.0674613061805129</c:v>
                </c:pt>
                <c:pt idx="30">
                  <c:v>1.068225809678566</c:v>
                </c:pt>
                <c:pt idx="31">
                  <c:v>1.06882079233875</c:v>
                </c:pt>
                <c:pt idx="32">
                  <c:v>1.070031266276956</c:v>
                </c:pt>
                <c:pt idx="33">
                  <c:v>1.0708893125411221</c:v>
                </c:pt>
                <c:pt idx="34">
                  <c:v>1.071236523441053</c:v>
                </c:pt>
                <c:pt idx="35">
                  <c:v>1.071297530578045</c:v>
                </c:pt>
                <c:pt idx="36">
                  <c:v>1.0714021558986411</c:v>
                </c:pt>
                <c:pt idx="37">
                  <c:v>1.0714346772100729</c:v>
                </c:pt>
                <c:pt idx="38">
                  <c:v>1.0705569309303</c:v>
                </c:pt>
                <c:pt idx="39">
                  <c:v>1.0708078716094169</c:v>
                </c:pt>
                <c:pt idx="40">
                  <c:v>1.0712506180646599</c:v>
                </c:pt>
                <c:pt idx="41">
                  <c:v>1.0716304313771601</c:v>
                </c:pt>
                <c:pt idx="42">
                  <c:v>1.071728490080629</c:v>
                </c:pt>
                <c:pt idx="43">
                  <c:v>1.0719206833089909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0F6-4C8F-B2E0-A42D8460EE7D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lPV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Tabelle1!$A$2:$A$45</c:f>
              <c:numCache>
                <c:formatCode>General</c:formatCode>
                <c:ptCount val="4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</c:numCache>
            </c:numRef>
          </c:cat>
          <c:val>
            <c:numRef>
              <c:f>Tabelle1!$E$2:$E$45</c:f>
              <c:numCache>
                <c:formatCode>General</c:formatCode>
                <c:ptCount val="44"/>
                <c:pt idx="0">
                  <c:v>0.96499999999834418</c:v>
                </c:pt>
                <c:pt idx="1">
                  <c:v>0.93345334679052494</c:v>
                </c:pt>
                <c:pt idx="2">
                  <c:v>0.92087581049036638</c:v>
                </c:pt>
                <c:pt idx="3">
                  <c:v>0.91576312753956324</c:v>
                </c:pt>
                <c:pt idx="4">
                  <c:v>0.9105840964729216</c:v>
                </c:pt>
                <c:pt idx="5">
                  <c:v>0.90816733391720417</c:v>
                </c:pt>
                <c:pt idx="6">
                  <c:v>0.90610517533419488</c:v>
                </c:pt>
                <c:pt idx="7">
                  <c:v>0.90560300538797012</c:v>
                </c:pt>
                <c:pt idx="8">
                  <c:v>0.90635326334792865</c:v>
                </c:pt>
                <c:pt idx="9">
                  <c:v>0.90563970782988301</c:v>
                </c:pt>
                <c:pt idx="10">
                  <c:v>0.90525895970091341</c:v>
                </c:pt>
                <c:pt idx="11">
                  <c:v>0.93335216169330504</c:v>
                </c:pt>
                <c:pt idx="12">
                  <c:v>0.93313697698681253</c:v>
                </c:pt>
                <c:pt idx="13">
                  <c:v>0.93059895387733249</c:v>
                </c:pt>
                <c:pt idx="14">
                  <c:v>0.9303853436700551</c:v>
                </c:pt>
                <c:pt idx="15">
                  <c:v>0.9302561098973533</c:v>
                </c:pt>
                <c:pt idx="16">
                  <c:v>0.93289383694539041</c:v>
                </c:pt>
                <c:pt idx="17">
                  <c:v>0.92952939460232953</c:v>
                </c:pt>
                <c:pt idx="18">
                  <c:v>0.9276573938894993</c:v>
                </c:pt>
                <c:pt idx="19">
                  <c:v>0.9242055078440754</c:v>
                </c:pt>
                <c:pt idx="20">
                  <c:v>0.92274442567818338</c:v>
                </c:pt>
                <c:pt idx="21">
                  <c:v>0.92104572176338484</c:v>
                </c:pt>
                <c:pt idx="22">
                  <c:v>0.91947613438479514</c:v>
                </c:pt>
                <c:pt idx="23">
                  <c:v>0.91944183667717505</c:v>
                </c:pt>
                <c:pt idx="24">
                  <c:v>0.91936774142694822</c:v>
                </c:pt>
                <c:pt idx="25">
                  <c:v>0.91915703975464369</c:v>
                </c:pt>
                <c:pt idx="26">
                  <c:v>0.92300844854615072</c:v>
                </c:pt>
                <c:pt idx="27">
                  <c:v>0.92189010852852515</c:v>
                </c:pt>
                <c:pt idx="28">
                  <c:v>0.92055889066189656</c:v>
                </c:pt>
                <c:pt idx="29">
                  <c:v>0.9190117555749312</c:v>
                </c:pt>
                <c:pt idx="30">
                  <c:v>0.91804089114183041</c:v>
                </c:pt>
                <c:pt idx="31">
                  <c:v>0.91727625716327343</c:v>
                </c:pt>
                <c:pt idx="32">
                  <c:v>0.91569903897874372</c:v>
                </c:pt>
                <c:pt idx="33">
                  <c:v>0.91466317153447563</c:v>
                </c:pt>
                <c:pt idx="34">
                  <c:v>0.91428467683231252</c:v>
                </c:pt>
                <c:pt idx="35">
                  <c:v>0.91422980567647905</c:v>
                </c:pt>
                <c:pt idx="36">
                  <c:v>0.91413059877070257</c:v>
                </c:pt>
                <c:pt idx="37">
                  <c:v>0.91409493026052369</c:v>
                </c:pt>
                <c:pt idx="38">
                  <c:v>0.91497178335098894</c:v>
                </c:pt>
                <c:pt idx="39">
                  <c:v>0.91460972948265329</c:v>
                </c:pt>
                <c:pt idx="40">
                  <c:v>0.913931165717075</c:v>
                </c:pt>
                <c:pt idx="41">
                  <c:v>0.91344001257722329</c:v>
                </c:pt>
                <c:pt idx="42">
                  <c:v>0.91330340393725185</c:v>
                </c:pt>
                <c:pt idx="43">
                  <c:v>0.91297615960508527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0F6-4C8F-B2E0-A42D8460EE7D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hPV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Tabelle1!$A$2:$A$45</c:f>
              <c:numCache>
                <c:formatCode>General</c:formatCode>
                <c:ptCount val="4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</c:numCache>
            </c:numRef>
          </c:cat>
          <c:val>
            <c:numRef>
              <c:f>Tabelle1!$F$2:$F$45</c:f>
              <c:numCache>
                <c:formatCode>General</c:formatCode>
                <c:ptCount val="44"/>
                <c:pt idx="0">
                  <c:v>0.96499999998068087</c:v>
                </c:pt>
                <c:pt idx="1">
                  <c:v>0.94221042092907981</c:v>
                </c:pt>
                <c:pt idx="2">
                  <c:v>0.93347560534778951</c:v>
                </c:pt>
                <c:pt idx="3">
                  <c:v>0.92993679407116026</c:v>
                </c:pt>
                <c:pt idx="4">
                  <c:v>0.9264896462559884</c:v>
                </c:pt>
                <c:pt idx="5">
                  <c:v>0.92491435928406585</c:v>
                </c:pt>
                <c:pt idx="6">
                  <c:v>0.92351261975800103</c:v>
                </c:pt>
                <c:pt idx="7">
                  <c:v>0.92318676009393275</c:v>
                </c:pt>
                <c:pt idx="8">
                  <c:v>0.92377136726340492</c:v>
                </c:pt>
                <c:pt idx="9">
                  <c:v>0.92337471523437797</c:v>
                </c:pt>
                <c:pt idx="10">
                  <c:v>0.92319842560481713</c:v>
                </c:pt>
                <c:pt idx="11">
                  <c:v>0.94217949155688818</c:v>
                </c:pt>
                <c:pt idx="12">
                  <c:v>0.94208167943779253</c:v>
                </c:pt>
                <c:pt idx="13">
                  <c:v>0.94076075552924765</c:v>
                </c:pt>
                <c:pt idx="14">
                  <c:v>0.94067488217248907</c:v>
                </c:pt>
                <c:pt idx="15">
                  <c:v>0.94062309376430098</c:v>
                </c:pt>
                <c:pt idx="16">
                  <c:v>0.94213410739532688</c:v>
                </c:pt>
                <c:pt idx="17">
                  <c:v>0.94163758788710206</c:v>
                </c:pt>
                <c:pt idx="18">
                  <c:v>0.94134436801917187</c:v>
                </c:pt>
                <c:pt idx="19">
                  <c:v>0.94077042548103629</c:v>
                </c:pt>
                <c:pt idx="20">
                  <c:v>0.94028766950156739</c:v>
                </c:pt>
                <c:pt idx="21">
                  <c:v>0.93961290659989216</c:v>
                </c:pt>
                <c:pt idx="22">
                  <c:v>0.9388671452353976</c:v>
                </c:pt>
                <c:pt idx="23">
                  <c:v>0.93884904221241217</c:v>
                </c:pt>
                <c:pt idx="24">
                  <c:v>0.9388054269248628</c:v>
                </c:pt>
                <c:pt idx="25">
                  <c:v>0.93874329551757596</c:v>
                </c:pt>
                <c:pt idx="26">
                  <c:v>0.94066697247608078</c:v>
                </c:pt>
                <c:pt idx="27">
                  <c:v>0.94060632193564098</c:v>
                </c:pt>
                <c:pt idx="28">
                  <c:v>0.94058651820866357</c:v>
                </c:pt>
                <c:pt idx="29">
                  <c:v>0.9405471363485054</c:v>
                </c:pt>
                <c:pt idx="30">
                  <c:v>0.94057062230831867</c:v>
                </c:pt>
                <c:pt idx="31">
                  <c:v>0.94058134905355639</c:v>
                </c:pt>
                <c:pt idx="32">
                  <c:v>0.94058501447491449</c:v>
                </c:pt>
                <c:pt idx="33">
                  <c:v>0.94065899842930656</c:v>
                </c:pt>
                <c:pt idx="34">
                  <c:v>0.94072448444476742</c:v>
                </c:pt>
                <c:pt idx="35">
                  <c:v>0.94074613513365857</c:v>
                </c:pt>
                <c:pt idx="36">
                  <c:v>0.94077882410031688</c:v>
                </c:pt>
                <c:pt idx="37">
                  <c:v>0.94078477565727059</c:v>
                </c:pt>
                <c:pt idx="38">
                  <c:v>0.94054989231031327</c:v>
                </c:pt>
                <c:pt idx="39">
                  <c:v>0.94052026427994151</c:v>
                </c:pt>
                <c:pt idx="40">
                  <c:v>0.9404335283994858</c:v>
                </c:pt>
                <c:pt idx="41">
                  <c:v>0.94043856042334861</c:v>
                </c:pt>
                <c:pt idx="42">
                  <c:v>0.94043134034386322</c:v>
                </c:pt>
                <c:pt idx="43">
                  <c:v>0.94036544366871921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0F6-4C8F-B2E0-A42D8460EE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12685983"/>
        <c:axId val="2012689727"/>
      </c:lineChart>
      <c:catAx>
        <c:axId val="201268598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2012689727"/>
        <c:crosses val="autoZero"/>
        <c:auto val="1"/>
        <c:lblAlgn val="ctr"/>
        <c:lblOffset val="100"/>
        <c:tickLblSkip val="2"/>
        <c:noMultiLvlLbl val="0"/>
      </c:catAx>
      <c:valAx>
        <c:axId val="2012689727"/>
        <c:scaling>
          <c:orientation val="minMax"/>
          <c:max val="1.1000000000000001"/>
          <c:min val="0.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in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2012685983"/>
        <c:crosses val="autoZero"/>
        <c:crossBetween val="between"/>
        <c:majorUnit val="2.0000000000000004E-2"/>
      </c:valAx>
      <c:valAx>
        <c:axId val="2041858256"/>
        <c:scaling>
          <c:orientation val="minMax"/>
          <c:max val="1.1000000000000001"/>
          <c:min val="0.9"/>
        </c:scaling>
        <c:delete val="1"/>
        <c:axPos val="r"/>
        <c:numFmt formatCode="General" sourceLinked="1"/>
        <c:majorTickMark val="out"/>
        <c:minorTickMark val="none"/>
        <c:tickLblPos val="nextTo"/>
        <c:crossAx val="2041874480"/>
        <c:crosses val="max"/>
        <c:crossBetween val="between"/>
        <c:majorUnit val="2.0000000000000004E-2"/>
      </c:valAx>
      <c:catAx>
        <c:axId val="20418744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418582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957986111111109E-2"/>
          <c:y val="3.1849305555555554E-2"/>
          <c:w val="0.92687303240740737"/>
          <c:h val="0.870724999999999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MIN 41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numRef>
              <c:f>Tabelle1!$A$2:$A$45</c:f>
              <c:numCache>
                <c:formatCode>General</c:formatCode>
                <c:ptCount val="4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</c:numCache>
            </c:numRef>
          </c:cat>
          <c:val>
            <c:numRef>
              <c:f>Tabelle1!$B$2:$B$45</c:f>
              <c:numCache>
                <c:formatCode>General</c:formatCode>
                <c:ptCount val="44"/>
                <c:pt idx="0">
                  <c:v>1.0249999999999999</c:v>
                </c:pt>
                <c:pt idx="1">
                  <c:v>1.0218643089999999</c:v>
                </c:pt>
                <c:pt idx="2">
                  <c:v>1.018704308</c:v>
                </c:pt>
                <c:pt idx="3">
                  <c:v>1.017513975</c:v>
                </c:pt>
                <c:pt idx="4">
                  <c:v>1.0162688120000001</c:v>
                </c:pt>
                <c:pt idx="5">
                  <c:v>1.015681957</c:v>
                </c:pt>
                <c:pt idx="6">
                  <c:v>1.0148211069999999</c:v>
                </c:pt>
                <c:pt idx="7">
                  <c:v>1.014610724</c:v>
                </c:pt>
                <c:pt idx="8">
                  <c:v>1.0154106249999999</c:v>
                </c:pt>
                <c:pt idx="9">
                  <c:v>1.015381995</c:v>
                </c:pt>
                <c:pt idx="10">
                  <c:v>1.0153579800000001</c:v>
                </c:pt>
                <c:pt idx="11">
                  <c:v>1.021862558</c:v>
                </c:pt>
                <c:pt idx="12">
                  <c:v>1.021859281</c:v>
                </c:pt>
                <c:pt idx="13">
                  <c:v>1.0218249770000001</c:v>
                </c:pt>
                <c:pt idx="14">
                  <c:v>1.0218202009999999</c:v>
                </c:pt>
                <c:pt idx="15">
                  <c:v>1.021817016</c:v>
                </c:pt>
                <c:pt idx="16">
                  <c:v>1.0218374480000001</c:v>
                </c:pt>
                <c:pt idx="17">
                  <c:v>1.021672438</c:v>
                </c:pt>
                <c:pt idx="18">
                  <c:v>1.021578801</c:v>
                </c:pt>
                <c:pt idx="19">
                  <c:v>1.021352517</c:v>
                </c:pt>
                <c:pt idx="20">
                  <c:v>1.02122011</c:v>
                </c:pt>
                <c:pt idx="21">
                  <c:v>1.0210602259999999</c:v>
                </c:pt>
                <c:pt idx="22">
                  <c:v>1.0209096339999999</c:v>
                </c:pt>
                <c:pt idx="23">
                  <c:v>1.0209075809999999</c:v>
                </c:pt>
                <c:pt idx="24">
                  <c:v>1.0209019029999999</c:v>
                </c:pt>
                <c:pt idx="25">
                  <c:v>1.0208977189999999</c:v>
                </c:pt>
                <c:pt idx="26">
                  <c:v>1.0212697740000001</c:v>
                </c:pt>
                <c:pt idx="27">
                  <c:v>1.0211887749999999</c:v>
                </c:pt>
                <c:pt idx="28">
                  <c:v>1.021102594</c:v>
                </c:pt>
                <c:pt idx="29">
                  <c:v>1.021000581</c:v>
                </c:pt>
                <c:pt idx="30">
                  <c:v>1.020928882</c:v>
                </c:pt>
                <c:pt idx="31">
                  <c:v>1.0208688159999999</c:v>
                </c:pt>
                <c:pt idx="32">
                  <c:v>1.0207697469999999</c:v>
                </c:pt>
                <c:pt idx="33">
                  <c:v>1.0207192300000001</c:v>
                </c:pt>
                <c:pt idx="34">
                  <c:v>1.020703962</c:v>
                </c:pt>
                <c:pt idx="35">
                  <c:v>1.0207018729999999</c:v>
                </c:pt>
                <c:pt idx="36">
                  <c:v>1.020698356</c:v>
                </c:pt>
                <c:pt idx="37">
                  <c:v>1.0206980560000001</c:v>
                </c:pt>
                <c:pt idx="38">
                  <c:v>1.0207165250000001</c:v>
                </c:pt>
                <c:pt idx="39">
                  <c:v>1.0206899380000001</c:v>
                </c:pt>
                <c:pt idx="40">
                  <c:v>1.020623394</c:v>
                </c:pt>
                <c:pt idx="41">
                  <c:v>1.020606272</c:v>
                </c:pt>
                <c:pt idx="42">
                  <c:v>1.020600457</c:v>
                </c:pt>
                <c:pt idx="43">
                  <c:v>1.0205834039999999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F6-4C8F-B2E0-A42D8460EE7D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MAX 41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numRef>
              <c:f>Tabelle1!$A$2:$A$45</c:f>
              <c:numCache>
                <c:formatCode>General</c:formatCode>
                <c:ptCount val="4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</c:numCache>
            </c:numRef>
          </c:cat>
          <c:val>
            <c:numRef>
              <c:f>Tabelle1!$C$2:$C$45</c:f>
              <c:numCache>
                <c:formatCode>General</c:formatCode>
                <c:ptCount val="44"/>
                <c:pt idx="0" formatCode="0.00E+00">
                  <c:v>2.3803199999999999E-13</c:v>
                </c:pt>
                <c:pt idx="1">
                  <c:v>5.5505770000000001E-3</c:v>
                </c:pt>
                <c:pt idx="2">
                  <c:v>7.5654219999999996E-3</c:v>
                </c:pt>
                <c:pt idx="3">
                  <c:v>8.307544E-3</c:v>
                </c:pt>
                <c:pt idx="4">
                  <c:v>9.0781390000000007E-3</c:v>
                </c:pt>
                <c:pt idx="5">
                  <c:v>9.3867289999999999E-3</c:v>
                </c:pt>
                <c:pt idx="6">
                  <c:v>1.0087577E-2</c:v>
                </c:pt>
                <c:pt idx="7">
                  <c:v>1.0218253E-2</c:v>
                </c:pt>
                <c:pt idx="8">
                  <c:v>9.3962960000000002E-3</c:v>
                </c:pt>
                <c:pt idx="9">
                  <c:v>9.3769790000000006E-3</c:v>
                </c:pt>
                <c:pt idx="10">
                  <c:v>9.4237179999999993E-3</c:v>
                </c:pt>
                <c:pt idx="11">
                  <c:v>5.5980600000000002E-3</c:v>
                </c:pt>
                <c:pt idx="12">
                  <c:v>5.6700889999999997E-3</c:v>
                </c:pt>
                <c:pt idx="13">
                  <c:v>6.3433739999999997E-3</c:v>
                </c:pt>
                <c:pt idx="14">
                  <c:v>6.3992950000000002E-3</c:v>
                </c:pt>
                <c:pt idx="15">
                  <c:v>6.4052579999999996E-3</c:v>
                </c:pt>
                <c:pt idx="16">
                  <c:v>5.9390570000000002E-3</c:v>
                </c:pt>
                <c:pt idx="17">
                  <c:v>8.2448620000000004E-3</c:v>
                </c:pt>
                <c:pt idx="18">
                  <c:v>9.5144200000000009E-3</c:v>
                </c:pt>
                <c:pt idx="19">
                  <c:v>1.1882113999999999E-2</c:v>
                </c:pt>
                <c:pt idx="20">
                  <c:v>1.2741347E-2</c:v>
                </c:pt>
                <c:pt idx="21">
                  <c:v>1.3657429E-2</c:v>
                </c:pt>
                <c:pt idx="22">
                  <c:v>1.4411682E-2</c:v>
                </c:pt>
                <c:pt idx="23">
                  <c:v>1.4425637E-2</c:v>
                </c:pt>
                <c:pt idx="24">
                  <c:v>1.4453274E-2</c:v>
                </c:pt>
                <c:pt idx="25">
                  <c:v>1.4568784E-2</c:v>
                </c:pt>
                <c:pt idx="26">
                  <c:v>1.2778912999999999E-2</c:v>
                </c:pt>
                <c:pt idx="27">
                  <c:v>1.364742E-2</c:v>
                </c:pt>
                <c:pt idx="28">
                  <c:v>1.4710569999999999E-2</c:v>
                </c:pt>
                <c:pt idx="29">
                  <c:v>1.5934996E-2</c:v>
                </c:pt>
                <c:pt idx="30">
                  <c:v>1.6746216000000001E-2</c:v>
                </c:pt>
                <c:pt idx="31">
                  <c:v>1.7381219999999999E-2</c:v>
                </c:pt>
                <c:pt idx="32">
                  <c:v>1.8652027000000002E-2</c:v>
                </c:pt>
                <c:pt idx="33">
                  <c:v>1.9527302999999999E-2</c:v>
                </c:pt>
                <c:pt idx="34">
                  <c:v>1.9875161999999998E-2</c:v>
                </c:pt>
                <c:pt idx="35">
                  <c:v>1.9935284000000001E-2</c:v>
                </c:pt>
                <c:pt idx="36">
                  <c:v>2.0038988000000001E-2</c:v>
                </c:pt>
                <c:pt idx="37">
                  <c:v>2.0071123E-2</c:v>
                </c:pt>
                <c:pt idx="38">
                  <c:v>1.9217069999999999E-2</c:v>
                </c:pt>
                <c:pt idx="39">
                  <c:v>1.9489246000000002E-2</c:v>
                </c:pt>
                <c:pt idx="40">
                  <c:v>1.9992164E-2</c:v>
                </c:pt>
                <c:pt idx="41">
                  <c:v>2.0377295E-2</c:v>
                </c:pt>
                <c:pt idx="42">
                  <c:v>2.0477619999999998E-2</c:v>
                </c:pt>
                <c:pt idx="43">
                  <c:v>2.0682853000000001E-2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F6-4C8F-B2E0-A42D8460EE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012685983"/>
        <c:axId val="2012689727"/>
      </c:barChart>
      <c:barChart>
        <c:barDir val="col"/>
        <c:grouping val="stacked"/>
        <c:varyColors val="0"/>
        <c:ser>
          <c:idx val="5"/>
          <c:order val="5"/>
          <c:tx>
            <c:strRef>
              <c:f>Tabelle1!$G$1</c:f>
              <c:strCache>
                <c:ptCount val="1"/>
                <c:pt idx="0">
                  <c:v>MIN 1</c:v>
                </c:pt>
              </c:strCache>
            </c:strRef>
          </c:tx>
          <c:spPr>
            <a:noFill/>
            <a:ln w="25400">
              <a:noFill/>
            </a:ln>
            <a:effectLst/>
          </c:spPr>
          <c:invertIfNegative val="0"/>
          <c:cat>
            <c:numRef>
              <c:f>Tabelle1!$A$2:$A$45</c:f>
              <c:numCache>
                <c:formatCode>General</c:formatCode>
                <c:ptCount val="4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</c:numCache>
            </c:numRef>
          </c:cat>
          <c:val>
            <c:numRef>
              <c:f>Tabelle1!$G$2:$G$45</c:f>
              <c:numCache>
                <c:formatCode>General</c:formatCode>
                <c:ptCount val="44"/>
                <c:pt idx="0">
                  <c:v>1.0249999999999999</c:v>
                </c:pt>
                <c:pt idx="1">
                  <c:v>1.0211030000000001</c:v>
                </c:pt>
                <c:pt idx="2">
                  <c:v>1.021353</c:v>
                </c:pt>
                <c:pt idx="3">
                  <c:v>1.0212699999999999</c:v>
                </c:pt>
                <c:pt idx="4">
                  <c:v>1.0208980000000001</c:v>
                </c:pt>
                <c:pt idx="5">
                  <c:v>1.0207040000000001</c:v>
                </c:pt>
                <c:pt idx="6">
                  <c:v>1.0210600000000001</c:v>
                </c:pt>
                <c:pt idx="7">
                  <c:v>1.0206980000000001</c:v>
                </c:pt>
                <c:pt idx="8">
                  <c:v>1.0216719999999999</c:v>
                </c:pt>
                <c:pt idx="9">
                  <c:v>1.02182</c:v>
                </c:pt>
                <c:pt idx="10">
                  <c:v>1.02122</c:v>
                </c:pt>
                <c:pt idx="11">
                  <c:v>1.021001</c:v>
                </c:pt>
                <c:pt idx="12">
                  <c:v>1.0211889999999999</c:v>
                </c:pt>
                <c:pt idx="13">
                  <c:v>1.020902</c:v>
                </c:pt>
                <c:pt idx="14">
                  <c:v>1.0218590000000001</c:v>
                </c:pt>
                <c:pt idx="15">
                  <c:v>1.0218640000000001</c:v>
                </c:pt>
                <c:pt idx="16">
                  <c:v>1.020869</c:v>
                </c:pt>
                <c:pt idx="17">
                  <c:v>1.0207189999999999</c:v>
                </c:pt>
                <c:pt idx="18">
                  <c:v>1.02077</c:v>
                </c:pt>
                <c:pt idx="19">
                  <c:v>1.021817</c:v>
                </c:pt>
                <c:pt idx="20">
                  <c:v>1.0206</c:v>
                </c:pt>
                <c:pt idx="21">
                  <c:v>1.0218370000000001</c:v>
                </c:pt>
                <c:pt idx="22">
                  <c:v>1.020702</c:v>
                </c:pt>
                <c:pt idx="23">
                  <c:v>1.020929</c:v>
                </c:pt>
                <c:pt idx="24">
                  <c:v>1.02091</c:v>
                </c:pt>
                <c:pt idx="25">
                  <c:v>1.0206059999999999</c:v>
                </c:pt>
                <c:pt idx="26">
                  <c:v>1.020583</c:v>
                </c:pt>
                <c:pt idx="27">
                  <c:v>1.0206900000000001</c:v>
                </c:pt>
                <c:pt idx="28">
                  <c:v>1.0206980000000001</c:v>
                </c:pt>
                <c:pt idx="29">
                  <c:v>1.021863</c:v>
                </c:pt>
                <c:pt idx="30">
                  <c:v>1.0209079999999999</c:v>
                </c:pt>
                <c:pt idx="31">
                  <c:v>1.0207170000000001</c:v>
                </c:pt>
                <c:pt idx="32">
                  <c:v>1.021579</c:v>
                </c:pt>
                <c:pt idx="33">
                  <c:v>1.0206230000000001</c:v>
                </c:pt>
                <c:pt idx="34">
                  <c:v>1.021825</c:v>
                </c:pt>
                <c:pt idx="35">
                  <c:v>1.0187040000000001</c:v>
                </c:pt>
                <c:pt idx="36">
                  <c:v>1.017514</c:v>
                </c:pt>
                <c:pt idx="37">
                  <c:v>1.0162690000000001</c:v>
                </c:pt>
                <c:pt idx="38">
                  <c:v>1.015682</c:v>
                </c:pt>
                <c:pt idx="39">
                  <c:v>1.014821</c:v>
                </c:pt>
                <c:pt idx="40">
                  <c:v>1.0146109999999999</c:v>
                </c:pt>
                <c:pt idx="41">
                  <c:v>1.0154110000000001</c:v>
                </c:pt>
                <c:pt idx="42">
                  <c:v>1.015382</c:v>
                </c:pt>
                <c:pt idx="43">
                  <c:v>1.015358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F6-4C8F-B2E0-A42D8460EE7D}"/>
            </c:ext>
          </c:extLst>
        </c:ser>
        <c:ser>
          <c:idx val="6"/>
          <c:order val="6"/>
          <c:tx>
            <c:strRef>
              <c:f>Tabelle1!$H$1</c:f>
              <c:strCache>
                <c:ptCount val="1"/>
                <c:pt idx="0">
                  <c:v>MAX 1</c:v>
                </c:pt>
              </c:strCache>
            </c:strRef>
          </c:tx>
          <c:spPr>
            <a:noFill/>
            <a:ln w="25400">
              <a:noFill/>
            </a:ln>
            <a:effectLst/>
          </c:spPr>
          <c:invertIfNegative val="0"/>
          <c:cat>
            <c:numRef>
              <c:f>Tabelle1!$A$2:$A$45</c:f>
              <c:numCache>
                <c:formatCode>General</c:formatCode>
                <c:ptCount val="4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</c:numCache>
            </c:numRef>
          </c:cat>
          <c:val>
            <c:numRef>
              <c:f>Tabelle1!$H$2:$H$45</c:f>
              <c:numCache>
                <c:formatCode>General</c:formatCode>
                <c:ptCount val="44"/>
                <c:pt idx="0">
                  <c:v>9.8099306455878832E-13</c:v>
                </c:pt>
                <c:pt idx="1">
                  <c:v>8.1739285778319459E-3</c:v>
                </c:pt>
                <c:pt idx="2">
                  <c:v>1.1791124516774998E-2</c:v>
                </c:pt>
                <c:pt idx="3">
                  <c:v>1.3187693817210855E-2</c:v>
                </c:pt>
                <c:pt idx="4">
                  <c:v>1.467958413648085E-2</c:v>
                </c:pt>
                <c:pt idx="5">
                  <c:v>1.5339124583531927E-2</c:v>
                </c:pt>
                <c:pt idx="6">
                  <c:v>1.6313722394541985E-2</c:v>
                </c:pt>
                <c:pt idx="7">
                  <c:v>1.6518074561535867E-2</c:v>
                </c:pt>
                <c:pt idx="8">
                  <c:v>1.5629714791387972E-2</c:v>
                </c:pt>
                <c:pt idx="9">
                  <c:v>1.5743750984378968E-2</c:v>
                </c:pt>
                <c:pt idx="10">
                  <c:v>1.5876833364288023E-2</c:v>
                </c:pt>
                <c:pt idx="11">
                  <c:v>8.2522610679258701E-3</c:v>
                </c:pt>
                <c:pt idx="12">
                  <c:v>8.3755648555459139E-3</c:v>
                </c:pt>
                <c:pt idx="13">
                  <c:v>9.5786014283738563E-3</c:v>
                </c:pt>
                <c:pt idx="14">
                  <c:v>9.6904154062471548E-3</c:v>
                </c:pt>
                <c:pt idx="15">
                  <c:v>9.7303541579600861E-3</c:v>
                </c:pt>
                <c:pt idx="16">
                  <c:v>8.7671352153240178E-3</c:v>
                </c:pt>
                <c:pt idx="17">
                  <c:v>1.2284234954312856E-2</c:v>
                </c:pt>
                <c:pt idx="18">
                  <c:v>1.4219754679668073E-2</c:v>
                </c:pt>
                <c:pt idx="19">
                  <c:v>1.7799951798883162E-2</c:v>
                </c:pt>
                <c:pt idx="20">
                  <c:v>1.9073333611295817E-2</c:v>
                </c:pt>
                <c:pt idx="21">
                  <c:v>2.0420968757073998E-2</c:v>
                </c:pt>
                <c:pt idx="22">
                  <c:v>2.1520422100625991E-2</c:v>
                </c:pt>
                <c:pt idx="23">
                  <c:v>2.1541131420779847E-2</c:v>
                </c:pt>
                <c:pt idx="24">
                  <c:v>2.1581393345069921E-2</c:v>
                </c:pt>
                <c:pt idx="25">
                  <c:v>2.175977180046007E-2</c:v>
                </c:pt>
                <c:pt idx="26">
                  <c:v>1.9156863783325928E-2</c:v>
                </c:pt>
                <c:pt idx="27">
                  <c:v>2.0470170068856985E-2</c:v>
                </c:pt>
                <c:pt idx="28">
                  <c:v>2.2084679929383011E-2</c:v>
                </c:pt>
                <c:pt idx="29">
                  <c:v>2.394224541557799E-2</c:v>
                </c:pt>
                <c:pt idx="30">
                  <c:v>2.5171173166868899E-2</c:v>
                </c:pt>
                <c:pt idx="31">
                  <c:v>2.6131575954134956E-2</c:v>
                </c:pt>
                <c:pt idx="32">
                  <c:v>2.8065192242719972E-2</c:v>
                </c:pt>
                <c:pt idx="33">
                  <c:v>2.9406917110863962E-2</c:v>
                </c:pt>
                <c:pt idx="34">
                  <c:v>2.9941740963985941E-2</c:v>
                </c:pt>
                <c:pt idx="35">
                  <c:v>3.0034204496508066E-2</c:v>
                </c:pt>
                <c:pt idx="36">
                  <c:v>3.0193589849635938E-2</c:v>
                </c:pt>
                <c:pt idx="37">
                  <c:v>3.0243237652942012E-2</c:v>
                </c:pt>
                <c:pt idx="38">
                  <c:v>2.8919913124080043E-2</c:v>
                </c:pt>
                <c:pt idx="39">
                  <c:v>2.9330986886431987E-2</c:v>
                </c:pt>
                <c:pt idx="40">
                  <c:v>3.0080623874219947E-2</c:v>
                </c:pt>
                <c:pt idx="41">
                  <c:v>3.0673446711471986E-2</c:v>
                </c:pt>
                <c:pt idx="42">
                  <c:v>3.0827823762511031E-2</c:v>
                </c:pt>
                <c:pt idx="43">
                  <c:v>3.1141565393747017E-2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F6-4C8F-B2E0-A42D8460EE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41874480"/>
        <c:axId val="2041858256"/>
      </c:barChart>
      <c:lineChart>
        <c:grouping val="standard"/>
        <c:varyColors val="0"/>
        <c:ser>
          <c:idx val="2"/>
          <c:order val="2"/>
          <c:tx>
            <c:strRef>
              <c:f>Tabelle1!$D$1</c:f>
              <c:strCache>
                <c:ptCount val="1"/>
                <c:pt idx="0">
                  <c:v>hL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accent3"/>
              </a:solidFill>
              <a:ln w="12700">
                <a:solidFill>
                  <a:schemeClr val="tx1"/>
                </a:solidFill>
              </a:ln>
              <a:effectLst/>
            </c:spPr>
          </c:marker>
          <c:cat>
            <c:numRef>
              <c:f>Tabelle1!$A$2:$A$45</c:f>
              <c:numCache>
                <c:formatCode>General</c:formatCode>
                <c:ptCount val="4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</c:numCache>
            </c:numRef>
          </c:cat>
          <c:val>
            <c:numRef>
              <c:f>Tabelle1!$D$2:$D$45</c:f>
              <c:numCache>
                <c:formatCode>General</c:formatCode>
                <c:ptCount val="44"/>
                <c:pt idx="0">
                  <c:v>1.055000000000665</c:v>
                </c:pt>
                <c:pt idx="1">
                  <c:v>1.0578051476868611</c:v>
                </c:pt>
                <c:pt idx="2">
                  <c:v>1.0598552799014129</c:v>
                </c:pt>
                <c:pt idx="3">
                  <c:v>1.0606953803298389</c:v>
                </c:pt>
                <c:pt idx="4">
                  <c:v>1.061662342434387</c:v>
                </c:pt>
                <c:pt idx="5">
                  <c:v>1.0621414981024899</c:v>
                </c:pt>
                <c:pt idx="6">
                  <c:v>1.0625004436273371</c:v>
                </c:pt>
                <c:pt idx="7">
                  <c:v>1.062601252780407</c:v>
                </c:pt>
                <c:pt idx="8">
                  <c:v>1.062535302435893</c:v>
                </c:pt>
                <c:pt idx="9">
                  <c:v>1.0627360518818889</c:v>
                </c:pt>
                <c:pt idx="10">
                  <c:v>1.062873824098665</c:v>
                </c:pt>
                <c:pt idx="11">
                  <c:v>1.0578575289679699</c:v>
                </c:pt>
                <c:pt idx="12">
                  <c:v>1.057940336937601</c:v>
                </c:pt>
                <c:pt idx="13">
                  <c:v>1.0587673583219941</c:v>
                </c:pt>
                <c:pt idx="14">
                  <c:v>1.05885941536851</c:v>
                </c:pt>
                <c:pt idx="15">
                  <c:v>1.058915252982142</c:v>
                </c:pt>
                <c:pt idx="16">
                  <c:v>1.0581704305686801</c:v>
                </c:pt>
                <c:pt idx="17">
                  <c:v>1.0603297260606721</c:v>
                </c:pt>
                <c:pt idx="18">
                  <c:v>1.0615152611941949</c:v>
                </c:pt>
                <c:pt idx="19">
                  <c:v>1.063670405557952</c:v>
                </c:pt>
                <c:pt idx="20">
                  <c:v>1.06437659706259</c:v>
                </c:pt>
                <c:pt idx="21">
                  <c:v>1.0650970199576959</c:v>
                </c:pt>
                <c:pt idx="22">
                  <c:v>1.065654616833972</c:v>
                </c:pt>
                <c:pt idx="23">
                  <c:v>1.0656652083213669</c:v>
                </c:pt>
                <c:pt idx="24">
                  <c:v>1.0656841180274059</c:v>
                </c:pt>
                <c:pt idx="25">
                  <c:v>1.0657923833106071</c:v>
                </c:pt>
                <c:pt idx="26">
                  <c:v>1.0644997989481231</c:v>
                </c:pt>
                <c:pt idx="27">
                  <c:v>1.065305470652649</c:v>
                </c:pt>
                <c:pt idx="28">
                  <c:v>1.066309536011407</c:v>
                </c:pt>
                <c:pt idx="29">
                  <c:v>1.0674613061805129</c:v>
                </c:pt>
                <c:pt idx="30">
                  <c:v>1.068225809678566</c:v>
                </c:pt>
                <c:pt idx="31">
                  <c:v>1.06882079233875</c:v>
                </c:pt>
                <c:pt idx="32">
                  <c:v>1.070031266276956</c:v>
                </c:pt>
                <c:pt idx="33">
                  <c:v>1.0708893125411221</c:v>
                </c:pt>
                <c:pt idx="34">
                  <c:v>1.071236523441053</c:v>
                </c:pt>
                <c:pt idx="35">
                  <c:v>1.071297530578045</c:v>
                </c:pt>
                <c:pt idx="36">
                  <c:v>1.0714021558986411</c:v>
                </c:pt>
                <c:pt idx="37">
                  <c:v>1.0714346772100729</c:v>
                </c:pt>
                <c:pt idx="38">
                  <c:v>1.0705569309303</c:v>
                </c:pt>
                <c:pt idx="39">
                  <c:v>1.0708078716094169</c:v>
                </c:pt>
                <c:pt idx="40">
                  <c:v>1.0712506180646599</c:v>
                </c:pt>
                <c:pt idx="41">
                  <c:v>1.0716304313771601</c:v>
                </c:pt>
                <c:pt idx="42">
                  <c:v>1.071728490080629</c:v>
                </c:pt>
                <c:pt idx="43">
                  <c:v>1.0719206833089909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0F6-4C8F-B2E0-A42D8460EE7D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lPV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plus"/>
            <c:size val="5"/>
            <c:spPr>
              <a:noFill/>
              <a:ln w="12700">
                <a:solidFill>
                  <a:schemeClr val="tx1"/>
                </a:solidFill>
              </a:ln>
              <a:effectLst/>
            </c:spPr>
          </c:marker>
          <c:cat>
            <c:numRef>
              <c:f>Tabelle1!$A$2:$A$45</c:f>
              <c:numCache>
                <c:formatCode>General</c:formatCode>
                <c:ptCount val="4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</c:numCache>
            </c:numRef>
          </c:cat>
          <c:val>
            <c:numRef>
              <c:f>Tabelle1!$E$2:$E$45</c:f>
              <c:numCache>
                <c:formatCode>General</c:formatCode>
                <c:ptCount val="44"/>
                <c:pt idx="0">
                  <c:v>0.96499999999834418</c:v>
                </c:pt>
                <c:pt idx="1">
                  <c:v>0.93345334679052494</c:v>
                </c:pt>
                <c:pt idx="2">
                  <c:v>0.92087581049036638</c:v>
                </c:pt>
                <c:pt idx="3">
                  <c:v>0.91576312753956324</c:v>
                </c:pt>
                <c:pt idx="4">
                  <c:v>0.9105840964729216</c:v>
                </c:pt>
                <c:pt idx="5">
                  <c:v>0.90816733391720417</c:v>
                </c:pt>
                <c:pt idx="6">
                  <c:v>0.90610517533419488</c:v>
                </c:pt>
                <c:pt idx="7">
                  <c:v>0.90560300538797012</c:v>
                </c:pt>
                <c:pt idx="8">
                  <c:v>0.90635326334792865</c:v>
                </c:pt>
                <c:pt idx="9">
                  <c:v>0.90563970782988301</c:v>
                </c:pt>
                <c:pt idx="10">
                  <c:v>0.90525895970091341</c:v>
                </c:pt>
                <c:pt idx="11">
                  <c:v>0.93335216169330504</c:v>
                </c:pt>
                <c:pt idx="12">
                  <c:v>0.93313697698681253</c:v>
                </c:pt>
                <c:pt idx="13">
                  <c:v>0.93059895387733249</c:v>
                </c:pt>
                <c:pt idx="14">
                  <c:v>0.9303853436700551</c:v>
                </c:pt>
                <c:pt idx="15">
                  <c:v>0.9302561098973533</c:v>
                </c:pt>
                <c:pt idx="16">
                  <c:v>0.93289383694539041</c:v>
                </c:pt>
                <c:pt idx="17">
                  <c:v>0.92952939460232953</c:v>
                </c:pt>
                <c:pt idx="18">
                  <c:v>0.9276573938894993</c:v>
                </c:pt>
                <c:pt idx="19">
                  <c:v>0.9242055078440754</c:v>
                </c:pt>
                <c:pt idx="20">
                  <c:v>0.92274442567818338</c:v>
                </c:pt>
                <c:pt idx="21">
                  <c:v>0.92104572176338484</c:v>
                </c:pt>
                <c:pt idx="22">
                  <c:v>0.91947613438479514</c:v>
                </c:pt>
                <c:pt idx="23">
                  <c:v>0.91944183667717505</c:v>
                </c:pt>
                <c:pt idx="24">
                  <c:v>0.91936774142694822</c:v>
                </c:pt>
                <c:pt idx="25">
                  <c:v>0.91915703975464369</c:v>
                </c:pt>
                <c:pt idx="26">
                  <c:v>0.92300844854615072</c:v>
                </c:pt>
                <c:pt idx="27">
                  <c:v>0.92189010852852515</c:v>
                </c:pt>
                <c:pt idx="28">
                  <c:v>0.92055889066189656</c:v>
                </c:pt>
                <c:pt idx="29">
                  <c:v>0.9190117555749312</c:v>
                </c:pt>
                <c:pt idx="30">
                  <c:v>0.91804089114183041</c:v>
                </c:pt>
                <c:pt idx="31">
                  <c:v>0.91727625716327343</c:v>
                </c:pt>
                <c:pt idx="32">
                  <c:v>0.91569903897874372</c:v>
                </c:pt>
                <c:pt idx="33">
                  <c:v>0.91466317153447563</c:v>
                </c:pt>
                <c:pt idx="34">
                  <c:v>0.91428467683231252</c:v>
                </c:pt>
                <c:pt idx="35">
                  <c:v>0.91422980567647905</c:v>
                </c:pt>
                <c:pt idx="36">
                  <c:v>0.91413059877070257</c:v>
                </c:pt>
                <c:pt idx="37">
                  <c:v>0.91409493026052369</c:v>
                </c:pt>
                <c:pt idx="38">
                  <c:v>0.91497178335098894</c:v>
                </c:pt>
                <c:pt idx="39">
                  <c:v>0.91460972948265329</c:v>
                </c:pt>
                <c:pt idx="40">
                  <c:v>0.913931165717075</c:v>
                </c:pt>
                <c:pt idx="41">
                  <c:v>0.91344001257722329</c:v>
                </c:pt>
                <c:pt idx="42">
                  <c:v>0.91330340393725185</c:v>
                </c:pt>
                <c:pt idx="43">
                  <c:v>0.91297615960508527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0F6-4C8F-B2E0-A42D8460EE7D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hPV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x"/>
            <c:size val="5"/>
            <c:spPr>
              <a:noFill/>
              <a:ln w="12700">
                <a:solidFill>
                  <a:schemeClr val="tx1"/>
                </a:solidFill>
              </a:ln>
              <a:effectLst/>
            </c:spPr>
          </c:marker>
          <c:cat>
            <c:numRef>
              <c:f>Tabelle1!$A$2:$A$45</c:f>
              <c:numCache>
                <c:formatCode>General</c:formatCode>
                <c:ptCount val="4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</c:numCache>
            </c:numRef>
          </c:cat>
          <c:val>
            <c:numRef>
              <c:f>Tabelle1!$F$2:$F$45</c:f>
              <c:numCache>
                <c:formatCode>General</c:formatCode>
                <c:ptCount val="44"/>
                <c:pt idx="0">
                  <c:v>0.96499999998068087</c:v>
                </c:pt>
                <c:pt idx="1">
                  <c:v>0.94221042092907981</c:v>
                </c:pt>
                <c:pt idx="2">
                  <c:v>0.93347560534778951</c:v>
                </c:pt>
                <c:pt idx="3">
                  <c:v>0.92993679407116026</c:v>
                </c:pt>
                <c:pt idx="4">
                  <c:v>0.9264896462559884</c:v>
                </c:pt>
                <c:pt idx="5">
                  <c:v>0.92491435928406585</c:v>
                </c:pt>
                <c:pt idx="6">
                  <c:v>0.92351261975800103</c:v>
                </c:pt>
                <c:pt idx="7">
                  <c:v>0.92318676009393275</c:v>
                </c:pt>
                <c:pt idx="8">
                  <c:v>0.92377136726340492</c:v>
                </c:pt>
                <c:pt idx="9">
                  <c:v>0.92337471523437797</c:v>
                </c:pt>
                <c:pt idx="10">
                  <c:v>0.92319842560481713</c:v>
                </c:pt>
                <c:pt idx="11">
                  <c:v>0.94217949155688818</c:v>
                </c:pt>
                <c:pt idx="12">
                  <c:v>0.94208167943779253</c:v>
                </c:pt>
                <c:pt idx="13">
                  <c:v>0.94076075552924765</c:v>
                </c:pt>
                <c:pt idx="14">
                  <c:v>0.94067488217248907</c:v>
                </c:pt>
                <c:pt idx="15">
                  <c:v>0.94062309376430098</c:v>
                </c:pt>
                <c:pt idx="16">
                  <c:v>0.94213410739532688</c:v>
                </c:pt>
                <c:pt idx="17">
                  <c:v>0.94163758788710206</c:v>
                </c:pt>
                <c:pt idx="18">
                  <c:v>0.94134436801917187</c:v>
                </c:pt>
                <c:pt idx="19">
                  <c:v>0.94077042548103629</c:v>
                </c:pt>
                <c:pt idx="20">
                  <c:v>0.94028766950156739</c:v>
                </c:pt>
                <c:pt idx="21">
                  <c:v>0.93961290659989216</c:v>
                </c:pt>
                <c:pt idx="22">
                  <c:v>0.9388671452353976</c:v>
                </c:pt>
                <c:pt idx="23">
                  <c:v>0.93884904221241217</c:v>
                </c:pt>
                <c:pt idx="24">
                  <c:v>0.9388054269248628</c:v>
                </c:pt>
                <c:pt idx="25">
                  <c:v>0.93874329551757596</c:v>
                </c:pt>
                <c:pt idx="26">
                  <c:v>0.94066697247608078</c:v>
                </c:pt>
                <c:pt idx="27">
                  <c:v>0.94060632193564098</c:v>
                </c:pt>
                <c:pt idx="28">
                  <c:v>0.94058651820866357</c:v>
                </c:pt>
                <c:pt idx="29">
                  <c:v>0.9405471363485054</c:v>
                </c:pt>
                <c:pt idx="30">
                  <c:v>0.94057062230831867</c:v>
                </c:pt>
                <c:pt idx="31">
                  <c:v>0.94058134905355639</c:v>
                </c:pt>
                <c:pt idx="32">
                  <c:v>0.94058501447491449</c:v>
                </c:pt>
                <c:pt idx="33">
                  <c:v>0.94065899842930656</c:v>
                </c:pt>
                <c:pt idx="34">
                  <c:v>0.94072448444476742</c:v>
                </c:pt>
                <c:pt idx="35">
                  <c:v>0.94074613513365857</c:v>
                </c:pt>
                <c:pt idx="36">
                  <c:v>0.94077882410031688</c:v>
                </c:pt>
                <c:pt idx="37">
                  <c:v>0.94078477565727059</c:v>
                </c:pt>
                <c:pt idx="38">
                  <c:v>0.94054989231031327</c:v>
                </c:pt>
                <c:pt idx="39">
                  <c:v>0.94052026427994151</c:v>
                </c:pt>
                <c:pt idx="40">
                  <c:v>0.9404335283994858</c:v>
                </c:pt>
                <c:pt idx="41">
                  <c:v>0.94043856042334861</c:v>
                </c:pt>
                <c:pt idx="42">
                  <c:v>0.94043134034386322</c:v>
                </c:pt>
                <c:pt idx="43">
                  <c:v>0.94036544366871921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0F6-4C8F-B2E0-A42D8460EE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12685983"/>
        <c:axId val="2012689727"/>
      </c:lineChart>
      <c:catAx>
        <c:axId val="201268598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2012689727"/>
        <c:crosses val="autoZero"/>
        <c:auto val="1"/>
        <c:lblAlgn val="ctr"/>
        <c:lblOffset val="100"/>
        <c:tickLblSkip val="2"/>
        <c:noMultiLvlLbl val="0"/>
      </c:catAx>
      <c:valAx>
        <c:axId val="2012689727"/>
        <c:scaling>
          <c:orientation val="minMax"/>
          <c:max val="1.1000000000000001"/>
          <c:min val="0.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in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2012685983"/>
        <c:crosses val="autoZero"/>
        <c:crossBetween val="between"/>
        <c:majorUnit val="2.0000000000000004E-2"/>
      </c:valAx>
      <c:valAx>
        <c:axId val="2041858256"/>
        <c:scaling>
          <c:orientation val="minMax"/>
          <c:max val="1.1000000000000001"/>
          <c:min val="0.9"/>
        </c:scaling>
        <c:delete val="1"/>
        <c:axPos val="r"/>
        <c:numFmt formatCode="General" sourceLinked="1"/>
        <c:majorTickMark val="out"/>
        <c:minorTickMark val="none"/>
        <c:tickLblPos val="nextTo"/>
        <c:crossAx val="2041874480"/>
        <c:crosses val="max"/>
        <c:crossBetween val="between"/>
        <c:majorUnit val="2.0000000000000004E-2"/>
      </c:valAx>
      <c:catAx>
        <c:axId val="20418744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418582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957986111111109E-2"/>
          <c:y val="3.1849305555555554E-2"/>
          <c:w val="0.92687303240740737"/>
          <c:h val="0.870724999999999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MIN 41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numRef>
              <c:f>Tabelle1!$A$2:$A$45</c:f>
              <c:numCache>
                <c:formatCode>General</c:formatCode>
                <c:ptCount val="4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</c:numCache>
            </c:numRef>
          </c:cat>
          <c:val>
            <c:numRef>
              <c:f>Tabelle1!$B$2:$B$45</c:f>
              <c:numCache>
                <c:formatCode>General</c:formatCode>
                <c:ptCount val="44"/>
                <c:pt idx="0">
                  <c:v>1.0249999999999999</c:v>
                </c:pt>
                <c:pt idx="1">
                  <c:v>1.0218643089999999</c:v>
                </c:pt>
                <c:pt idx="2">
                  <c:v>1.018704308</c:v>
                </c:pt>
                <c:pt idx="3">
                  <c:v>1.017513975</c:v>
                </c:pt>
                <c:pt idx="4">
                  <c:v>1.0162688120000001</c:v>
                </c:pt>
                <c:pt idx="5">
                  <c:v>1.015681957</c:v>
                </c:pt>
                <c:pt idx="6">
                  <c:v>1.0148211069999999</c:v>
                </c:pt>
                <c:pt idx="7">
                  <c:v>1.014610724</c:v>
                </c:pt>
                <c:pt idx="8">
                  <c:v>1.0154106249999999</c:v>
                </c:pt>
                <c:pt idx="9">
                  <c:v>1.015381995</c:v>
                </c:pt>
                <c:pt idx="10">
                  <c:v>1.0153579800000001</c:v>
                </c:pt>
                <c:pt idx="11">
                  <c:v>1.021862558</c:v>
                </c:pt>
                <c:pt idx="12">
                  <c:v>1.021859281</c:v>
                </c:pt>
                <c:pt idx="13">
                  <c:v>1.0218249770000001</c:v>
                </c:pt>
                <c:pt idx="14">
                  <c:v>1.0218202009999999</c:v>
                </c:pt>
                <c:pt idx="15">
                  <c:v>1.021817016</c:v>
                </c:pt>
                <c:pt idx="16">
                  <c:v>1.0218374480000001</c:v>
                </c:pt>
                <c:pt idx="17">
                  <c:v>1.021672438</c:v>
                </c:pt>
                <c:pt idx="18">
                  <c:v>1.021578801</c:v>
                </c:pt>
                <c:pt idx="19">
                  <c:v>1.021352517</c:v>
                </c:pt>
                <c:pt idx="20">
                  <c:v>1.02122011</c:v>
                </c:pt>
                <c:pt idx="21">
                  <c:v>1.0210602259999999</c:v>
                </c:pt>
                <c:pt idx="22">
                  <c:v>1.0209096339999999</c:v>
                </c:pt>
                <c:pt idx="23">
                  <c:v>1.0209075809999999</c:v>
                </c:pt>
                <c:pt idx="24">
                  <c:v>1.0209019029999999</c:v>
                </c:pt>
                <c:pt idx="25">
                  <c:v>1.0208977189999999</c:v>
                </c:pt>
                <c:pt idx="26">
                  <c:v>1.0212697740000001</c:v>
                </c:pt>
                <c:pt idx="27">
                  <c:v>1.0211887749999999</c:v>
                </c:pt>
                <c:pt idx="28">
                  <c:v>1.021102594</c:v>
                </c:pt>
                <c:pt idx="29">
                  <c:v>1.021000581</c:v>
                </c:pt>
                <c:pt idx="30">
                  <c:v>1.020928882</c:v>
                </c:pt>
                <c:pt idx="31">
                  <c:v>1.0208688159999999</c:v>
                </c:pt>
                <c:pt idx="32">
                  <c:v>1.0207697469999999</c:v>
                </c:pt>
                <c:pt idx="33">
                  <c:v>1.0207192300000001</c:v>
                </c:pt>
                <c:pt idx="34">
                  <c:v>1.020703962</c:v>
                </c:pt>
                <c:pt idx="35">
                  <c:v>1.0207018729999999</c:v>
                </c:pt>
                <c:pt idx="36">
                  <c:v>1.020698356</c:v>
                </c:pt>
                <c:pt idx="37">
                  <c:v>1.0206980560000001</c:v>
                </c:pt>
                <c:pt idx="38">
                  <c:v>1.0207165250000001</c:v>
                </c:pt>
                <c:pt idx="39">
                  <c:v>1.0206899380000001</c:v>
                </c:pt>
                <c:pt idx="40">
                  <c:v>1.020623394</c:v>
                </c:pt>
                <c:pt idx="41">
                  <c:v>1.020606272</c:v>
                </c:pt>
                <c:pt idx="42">
                  <c:v>1.020600457</c:v>
                </c:pt>
                <c:pt idx="43">
                  <c:v>1.0205834039999999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77-420E-9C54-5FDB11D9B34C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MAX 41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numRef>
              <c:f>Tabelle1!$A$2:$A$45</c:f>
              <c:numCache>
                <c:formatCode>General</c:formatCode>
                <c:ptCount val="4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</c:numCache>
            </c:numRef>
          </c:cat>
          <c:val>
            <c:numRef>
              <c:f>Tabelle1!$C$2:$C$45</c:f>
              <c:numCache>
                <c:formatCode>General</c:formatCode>
                <c:ptCount val="44"/>
                <c:pt idx="0" formatCode="0.00E+00">
                  <c:v>2.3803199999999999E-13</c:v>
                </c:pt>
                <c:pt idx="1">
                  <c:v>5.5505770000000001E-3</c:v>
                </c:pt>
                <c:pt idx="2">
                  <c:v>7.5654219999999996E-3</c:v>
                </c:pt>
                <c:pt idx="3">
                  <c:v>8.307544E-3</c:v>
                </c:pt>
                <c:pt idx="4">
                  <c:v>9.0781390000000007E-3</c:v>
                </c:pt>
                <c:pt idx="5">
                  <c:v>9.3867289999999999E-3</c:v>
                </c:pt>
                <c:pt idx="6">
                  <c:v>1.0087577E-2</c:v>
                </c:pt>
                <c:pt idx="7">
                  <c:v>1.0218253E-2</c:v>
                </c:pt>
                <c:pt idx="8">
                  <c:v>9.3962960000000002E-3</c:v>
                </c:pt>
                <c:pt idx="9">
                  <c:v>9.3769790000000006E-3</c:v>
                </c:pt>
                <c:pt idx="10">
                  <c:v>9.4237179999999993E-3</c:v>
                </c:pt>
                <c:pt idx="11">
                  <c:v>5.5980600000000002E-3</c:v>
                </c:pt>
                <c:pt idx="12">
                  <c:v>5.6700889999999997E-3</c:v>
                </c:pt>
                <c:pt idx="13">
                  <c:v>6.3433739999999997E-3</c:v>
                </c:pt>
                <c:pt idx="14">
                  <c:v>6.3992950000000002E-3</c:v>
                </c:pt>
                <c:pt idx="15">
                  <c:v>6.4052579999999996E-3</c:v>
                </c:pt>
                <c:pt idx="16">
                  <c:v>5.9390570000000002E-3</c:v>
                </c:pt>
                <c:pt idx="17">
                  <c:v>8.2448620000000004E-3</c:v>
                </c:pt>
                <c:pt idx="18">
                  <c:v>9.5144200000000009E-3</c:v>
                </c:pt>
                <c:pt idx="19">
                  <c:v>1.1882113999999999E-2</c:v>
                </c:pt>
                <c:pt idx="20">
                  <c:v>1.2741347E-2</c:v>
                </c:pt>
                <c:pt idx="21">
                  <c:v>1.3657429E-2</c:v>
                </c:pt>
                <c:pt idx="22">
                  <c:v>1.4411682E-2</c:v>
                </c:pt>
                <c:pt idx="23">
                  <c:v>1.4425637E-2</c:v>
                </c:pt>
                <c:pt idx="24">
                  <c:v>1.4453274E-2</c:v>
                </c:pt>
                <c:pt idx="25">
                  <c:v>1.4568784E-2</c:v>
                </c:pt>
                <c:pt idx="26">
                  <c:v>1.2778912999999999E-2</c:v>
                </c:pt>
                <c:pt idx="27">
                  <c:v>1.364742E-2</c:v>
                </c:pt>
                <c:pt idx="28">
                  <c:v>1.4710569999999999E-2</c:v>
                </c:pt>
                <c:pt idx="29">
                  <c:v>1.5934996E-2</c:v>
                </c:pt>
                <c:pt idx="30">
                  <c:v>1.6746216000000001E-2</c:v>
                </c:pt>
                <c:pt idx="31">
                  <c:v>1.7381219999999999E-2</c:v>
                </c:pt>
                <c:pt idx="32">
                  <c:v>1.8652027000000002E-2</c:v>
                </c:pt>
                <c:pt idx="33">
                  <c:v>1.9527302999999999E-2</c:v>
                </c:pt>
                <c:pt idx="34">
                  <c:v>1.9875161999999998E-2</c:v>
                </c:pt>
                <c:pt idx="35">
                  <c:v>1.9935284000000001E-2</c:v>
                </c:pt>
                <c:pt idx="36">
                  <c:v>2.0038988000000001E-2</c:v>
                </c:pt>
                <c:pt idx="37">
                  <c:v>2.0071123E-2</c:v>
                </c:pt>
                <c:pt idx="38">
                  <c:v>1.9217069999999999E-2</c:v>
                </c:pt>
                <c:pt idx="39">
                  <c:v>1.9489246000000002E-2</c:v>
                </c:pt>
                <c:pt idx="40">
                  <c:v>1.9992164E-2</c:v>
                </c:pt>
                <c:pt idx="41">
                  <c:v>2.0377295E-2</c:v>
                </c:pt>
                <c:pt idx="42">
                  <c:v>2.0477619999999998E-2</c:v>
                </c:pt>
                <c:pt idx="43">
                  <c:v>2.0682853000000001E-2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77-420E-9C54-5FDB11D9B3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012685983"/>
        <c:axId val="2012689727"/>
      </c:barChart>
      <c:barChart>
        <c:barDir val="col"/>
        <c:grouping val="stacked"/>
        <c:varyColors val="0"/>
        <c:ser>
          <c:idx val="5"/>
          <c:order val="5"/>
          <c:tx>
            <c:strRef>
              <c:f>Tabelle1!$G$1</c:f>
              <c:strCache>
                <c:ptCount val="1"/>
                <c:pt idx="0">
                  <c:v>MIN 1</c:v>
                </c:pt>
              </c:strCache>
            </c:strRef>
          </c:tx>
          <c:spPr>
            <a:noFill/>
            <a:ln w="25400">
              <a:noFill/>
            </a:ln>
            <a:effectLst/>
          </c:spPr>
          <c:invertIfNegative val="0"/>
          <c:cat>
            <c:numRef>
              <c:f>Tabelle1!$A$2:$A$45</c:f>
              <c:numCache>
                <c:formatCode>General</c:formatCode>
                <c:ptCount val="4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</c:numCache>
            </c:numRef>
          </c:cat>
          <c:val>
            <c:numRef>
              <c:f>Tabelle1!$G$2:$G$45</c:f>
              <c:numCache>
                <c:formatCode>General</c:formatCode>
                <c:ptCount val="44"/>
                <c:pt idx="0">
                  <c:v>1.0249999999999999</c:v>
                </c:pt>
                <c:pt idx="1">
                  <c:v>1.0211030000000001</c:v>
                </c:pt>
                <c:pt idx="2">
                  <c:v>1.021353</c:v>
                </c:pt>
                <c:pt idx="3">
                  <c:v>1.0212699999999999</c:v>
                </c:pt>
                <c:pt idx="4">
                  <c:v>1.0208980000000001</c:v>
                </c:pt>
                <c:pt idx="5">
                  <c:v>1.0207040000000001</c:v>
                </c:pt>
                <c:pt idx="6">
                  <c:v>1.0210600000000001</c:v>
                </c:pt>
                <c:pt idx="7">
                  <c:v>1.0206980000000001</c:v>
                </c:pt>
                <c:pt idx="8">
                  <c:v>1.0216719999999999</c:v>
                </c:pt>
                <c:pt idx="9">
                  <c:v>1.02182</c:v>
                </c:pt>
                <c:pt idx="10">
                  <c:v>1.02122</c:v>
                </c:pt>
                <c:pt idx="11">
                  <c:v>1.021001</c:v>
                </c:pt>
                <c:pt idx="12">
                  <c:v>1.0211889999999999</c:v>
                </c:pt>
                <c:pt idx="13">
                  <c:v>1.020902</c:v>
                </c:pt>
                <c:pt idx="14">
                  <c:v>1.0218590000000001</c:v>
                </c:pt>
                <c:pt idx="15">
                  <c:v>1.0218640000000001</c:v>
                </c:pt>
                <c:pt idx="16">
                  <c:v>1.020869</c:v>
                </c:pt>
                <c:pt idx="17">
                  <c:v>1.0207189999999999</c:v>
                </c:pt>
                <c:pt idx="18">
                  <c:v>1.02077</c:v>
                </c:pt>
                <c:pt idx="19">
                  <c:v>1.021817</c:v>
                </c:pt>
                <c:pt idx="20">
                  <c:v>1.0206</c:v>
                </c:pt>
                <c:pt idx="21">
                  <c:v>1.0218370000000001</c:v>
                </c:pt>
                <c:pt idx="22">
                  <c:v>1.020702</c:v>
                </c:pt>
                <c:pt idx="23">
                  <c:v>1.020929</c:v>
                </c:pt>
                <c:pt idx="24">
                  <c:v>1.02091</c:v>
                </c:pt>
                <c:pt idx="25">
                  <c:v>1.0206059999999999</c:v>
                </c:pt>
                <c:pt idx="26">
                  <c:v>1.020583</c:v>
                </c:pt>
                <c:pt idx="27">
                  <c:v>1.0206900000000001</c:v>
                </c:pt>
                <c:pt idx="28">
                  <c:v>1.0206980000000001</c:v>
                </c:pt>
                <c:pt idx="29">
                  <c:v>1.021863</c:v>
                </c:pt>
                <c:pt idx="30">
                  <c:v>1.0209079999999999</c:v>
                </c:pt>
                <c:pt idx="31">
                  <c:v>1.0207170000000001</c:v>
                </c:pt>
                <c:pt idx="32">
                  <c:v>1.021579</c:v>
                </c:pt>
                <c:pt idx="33">
                  <c:v>1.0206230000000001</c:v>
                </c:pt>
                <c:pt idx="34">
                  <c:v>1.021825</c:v>
                </c:pt>
                <c:pt idx="35">
                  <c:v>1.0187040000000001</c:v>
                </c:pt>
                <c:pt idx="36">
                  <c:v>1.017514</c:v>
                </c:pt>
                <c:pt idx="37">
                  <c:v>1.0162690000000001</c:v>
                </c:pt>
                <c:pt idx="38">
                  <c:v>1.015682</c:v>
                </c:pt>
                <c:pt idx="39">
                  <c:v>1.014821</c:v>
                </c:pt>
                <c:pt idx="40">
                  <c:v>1.0146109999999999</c:v>
                </c:pt>
                <c:pt idx="41">
                  <c:v>1.0154110000000001</c:v>
                </c:pt>
                <c:pt idx="42">
                  <c:v>1.015382</c:v>
                </c:pt>
                <c:pt idx="43">
                  <c:v>1.015358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77-420E-9C54-5FDB11D9B34C}"/>
            </c:ext>
          </c:extLst>
        </c:ser>
        <c:ser>
          <c:idx val="6"/>
          <c:order val="6"/>
          <c:tx>
            <c:strRef>
              <c:f>Tabelle1!$H$1</c:f>
              <c:strCache>
                <c:ptCount val="1"/>
                <c:pt idx="0">
                  <c:v>MAX 1</c:v>
                </c:pt>
              </c:strCache>
            </c:strRef>
          </c:tx>
          <c:spPr>
            <a:solidFill>
              <a:srgbClr val="000000">
                <a:alpha val="50196"/>
              </a:srgbClr>
            </a:solidFill>
            <a:ln w="25400">
              <a:noFill/>
            </a:ln>
            <a:effectLst/>
          </c:spPr>
          <c:invertIfNegative val="0"/>
          <c:cat>
            <c:numRef>
              <c:f>Tabelle1!$A$2:$A$45</c:f>
              <c:numCache>
                <c:formatCode>General</c:formatCode>
                <c:ptCount val="4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</c:numCache>
            </c:numRef>
          </c:cat>
          <c:val>
            <c:numRef>
              <c:f>Tabelle1!$H$2:$H$45</c:f>
              <c:numCache>
                <c:formatCode>General</c:formatCode>
                <c:ptCount val="44"/>
                <c:pt idx="0">
                  <c:v>9.8099306455878832E-13</c:v>
                </c:pt>
                <c:pt idx="1">
                  <c:v>8.1739285778319459E-3</c:v>
                </c:pt>
                <c:pt idx="2">
                  <c:v>1.1791124516774998E-2</c:v>
                </c:pt>
                <c:pt idx="3">
                  <c:v>1.3187693817210855E-2</c:v>
                </c:pt>
                <c:pt idx="4">
                  <c:v>1.467958413648085E-2</c:v>
                </c:pt>
                <c:pt idx="5">
                  <c:v>1.5339124583531927E-2</c:v>
                </c:pt>
                <c:pt idx="6">
                  <c:v>1.6313722394541985E-2</c:v>
                </c:pt>
                <c:pt idx="7">
                  <c:v>1.6518074561535867E-2</c:v>
                </c:pt>
                <c:pt idx="8">
                  <c:v>1.5629714791387972E-2</c:v>
                </c:pt>
                <c:pt idx="9">
                  <c:v>1.5743750984378968E-2</c:v>
                </c:pt>
                <c:pt idx="10">
                  <c:v>1.5876833364288023E-2</c:v>
                </c:pt>
                <c:pt idx="11">
                  <c:v>8.2522610679258701E-3</c:v>
                </c:pt>
                <c:pt idx="12">
                  <c:v>8.3755648555459139E-3</c:v>
                </c:pt>
                <c:pt idx="13">
                  <c:v>9.5786014283738563E-3</c:v>
                </c:pt>
                <c:pt idx="14">
                  <c:v>9.6904154062471548E-3</c:v>
                </c:pt>
                <c:pt idx="15">
                  <c:v>9.7303541579600861E-3</c:v>
                </c:pt>
                <c:pt idx="16">
                  <c:v>8.7671352153240178E-3</c:v>
                </c:pt>
                <c:pt idx="17">
                  <c:v>1.2284234954312856E-2</c:v>
                </c:pt>
                <c:pt idx="18">
                  <c:v>1.4219754679668073E-2</c:v>
                </c:pt>
                <c:pt idx="19">
                  <c:v>1.7799951798883162E-2</c:v>
                </c:pt>
                <c:pt idx="20">
                  <c:v>1.9073333611295817E-2</c:v>
                </c:pt>
                <c:pt idx="21">
                  <c:v>2.0420968757073998E-2</c:v>
                </c:pt>
                <c:pt idx="22">
                  <c:v>2.1520422100625991E-2</c:v>
                </c:pt>
                <c:pt idx="23">
                  <c:v>2.1541131420779847E-2</c:v>
                </c:pt>
                <c:pt idx="24">
                  <c:v>2.1581393345069921E-2</c:v>
                </c:pt>
                <c:pt idx="25">
                  <c:v>2.175977180046007E-2</c:v>
                </c:pt>
                <c:pt idx="26">
                  <c:v>1.9156863783325928E-2</c:v>
                </c:pt>
                <c:pt idx="27">
                  <c:v>2.0470170068856985E-2</c:v>
                </c:pt>
                <c:pt idx="28">
                  <c:v>2.2084679929383011E-2</c:v>
                </c:pt>
                <c:pt idx="29">
                  <c:v>2.394224541557799E-2</c:v>
                </c:pt>
                <c:pt idx="30">
                  <c:v>2.5171173166868899E-2</c:v>
                </c:pt>
                <c:pt idx="31">
                  <c:v>2.6131575954134956E-2</c:v>
                </c:pt>
                <c:pt idx="32">
                  <c:v>2.8065192242719972E-2</c:v>
                </c:pt>
                <c:pt idx="33">
                  <c:v>2.9406917110863962E-2</c:v>
                </c:pt>
                <c:pt idx="34">
                  <c:v>2.9941740963985941E-2</c:v>
                </c:pt>
                <c:pt idx="35">
                  <c:v>3.0034204496508066E-2</c:v>
                </c:pt>
                <c:pt idx="36">
                  <c:v>3.0193589849635938E-2</c:v>
                </c:pt>
                <c:pt idx="37">
                  <c:v>3.0243237652942012E-2</c:v>
                </c:pt>
                <c:pt idx="38">
                  <c:v>2.8919913124080043E-2</c:v>
                </c:pt>
                <c:pt idx="39">
                  <c:v>2.9330986886431987E-2</c:v>
                </c:pt>
                <c:pt idx="40">
                  <c:v>3.0080623874219947E-2</c:v>
                </c:pt>
                <c:pt idx="41">
                  <c:v>3.0673446711471986E-2</c:v>
                </c:pt>
                <c:pt idx="42">
                  <c:v>3.0827823762511031E-2</c:v>
                </c:pt>
                <c:pt idx="43">
                  <c:v>3.1141565393747017E-2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777-420E-9C54-5FDB11D9B3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41874480"/>
        <c:axId val="2041858256"/>
      </c:barChart>
      <c:lineChart>
        <c:grouping val="standard"/>
        <c:varyColors val="0"/>
        <c:ser>
          <c:idx val="2"/>
          <c:order val="2"/>
          <c:tx>
            <c:strRef>
              <c:f>Tabelle1!$D$1</c:f>
              <c:strCache>
                <c:ptCount val="1"/>
                <c:pt idx="0">
                  <c:v>hL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accent3"/>
              </a:solidFill>
              <a:ln w="12700">
                <a:solidFill>
                  <a:schemeClr val="tx1"/>
                </a:solidFill>
              </a:ln>
              <a:effectLst/>
            </c:spPr>
          </c:marker>
          <c:cat>
            <c:numRef>
              <c:f>Tabelle1!$A$2:$A$45</c:f>
              <c:numCache>
                <c:formatCode>General</c:formatCode>
                <c:ptCount val="4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</c:numCache>
            </c:numRef>
          </c:cat>
          <c:val>
            <c:numRef>
              <c:f>Tabelle1!$D$2:$D$45</c:f>
              <c:numCache>
                <c:formatCode>General</c:formatCode>
                <c:ptCount val="44"/>
                <c:pt idx="0">
                  <c:v>1.055000000000665</c:v>
                </c:pt>
                <c:pt idx="1">
                  <c:v>1.0578051476868611</c:v>
                </c:pt>
                <c:pt idx="2">
                  <c:v>1.0598552799014129</c:v>
                </c:pt>
                <c:pt idx="3">
                  <c:v>1.0606953803298389</c:v>
                </c:pt>
                <c:pt idx="4">
                  <c:v>1.061662342434387</c:v>
                </c:pt>
                <c:pt idx="5">
                  <c:v>1.0621414981024899</c:v>
                </c:pt>
                <c:pt idx="6">
                  <c:v>1.0625004436273371</c:v>
                </c:pt>
                <c:pt idx="7">
                  <c:v>1.062601252780407</c:v>
                </c:pt>
                <c:pt idx="8">
                  <c:v>1.062535302435893</c:v>
                </c:pt>
                <c:pt idx="9">
                  <c:v>1.0627360518818889</c:v>
                </c:pt>
                <c:pt idx="10">
                  <c:v>1.062873824098665</c:v>
                </c:pt>
                <c:pt idx="11">
                  <c:v>1.0578575289679699</c:v>
                </c:pt>
                <c:pt idx="12">
                  <c:v>1.057940336937601</c:v>
                </c:pt>
                <c:pt idx="13">
                  <c:v>1.0587673583219941</c:v>
                </c:pt>
                <c:pt idx="14">
                  <c:v>1.05885941536851</c:v>
                </c:pt>
                <c:pt idx="15">
                  <c:v>1.058915252982142</c:v>
                </c:pt>
                <c:pt idx="16">
                  <c:v>1.0581704305686801</c:v>
                </c:pt>
                <c:pt idx="17">
                  <c:v>1.0603297260606721</c:v>
                </c:pt>
                <c:pt idx="18">
                  <c:v>1.0615152611941949</c:v>
                </c:pt>
                <c:pt idx="19">
                  <c:v>1.063670405557952</c:v>
                </c:pt>
                <c:pt idx="20">
                  <c:v>1.06437659706259</c:v>
                </c:pt>
                <c:pt idx="21">
                  <c:v>1.0650970199576959</c:v>
                </c:pt>
                <c:pt idx="22">
                  <c:v>1.065654616833972</c:v>
                </c:pt>
                <c:pt idx="23">
                  <c:v>1.0656652083213669</c:v>
                </c:pt>
                <c:pt idx="24">
                  <c:v>1.0656841180274059</c:v>
                </c:pt>
                <c:pt idx="25">
                  <c:v>1.0657923833106071</c:v>
                </c:pt>
                <c:pt idx="26">
                  <c:v>1.0644997989481231</c:v>
                </c:pt>
                <c:pt idx="27">
                  <c:v>1.065305470652649</c:v>
                </c:pt>
                <c:pt idx="28">
                  <c:v>1.066309536011407</c:v>
                </c:pt>
                <c:pt idx="29">
                  <c:v>1.0674613061805129</c:v>
                </c:pt>
                <c:pt idx="30">
                  <c:v>1.068225809678566</c:v>
                </c:pt>
                <c:pt idx="31">
                  <c:v>1.06882079233875</c:v>
                </c:pt>
                <c:pt idx="32">
                  <c:v>1.070031266276956</c:v>
                </c:pt>
                <c:pt idx="33">
                  <c:v>1.0708893125411221</c:v>
                </c:pt>
                <c:pt idx="34">
                  <c:v>1.071236523441053</c:v>
                </c:pt>
                <c:pt idx="35">
                  <c:v>1.071297530578045</c:v>
                </c:pt>
                <c:pt idx="36">
                  <c:v>1.0714021558986411</c:v>
                </c:pt>
                <c:pt idx="37">
                  <c:v>1.0714346772100729</c:v>
                </c:pt>
                <c:pt idx="38">
                  <c:v>1.0705569309303</c:v>
                </c:pt>
                <c:pt idx="39">
                  <c:v>1.0708078716094169</c:v>
                </c:pt>
                <c:pt idx="40">
                  <c:v>1.0712506180646599</c:v>
                </c:pt>
                <c:pt idx="41">
                  <c:v>1.0716304313771601</c:v>
                </c:pt>
                <c:pt idx="42">
                  <c:v>1.071728490080629</c:v>
                </c:pt>
                <c:pt idx="43">
                  <c:v>1.0719206833089909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777-420E-9C54-5FDB11D9B34C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lPV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plus"/>
            <c:size val="5"/>
            <c:spPr>
              <a:noFill/>
              <a:ln w="12700">
                <a:solidFill>
                  <a:schemeClr val="tx1"/>
                </a:solidFill>
              </a:ln>
              <a:effectLst/>
            </c:spPr>
          </c:marker>
          <c:cat>
            <c:numRef>
              <c:f>Tabelle1!$A$2:$A$45</c:f>
              <c:numCache>
                <c:formatCode>General</c:formatCode>
                <c:ptCount val="4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</c:numCache>
            </c:numRef>
          </c:cat>
          <c:val>
            <c:numRef>
              <c:f>Tabelle1!$E$2:$E$45</c:f>
              <c:numCache>
                <c:formatCode>General</c:formatCode>
                <c:ptCount val="44"/>
                <c:pt idx="0">
                  <c:v>0.96499999999834418</c:v>
                </c:pt>
                <c:pt idx="1">
                  <c:v>0.93345334679052494</c:v>
                </c:pt>
                <c:pt idx="2">
                  <c:v>0.92087581049036638</c:v>
                </c:pt>
                <c:pt idx="3">
                  <c:v>0.91576312753956324</c:v>
                </c:pt>
                <c:pt idx="4">
                  <c:v>0.9105840964729216</c:v>
                </c:pt>
                <c:pt idx="5">
                  <c:v>0.90816733391720417</c:v>
                </c:pt>
                <c:pt idx="6">
                  <c:v>0.90610517533419488</c:v>
                </c:pt>
                <c:pt idx="7">
                  <c:v>0.90560300538797012</c:v>
                </c:pt>
                <c:pt idx="8">
                  <c:v>0.90635326334792865</c:v>
                </c:pt>
                <c:pt idx="9">
                  <c:v>0.90563970782988301</c:v>
                </c:pt>
                <c:pt idx="10">
                  <c:v>0.90525895970091341</c:v>
                </c:pt>
                <c:pt idx="11">
                  <c:v>0.93335216169330504</c:v>
                </c:pt>
                <c:pt idx="12">
                  <c:v>0.93313697698681253</c:v>
                </c:pt>
                <c:pt idx="13">
                  <c:v>0.93059895387733249</c:v>
                </c:pt>
                <c:pt idx="14">
                  <c:v>0.9303853436700551</c:v>
                </c:pt>
                <c:pt idx="15">
                  <c:v>0.9302561098973533</c:v>
                </c:pt>
                <c:pt idx="16">
                  <c:v>0.93289383694539041</c:v>
                </c:pt>
                <c:pt idx="17">
                  <c:v>0.92952939460232953</c:v>
                </c:pt>
                <c:pt idx="18">
                  <c:v>0.9276573938894993</c:v>
                </c:pt>
                <c:pt idx="19">
                  <c:v>0.9242055078440754</c:v>
                </c:pt>
                <c:pt idx="20">
                  <c:v>0.92274442567818338</c:v>
                </c:pt>
                <c:pt idx="21">
                  <c:v>0.92104572176338484</c:v>
                </c:pt>
                <c:pt idx="22">
                  <c:v>0.91947613438479514</c:v>
                </c:pt>
                <c:pt idx="23">
                  <c:v>0.91944183667717505</c:v>
                </c:pt>
                <c:pt idx="24">
                  <c:v>0.91936774142694822</c:v>
                </c:pt>
                <c:pt idx="25">
                  <c:v>0.91915703975464369</c:v>
                </c:pt>
                <c:pt idx="26">
                  <c:v>0.92300844854615072</c:v>
                </c:pt>
                <c:pt idx="27">
                  <c:v>0.92189010852852515</c:v>
                </c:pt>
                <c:pt idx="28">
                  <c:v>0.92055889066189656</c:v>
                </c:pt>
                <c:pt idx="29">
                  <c:v>0.9190117555749312</c:v>
                </c:pt>
                <c:pt idx="30">
                  <c:v>0.91804089114183041</c:v>
                </c:pt>
                <c:pt idx="31">
                  <c:v>0.91727625716327343</c:v>
                </c:pt>
                <c:pt idx="32">
                  <c:v>0.91569903897874372</c:v>
                </c:pt>
                <c:pt idx="33">
                  <c:v>0.91466317153447563</c:v>
                </c:pt>
                <c:pt idx="34">
                  <c:v>0.91428467683231252</c:v>
                </c:pt>
                <c:pt idx="35">
                  <c:v>0.91422980567647905</c:v>
                </c:pt>
                <c:pt idx="36">
                  <c:v>0.91413059877070257</c:v>
                </c:pt>
                <c:pt idx="37">
                  <c:v>0.91409493026052369</c:v>
                </c:pt>
                <c:pt idx="38">
                  <c:v>0.91497178335098894</c:v>
                </c:pt>
                <c:pt idx="39">
                  <c:v>0.91460972948265329</c:v>
                </c:pt>
                <c:pt idx="40">
                  <c:v>0.913931165717075</c:v>
                </c:pt>
                <c:pt idx="41">
                  <c:v>0.91344001257722329</c:v>
                </c:pt>
                <c:pt idx="42">
                  <c:v>0.91330340393725185</c:v>
                </c:pt>
                <c:pt idx="43">
                  <c:v>0.91297615960508527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777-420E-9C54-5FDB11D9B34C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hPV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x"/>
            <c:size val="5"/>
            <c:spPr>
              <a:noFill/>
              <a:ln w="12700">
                <a:solidFill>
                  <a:schemeClr val="tx1"/>
                </a:solidFill>
              </a:ln>
              <a:effectLst/>
            </c:spPr>
          </c:marker>
          <c:cat>
            <c:numRef>
              <c:f>Tabelle1!$A$2:$A$45</c:f>
              <c:numCache>
                <c:formatCode>General</c:formatCode>
                <c:ptCount val="4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</c:numCache>
            </c:numRef>
          </c:cat>
          <c:val>
            <c:numRef>
              <c:f>Tabelle1!$F$2:$F$45</c:f>
              <c:numCache>
                <c:formatCode>General</c:formatCode>
                <c:ptCount val="44"/>
                <c:pt idx="0">
                  <c:v>0.96499999998068087</c:v>
                </c:pt>
                <c:pt idx="1">
                  <c:v>0.94221042092907981</c:v>
                </c:pt>
                <c:pt idx="2">
                  <c:v>0.93347560534778951</c:v>
                </c:pt>
                <c:pt idx="3">
                  <c:v>0.92993679407116026</c:v>
                </c:pt>
                <c:pt idx="4">
                  <c:v>0.9264896462559884</c:v>
                </c:pt>
                <c:pt idx="5">
                  <c:v>0.92491435928406585</c:v>
                </c:pt>
                <c:pt idx="6">
                  <c:v>0.92351261975800103</c:v>
                </c:pt>
                <c:pt idx="7">
                  <c:v>0.92318676009393275</c:v>
                </c:pt>
                <c:pt idx="8">
                  <c:v>0.92377136726340492</c:v>
                </c:pt>
                <c:pt idx="9">
                  <c:v>0.92337471523437797</c:v>
                </c:pt>
                <c:pt idx="10">
                  <c:v>0.92319842560481713</c:v>
                </c:pt>
                <c:pt idx="11">
                  <c:v>0.94217949155688818</c:v>
                </c:pt>
                <c:pt idx="12">
                  <c:v>0.94208167943779253</c:v>
                </c:pt>
                <c:pt idx="13">
                  <c:v>0.94076075552924765</c:v>
                </c:pt>
                <c:pt idx="14">
                  <c:v>0.94067488217248907</c:v>
                </c:pt>
                <c:pt idx="15">
                  <c:v>0.94062309376430098</c:v>
                </c:pt>
                <c:pt idx="16">
                  <c:v>0.94213410739532688</c:v>
                </c:pt>
                <c:pt idx="17">
                  <c:v>0.94163758788710206</c:v>
                </c:pt>
                <c:pt idx="18">
                  <c:v>0.94134436801917187</c:v>
                </c:pt>
                <c:pt idx="19">
                  <c:v>0.94077042548103629</c:v>
                </c:pt>
                <c:pt idx="20">
                  <c:v>0.94028766950156739</c:v>
                </c:pt>
                <c:pt idx="21">
                  <c:v>0.93961290659989216</c:v>
                </c:pt>
                <c:pt idx="22">
                  <c:v>0.9388671452353976</c:v>
                </c:pt>
                <c:pt idx="23">
                  <c:v>0.93884904221241217</c:v>
                </c:pt>
                <c:pt idx="24">
                  <c:v>0.9388054269248628</c:v>
                </c:pt>
                <c:pt idx="25">
                  <c:v>0.93874329551757596</c:v>
                </c:pt>
                <c:pt idx="26">
                  <c:v>0.94066697247608078</c:v>
                </c:pt>
                <c:pt idx="27">
                  <c:v>0.94060632193564098</c:v>
                </c:pt>
                <c:pt idx="28">
                  <c:v>0.94058651820866357</c:v>
                </c:pt>
                <c:pt idx="29">
                  <c:v>0.9405471363485054</c:v>
                </c:pt>
                <c:pt idx="30">
                  <c:v>0.94057062230831867</c:v>
                </c:pt>
                <c:pt idx="31">
                  <c:v>0.94058134905355639</c:v>
                </c:pt>
                <c:pt idx="32">
                  <c:v>0.94058501447491449</c:v>
                </c:pt>
                <c:pt idx="33">
                  <c:v>0.94065899842930656</c:v>
                </c:pt>
                <c:pt idx="34">
                  <c:v>0.94072448444476742</c:v>
                </c:pt>
                <c:pt idx="35">
                  <c:v>0.94074613513365857</c:v>
                </c:pt>
                <c:pt idx="36">
                  <c:v>0.94077882410031688</c:v>
                </c:pt>
                <c:pt idx="37">
                  <c:v>0.94078477565727059</c:v>
                </c:pt>
                <c:pt idx="38">
                  <c:v>0.94054989231031327</c:v>
                </c:pt>
                <c:pt idx="39">
                  <c:v>0.94052026427994151</c:v>
                </c:pt>
                <c:pt idx="40">
                  <c:v>0.9404335283994858</c:v>
                </c:pt>
                <c:pt idx="41">
                  <c:v>0.94043856042334861</c:v>
                </c:pt>
                <c:pt idx="42">
                  <c:v>0.94043134034386322</c:v>
                </c:pt>
                <c:pt idx="43">
                  <c:v>0.94036544366871921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777-420E-9C54-5FDB11D9B3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12685983"/>
        <c:axId val="2012689727"/>
      </c:lineChart>
      <c:catAx>
        <c:axId val="201268598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2012689727"/>
        <c:crosses val="autoZero"/>
        <c:auto val="1"/>
        <c:lblAlgn val="ctr"/>
        <c:lblOffset val="100"/>
        <c:tickLblSkip val="2"/>
        <c:noMultiLvlLbl val="0"/>
      </c:catAx>
      <c:valAx>
        <c:axId val="2012689727"/>
        <c:scaling>
          <c:orientation val="minMax"/>
          <c:max val="1.1000000000000001"/>
          <c:min val="0.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in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2012685983"/>
        <c:crosses val="autoZero"/>
        <c:crossBetween val="between"/>
        <c:majorUnit val="2.0000000000000004E-2"/>
      </c:valAx>
      <c:valAx>
        <c:axId val="2041858256"/>
        <c:scaling>
          <c:orientation val="minMax"/>
          <c:max val="1.1000000000000001"/>
          <c:min val="0.9"/>
        </c:scaling>
        <c:delete val="1"/>
        <c:axPos val="r"/>
        <c:numFmt formatCode="General" sourceLinked="1"/>
        <c:majorTickMark val="out"/>
        <c:minorTickMark val="none"/>
        <c:tickLblPos val="nextTo"/>
        <c:crossAx val="2041874480"/>
        <c:crosses val="max"/>
        <c:crossBetween val="between"/>
        <c:majorUnit val="2.0000000000000004E-2"/>
      </c:valAx>
      <c:catAx>
        <c:axId val="20418744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418582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957986111111109E-2"/>
          <c:y val="3.1849305555555554E-2"/>
          <c:w val="0.92687303240740737"/>
          <c:h val="0.870724999999999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MIN 41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numRef>
              <c:f>Tabelle1!$A$2:$A$43</c:f>
              <c:numCache>
                <c:formatCode>General</c:formatCode>
                <c:ptCount val="42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  <c:pt idx="31">
                  <c:v>33</c:v>
                </c:pt>
                <c:pt idx="32">
                  <c:v>34</c:v>
                </c:pt>
                <c:pt idx="33">
                  <c:v>35</c:v>
                </c:pt>
                <c:pt idx="34">
                  <c:v>36</c:v>
                </c:pt>
                <c:pt idx="35">
                  <c:v>37</c:v>
                </c:pt>
                <c:pt idx="36">
                  <c:v>38</c:v>
                </c:pt>
                <c:pt idx="37">
                  <c:v>39</c:v>
                </c:pt>
                <c:pt idx="38">
                  <c:v>40</c:v>
                </c:pt>
                <c:pt idx="39">
                  <c:v>41</c:v>
                </c:pt>
                <c:pt idx="40">
                  <c:v>42</c:v>
                </c:pt>
                <c:pt idx="41">
                  <c:v>43</c:v>
                </c:pt>
              </c:numCache>
            </c:numRef>
          </c:cat>
          <c:val>
            <c:numRef>
              <c:f>Tabelle1!$B$2:$B$43</c:f>
              <c:numCache>
                <c:formatCode>General</c:formatCode>
                <c:ptCount val="42"/>
                <c:pt idx="0">
                  <c:v>5.1470162190271784</c:v>
                </c:pt>
                <c:pt idx="1">
                  <c:v>4.6314650600732028</c:v>
                </c:pt>
                <c:pt idx="2">
                  <c:v>3.9605554491325101</c:v>
                </c:pt>
                <c:pt idx="3">
                  <c:v>3.631333978365467</c:v>
                </c:pt>
                <c:pt idx="4">
                  <c:v>1.455325105849647</c:v>
                </c:pt>
                <c:pt idx="5">
                  <c:v>0.55560309920548479</c:v>
                </c:pt>
                <c:pt idx="6">
                  <c:v>1.775719419129687</c:v>
                </c:pt>
                <c:pt idx="7">
                  <c:v>0.1209847493833342</c:v>
                </c:pt>
                <c:pt idx="8">
                  <c:v>1.8776840054340611E-2</c:v>
                </c:pt>
                <c:pt idx="9">
                  <c:v>0.26419179108572272</c:v>
                </c:pt>
                <c:pt idx="10">
                  <c:v>0.16790924887572339</c:v>
                </c:pt>
                <c:pt idx="11">
                  <c:v>0.1036685108032778</c:v>
                </c:pt>
                <c:pt idx="12">
                  <c:v>3.1242910597416049E-2</c:v>
                </c:pt>
                <c:pt idx="13">
                  <c:v>2.3644758581119269E-2</c:v>
                </c:pt>
                <c:pt idx="14">
                  <c:v>1.341057745546621</c:v>
                </c:pt>
                <c:pt idx="15">
                  <c:v>1.2710549229591539</c:v>
                </c:pt>
                <c:pt idx="16">
                  <c:v>1.233288683770023</c:v>
                </c:pt>
                <c:pt idx="17">
                  <c:v>1.1964869425569691</c:v>
                </c:pt>
                <c:pt idx="18">
                  <c:v>0.29302784483506999</c:v>
                </c:pt>
                <c:pt idx="19">
                  <c:v>0.25253691698002367</c:v>
                </c:pt>
                <c:pt idx="20">
                  <c:v>0.2011167029677812</c:v>
                </c:pt>
                <c:pt idx="21">
                  <c:v>0.14106656232953169</c:v>
                </c:pt>
                <c:pt idx="22">
                  <c:v>7.8636580684437532E-2</c:v>
                </c:pt>
                <c:pt idx="23">
                  <c:v>2.7925673087726609E-2</c:v>
                </c:pt>
                <c:pt idx="24">
                  <c:v>0.37533561413678229</c:v>
                </c:pt>
                <c:pt idx="25">
                  <c:v>0.41102962106077312</c:v>
                </c:pt>
                <c:pt idx="26">
                  <c:v>0.44751003658413419</c:v>
                </c:pt>
                <c:pt idx="27">
                  <c:v>0.45457628569114511</c:v>
                </c:pt>
                <c:pt idx="28">
                  <c:v>0.50683135480298336</c:v>
                </c:pt>
                <c:pt idx="29">
                  <c:v>0.57712455586046896</c:v>
                </c:pt>
                <c:pt idx="30">
                  <c:v>0.54370707895149717</c:v>
                </c:pt>
                <c:pt idx="31">
                  <c:v>0.20531554347497091</c:v>
                </c:pt>
                <c:pt idx="32">
                  <c:v>0.1537097059818624</c:v>
                </c:pt>
                <c:pt idx="33">
                  <c:v>0.10151260402393519</c:v>
                </c:pt>
                <c:pt idx="34">
                  <c:v>6.2762115853438508E-2</c:v>
                </c:pt>
                <c:pt idx="35">
                  <c:v>1.684876770707645E-2</c:v>
                </c:pt>
                <c:pt idx="36">
                  <c:v>0.31178553088043659</c:v>
                </c:pt>
                <c:pt idx="37">
                  <c:v>3.7486209046727628E-2</c:v>
                </c:pt>
                <c:pt idx="38">
                  <c:v>0.2152745305931083</c:v>
                </c:pt>
                <c:pt idx="39">
                  <c:v>5.816185864473318E-2</c:v>
                </c:pt>
                <c:pt idx="40">
                  <c:v>5.1621913846654377E-2</c:v>
                </c:pt>
                <c:pt idx="41">
                  <c:v>1.606818858815097E-2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89-422A-8F94-DB20FE295C97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MAX 41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numRef>
              <c:f>Tabelle1!$A$2:$A$43</c:f>
              <c:numCache>
                <c:formatCode>General</c:formatCode>
                <c:ptCount val="42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  <c:pt idx="31">
                  <c:v>33</c:v>
                </c:pt>
                <c:pt idx="32">
                  <c:v>34</c:v>
                </c:pt>
                <c:pt idx="33">
                  <c:v>35</c:v>
                </c:pt>
                <c:pt idx="34">
                  <c:v>36</c:v>
                </c:pt>
                <c:pt idx="35">
                  <c:v>37</c:v>
                </c:pt>
                <c:pt idx="36">
                  <c:v>38</c:v>
                </c:pt>
                <c:pt idx="37">
                  <c:v>39</c:v>
                </c:pt>
                <c:pt idx="38">
                  <c:v>40</c:v>
                </c:pt>
                <c:pt idx="39">
                  <c:v>41</c:v>
                </c:pt>
                <c:pt idx="40">
                  <c:v>42</c:v>
                </c:pt>
                <c:pt idx="41">
                  <c:v>43</c:v>
                </c:pt>
              </c:numCache>
            </c:numRef>
          </c:cat>
          <c:val>
            <c:numRef>
              <c:f>Tabelle1!$C$2:$C$43</c:f>
              <c:numCache>
                <c:formatCode>General</c:formatCode>
                <c:ptCount val="42"/>
                <c:pt idx="0">
                  <c:v>16.314917386515781</c:v>
                </c:pt>
                <c:pt idx="1">
                  <c:v>13.530515534327066</c:v>
                </c:pt>
                <c:pt idx="2">
                  <c:v>10.786354551464949</c:v>
                </c:pt>
                <c:pt idx="3">
                  <c:v>8.9615957451337742</c:v>
                </c:pt>
                <c:pt idx="4">
                  <c:v>7.0721809420621202</c:v>
                </c:pt>
                <c:pt idx="5">
                  <c:v>3.343724318917638</c:v>
                </c:pt>
                <c:pt idx="6">
                  <c:v>5.971386754341272</c:v>
                </c:pt>
                <c:pt idx="7">
                  <c:v>3.9847431230780721</c:v>
                </c:pt>
                <c:pt idx="8">
                  <c:v>1.7356791285640853</c:v>
                </c:pt>
                <c:pt idx="9">
                  <c:v>11.921608452513446</c:v>
                </c:pt>
                <c:pt idx="10">
                  <c:v>7.177786671854741</c:v>
                </c:pt>
                <c:pt idx="11">
                  <c:v>4.8452114243868039</c:v>
                </c:pt>
                <c:pt idx="12">
                  <c:v>2.4761864731987413</c:v>
                </c:pt>
                <c:pt idx="13">
                  <c:v>1.7883453873080808</c:v>
                </c:pt>
                <c:pt idx="14">
                  <c:v>62.490347370771687</c:v>
                </c:pt>
                <c:pt idx="15">
                  <c:v>57.781584128763846</c:v>
                </c:pt>
                <c:pt idx="16">
                  <c:v>55.393015218472961</c:v>
                </c:pt>
                <c:pt idx="17">
                  <c:v>53.060209670081512</c:v>
                </c:pt>
                <c:pt idx="18">
                  <c:v>13.888777119234611</c:v>
                </c:pt>
                <c:pt idx="19">
                  <c:v>11.547661532320166</c:v>
                </c:pt>
                <c:pt idx="20">
                  <c:v>9.2172066513609021</c:v>
                </c:pt>
                <c:pt idx="21">
                  <c:v>6.9693749880369715</c:v>
                </c:pt>
                <c:pt idx="22">
                  <c:v>4.6073468940747224</c:v>
                </c:pt>
                <c:pt idx="23">
                  <c:v>2.3502633491600342</c:v>
                </c:pt>
                <c:pt idx="24">
                  <c:v>39.717148283586383</c:v>
                </c:pt>
                <c:pt idx="25">
                  <c:v>37.313101197978931</c:v>
                </c:pt>
                <c:pt idx="26">
                  <c:v>34.931714260437218</c:v>
                </c:pt>
                <c:pt idx="27">
                  <c:v>32.565867508885333</c:v>
                </c:pt>
                <c:pt idx="28">
                  <c:v>30.112453186808217</c:v>
                </c:pt>
                <c:pt idx="29">
                  <c:v>27.63393872962078</c:v>
                </c:pt>
                <c:pt idx="30">
                  <c:v>25.330192999974354</c:v>
                </c:pt>
                <c:pt idx="31">
                  <c:v>11.56777647477654</c:v>
                </c:pt>
                <c:pt idx="32">
                  <c:v>9.2966560507489184</c:v>
                </c:pt>
                <c:pt idx="33">
                  <c:v>7.0355886252477671</c:v>
                </c:pt>
                <c:pt idx="34">
                  <c:v>4.7080992684339495</c:v>
                </c:pt>
                <c:pt idx="35">
                  <c:v>2.3859061583418635</c:v>
                </c:pt>
                <c:pt idx="36">
                  <c:v>13.789038896379372</c:v>
                </c:pt>
                <c:pt idx="37">
                  <c:v>11.708394983812223</c:v>
                </c:pt>
                <c:pt idx="38">
                  <c:v>9.1817361234852921</c:v>
                </c:pt>
                <c:pt idx="39">
                  <c:v>7.0070119348459317</c:v>
                </c:pt>
                <c:pt idx="40">
                  <c:v>4.6129874993408562</c:v>
                </c:pt>
                <c:pt idx="41">
                  <c:v>2.2962610453869119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89-422A-8F94-DB20FE295C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012685983"/>
        <c:axId val="2012689727"/>
      </c:barChart>
      <c:barChart>
        <c:barDir val="col"/>
        <c:grouping val="stacked"/>
        <c:varyColors val="0"/>
        <c:ser>
          <c:idx val="5"/>
          <c:order val="5"/>
          <c:tx>
            <c:strRef>
              <c:f>Tabelle1!$G$1</c:f>
              <c:strCache>
                <c:ptCount val="1"/>
                <c:pt idx="0">
                  <c:v>MIN 1</c:v>
                </c:pt>
              </c:strCache>
            </c:strRef>
          </c:tx>
          <c:spPr>
            <a:noFill/>
            <a:ln w="25400">
              <a:noFill/>
            </a:ln>
            <a:effectLst/>
          </c:spPr>
          <c:invertIfNegative val="0"/>
          <c:cat>
            <c:numRef>
              <c:f>Tabelle1!$A$2:$A$43</c:f>
              <c:numCache>
                <c:formatCode>General</c:formatCode>
                <c:ptCount val="42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  <c:pt idx="31">
                  <c:v>33</c:v>
                </c:pt>
                <c:pt idx="32">
                  <c:v>34</c:v>
                </c:pt>
                <c:pt idx="33">
                  <c:v>35</c:v>
                </c:pt>
                <c:pt idx="34">
                  <c:v>36</c:v>
                </c:pt>
                <c:pt idx="35">
                  <c:v>37</c:v>
                </c:pt>
                <c:pt idx="36">
                  <c:v>38</c:v>
                </c:pt>
                <c:pt idx="37">
                  <c:v>39</c:v>
                </c:pt>
                <c:pt idx="38">
                  <c:v>40</c:v>
                </c:pt>
                <c:pt idx="39">
                  <c:v>41</c:v>
                </c:pt>
                <c:pt idx="40">
                  <c:v>42</c:v>
                </c:pt>
                <c:pt idx="41">
                  <c:v>43</c:v>
                </c:pt>
              </c:numCache>
            </c:numRef>
          </c:cat>
          <c:val>
            <c:numRef>
              <c:f>Tabelle1!$G$2:$G$43</c:f>
              <c:numCache>
                <c:formatCode>General</c:formatCode>
                <c:ptCount val="42"/>
                <c:pt idx="0">
                  <c:v>3.8300166120819541</c:v>
                </c:pt>
                <c:pt idx="1">
                  <c:v>3.1507224688358519</c:v>
                </c:pt>
                <c:pt idx="2">
                  <c:v>2.58485740870537</c:v>
                </c:pt>
                <c:pt idx="3">
                  <c:v>2.346344404626473</c:v>
                </c:pt>
                <c:pt idx="4">
                  <c:v>1.115270679680509</c:v>
                </c:pt>
                <c:pt idx="5">
                  <c:v>0.53338430760927502</c:v>
                </c:pt>
                <c:pt idx="6">
                  <c:v>0.38251399555784482</c:v>
                </c:pt>
                <c:pt idx="7">
                  <c:v>5.5578137220774003E-2</c:v>
                </c:pt>
                <c:pt idx="8">
                  <c:v>2.5693512591126001E-2</c:v>
                </c:pt>
                <c:pt idx="9">
                  <c:v>0.1870322247077334</c:v>
                </c:pt>
                <c:pt idx="10">
                  <c:v>0.19943998535664609</c:v>
                </c:pt>
                <c:pt idx="11">
                  <c:v>0.15430238625575921</c:v>
                </c:pt>
                <c:pt idx="12">
                  <c:v>0.13240999465114001</c:v>
                </c:pt>
                <c:pt idx="13">
                  <c:v>3.0639915942636521E-2</c:v>
                </c:pt>
                <c:pt idx="14">
                  <c:v>0.34791443705140562</c:v>
                </c:pt>
                <c:pt idx="15">
                  <c:v>0.39014305893234952</c:v>
                </c:pt>
                <c:pt idx="16">
                  <c:v>0.49398323090078122</c:v>
                </c:pt>
                <c:pt idx="17">
                  <c:v>0.5421490814863692</c:v>
                </c:pt>
                <c:pt idx="18">
                  <c:v>0.29302778264344193</c:v>
                </c:pt>
                <c:pt idx="19">
                  <c:v>0.25253686552478571</c:v>
                </c:pt>
                <c:pt idx="20">
                  <c:v>0.20111666191297789</c:v>
                </c:pt>
                <c:pt idx="21">
                  <c:v>0.14106653406243991</c:v>
                </c:pt>
                <c:pt idx="22">
                  <c:v>9.6215101868378172E-2</c:v>
                </c:pt>
                <c:pt idx="23">
                  <c:v>2.792566358523153E-2</c:v>
                </c:pt>
                <c:pt idx="24">
                  <c:v>0.83581450660021839</c:v>
                </c:pt>
                <c:pt idx="25">
                  <c:v>0.71895528862162172</c:v>
                </c:pt>
                <c:pt idx="26">
                  <c:v>0.60974617067968362</c:v>
                </c:pt>
                <c:pt idx="27">
                  <c:v>0.51487018659756278</c:v>
                </c:pt>
                <c:pt idx="28">
                  <c:v>0.42384502469154478</c:v>
                </c:pt>
                <c:pt idx="29">
                  <c:v>0.32266854225122571</c:v>
                </c:pt>
                <c:pt idx="30">
                  <c:v>0.24075729363265039</c:v>
                </c:pt>
                <c:pt idx="31">
                  <c:v>0.26950477992831751</c:v>
                </c:pt>
                <c:pt idx="32">
                  <c:v>0.16966680071141849</c:v>
                </c:pt>
                <c:pt idx="33">
                  <c:v>0.10151257434134719</c:v>
                </c:pt>
                <c:pt idx="34">
                  <c:v>6.2762095760567793E-2</c:v>
                </c:pt>
                <c:pt idx="35">
                  <c:v>1.684875839157023E-2</c:v>
                </c:pt>
                <c:pt idx="36">
                  <c:v>0.31916241623538361</c:v>
                </c:pt>
                <c:pt idx="37">
                  <c:v>0.25218567785470603</c:v>
                </c:pt>
                <c:pt idx="38">
                  <c:v>0.2152744920194718</c:v>
                </c:pt>
                <c:pt idx="39">
                  <c:v>0.15515272854337589</c:v>
                </c:pt>
                <c:pt idx="40">
                  <c:v>0.1223699504111566</c:v>
                </c:pt>
                <c:pt idx="41">
                  <c:v>5.2981626125519481E-2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89-422A-8F94-DB20FE295C97}"/>
            </c:ext>
          </c:extLst>
        </c:ser>
        <c:ser>
          <c:idx val="6"/>
          <c:order val="6"/>
          <c:tx>
            <c:strRef>
              <c:f>Tabelle1!$H$1</c:f>
              <c:strCache>
                <c:ptCount val="1"/>
                <c:pt idx="0">
                  <c:v>MAX 1</c:v>
                </c:pt>
              </c:strCache>
            </c:strRef>
          </c:tx>
          <c:spPr>
            <a:solidFill>
              <a:srgbClr val="000000">
                <a:alpha val="50196"/>
              </a:srgbClr>
            </a:solidFill>
            <a:ln w="25400">
              <a:noFill/>
            </a:ln>
            <a:effectLst/>
          </c:spPr>
          <c:invertIfNegative val="0"/>
          <c:cat>
            <c:numRef>
              <c:f>Tabelle1!$A$2:$A$43</c:f>
              <c:numCache>
                <c:formatCode>General</c:formatCode>
                <c:ptCount val="42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  <c:pt idx="31">
                  <c:v>33</c:v>
                </c:pt>
                <c:pt idx="32">
                  <c:v>34</c:v>
                </c:pt>
                <c:pt idx="33">
                  <c:v>35</c:v>
                </c:pt>
                <c:pt idx="34">
                  <c:v>36</c:v>
                </c:pt>
                <c:pt idx="35">
                  <c:v>37</c:v>
                </c:pt>
                <c:pt idx="36">
                  <c:v>38</c:v>
                </c:pt>
                <c:pt idx="37">
                  <c:v>39</c:v>
                </c:pt>
                <c:pt idx="38">
                  <c:v>40</c:v>
                </c:pt>
                <c:pt idx="39">
                  <c:v>41</c:v>
                </c:pt>
                <c:pt idx="40">
                  <c:v>42</c:v>
                </c:pt>
                <c:pt idx="41">
                  <c:v>43</c:v>
                </c:pt>
              </c:numCache>
            </c:numRef>
          </c:cat>
          <c:val>
            <c:numRef>
              <c:f>Tabelle1!$H$2:$H$43</c:f>
              <c:numCache>
                <c:formatCode>General</c:formatCode>
                <c:ptCount val="42"/>
                <c:pt idx="0">
                  <c:v>17.631916899422915</c:v>
                </c:pt>
                <c:pt idx="1">
                  <c:v>15.011258042083128</c:v>
                </c:pt>
                <c:pt idx="2">
                  <c:v>12.162052519109441</c:v>
                </c:pt>
                <c:pt idx="3">
                  <c:v>10.246585257323057</c:v>
                </c:pt>
                <c:pt idx="4">
                  <c:v>7.4122353456506387</c:v>
                </c:pt>
                <c:pt idx="5">
                  <c:v>3.365943099602517</c:v>
                </c:pt>
                <c:pt idx="6">
                  <c:v>5.5151982522737111</c:v>
                </c:pt>
                <c:pt idx="7">
                  <c:v>2.7460200265907631</c:v>
                </c:pt>
                <c:pt idx="8">
                  <c:v>2.2422260802665499</c:v>
                </c:pt>
                <c:pt idx="9">
                  <c:v>20.226683336373497</c:v>
                </c:pt>
                <c:pt idx="10">
                  <c:v>12.630639975473175</c:v>
                </c:pt>
                <c:pt idx="11">
                  <c:v>8.9073786980605298</c:v>
                </c:pt>
                <c:pt idx="12">
                  <c:v>5.1192320971611966</c:v>
                </c:pt>
                <c:pt idx="13">
                  <c:v>1.5701185201652554</c:v>
                </c:pt>
                <c:pt idx="14">
                  <c:v>99.652085521819714</c:v>
                </c:pt>
                <c:pt idx="15">
                  <c:v>92.076104136253377</c:v>
                </c:pt>
                <c:pt idx="16">
                  <c:v>88.181056846725625</c:v>
                </c:pt>
                <c:pt idx="17">
                  <c:v>84.409675609499246</c:v>
                </c:pt>
                <c:pt idx="18">
                  <c:v>21.968315021778988</c:v>
                </c:pt>
                <c:pt idx="19">
                  <c:v>18.277173375771195</c:v>
                </c:pt>
                <c:pt idx="20">
                  <c:v>14.599228311778541</c:v>
                </c:pt>
                <c:pt idx="21">
                  <c:v>11.00541909265244</c:v>
                </c:pt>
                <c:pt idx="22">
                  <c:v>7.280655964673155</c:v>
                </c:pt>
                <c:pt idx="23">
                  <c:v>3.6952799815013564</c:v>
                </c:pt>
                <c:pt idx="24">
                  <c:v>61.854669311969062</c:v>
                </c:pt>
                <c:pt idx="25">
                  <c:v>58.262192259967165</c:v>
                </c:pt>
                <c:pt idx="26">
                  <c:v>54.668614838322043</c:v>
                </c:pt>
                <c:pt idx="27">
                  <c:v>51.066595332772579</c:v>
                </c:pt>
                <c:pt idx="28">
                  <c:v>47.423589753654483</c:v>
                </c:pt>
                <c:pt idx="29">
                  <c:v>43.777469658504408</c:v>
                </c:pt>
                <c:pt idx="30">
                  <c:v>40.175492163034136</c:v>
                </c:pt>
                <c:pt idx="31">
                  <c:v>18.10595398732454</c:v>
                </c:pt>
                <c:pt idx="32">
                  <c:v>14.575599509201931</c:v>
                </c:pt>
                <c:pt idx="33">
                  <c:v>11.019098322597303</c:v>
                </c:pt>
                <c:pt idx="34">
                  <c:v>7.3632698901363201</c:v>
                </c:pt>
                <c:pt idx="35">
                  <c:v>3.7132924051349745</c:v>
                </c:pt>
                <c:pt idx="36">
                  <c:v>21.721630677725109</c:v>
                </c:pt>
                <c:pt idx="37">
                  <c:v>18.111840721152465</c:v>
                </c:pt>
                <c:pt idx="38">
                  <c:v>14.475900722782798</c:v>
                </c:pt>
                <c:pt idx="39">
                  <c:v>10.865158792428364</c:v>
                </c:pt>
                <c:pt idx="40">
                  <c:v>7.1742647929829841</c:v>
                </c:pt>
                <c:pt idx="41">
                  <c:v>3.5752145659446546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89-422A-8F94-DB20FE295C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41874480"/>
        <c:axId val="2041858256"/>
      </c:barChart>
      <c:lineChart>
        <c:grouping val="standard"/>
        <c:varyColors val="0"/>
        <c:ser>
          <c:idx val="2"/>
          <c:order val="2"/>
          <c:tx>
            <c:strRef>
              <c:f>Tabelle1!$D$1</c:f>
              <c:strCache>
                <c:ptCount val="1"/>
                <c:pt idx="0">
                  <c:v>hL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accent3"/>
              </a:solidFill>
              <a:ln w="12700">
                <a:solidFill>
                  <a:schemeClr val="tx1"/>
                </a:solidFill>
              </a:ln>
              <a:effectLst/>
            </c:spPr>
          </c:marker>
          <c:cat>
            <c:numRef>
              <c:f>Tabelle1!$A$2:$A$43</c:f>
              <c:numCache>
                <c:formatCode>General</c:formatCode>
                <c:ptCount val="42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  <c:pt idx="31">
                  <c:v>33</c:v>
                </c:pt>
                <c:pt idx="32">
                  <c:v>34</c:v>
                </c:pt>
                <c:pt idx="33">
                  <c:v>35</c:v>
                </c:pt>
                <c:pt idx="34">
                  <c:v>36</c:v>
                </c:pt>
                <c:pt idx="35">
                  <c:v>37</c:v>
                </c:pt>
                <c:pt idx="36">
                  <c:v>38</c:v>
                </c:pt>
                <c:pt idx="37">
                  <c:v>39</c:v>
                </c:pt>
                <c:pt idx="38">
                  <c:v>40</c:v>
                </c:pt>
                <c:pt idx="39">
                  <c:v>41</c:v>
                </c:pt>
                <c:pt idx="40">
                  <c:v>42</c:v>
                </c:pt>
                <c:pt idx="41">
                  <c:v>43</c:v>
                </c:pt>
              </c:numCache>
            </c:numRef>
          </c:cat>
          <c:val>
            <c:numRef>
              <c:f>Tabelle1!$D$2:$D$43</c:f>
              <c:numCache>
                <c:formatCode>General</c:formatCode>
                <c:ptCount val="42"/>
                <c:pt idx="0">
                  <c:v>15.67425367359545</c:v>
                </c:pt>
                <c:pt idx="1">
                  <c:v>13.741381188717281</c:v>
                </c:pt>
                <c:pt idx="2">
                  <c:v>12.12975809989843</c:v>
                </c:pt>
                <c:pt idx="3">
                  <c:v>10.24310577655929</c:v>
                </c:pt>
                <c:pt idx="4">
                  <c:v>3.9798115604920712</c:v>
                </c:pt>
                <c:pt idx="5">
                  <c:v>2.0527855251032738</c:v>
                </c:pt>
                <c:pt idx="6">
                  <c:v>6.2649586038208476</c:v>
                </c:pt>
                <c:pt idx="7">
                  <c:v>4.3885750471526377</c:v>
                </c:pt>
                <c:pt idx="8">
                  <c:v>2.2867691698272021</c:v>
                </c:pt>
                <c:pt idx="9">
                  <c:v>14.394211213502411</c:v>
                </c:pt>
                <c:pt idx="10">
                  <c:v>9.227852783343895</c:v>
                </c:pt>
                <c:pt idx="11">
                  <c:v>6.7437935075163891</c:v>
                </c:pt>
                <c:pt idx="12">
                  <c:v>4.6874676296103024</c:v>
                </c:pt>
                <c:pt idx="13">
                  <c:v>2.3434268330494028</c:v>
                </c:pt>
                <c:pt idx="14">
                  <c:v>66.003316252566407</c:v>
                </c:pt>
                <c:pt idx="15">
                  <c:v>60.980974910447848</c:v>
                </c:pt>
                <c:pt idx="16">
                  <c:v>58.450488254025871</c:v>
                </c:pt>
                <c:pt idx="17">
                  <c:v>55.922857418742147</c:v>
                </c:pt>
                <c:pt idx="18">
                  <c:v>14.217871383301491</c:v>
                </c:pt>
                <c:pt idx="19">
                  <c:v>11.65037830863181</c:v>
                </c:pt>
                <c:pt idx="20">
                  <c:v>9.0863895492842346</c:v>
                </c:pt>
                <c:pt idx="21">
                  <c:v>6.663167673457254</c:v>
                </c:pt>
                <c:pt idx="22">
                  <c:v>4.2939625812241466</c:v>
                </c:pt>
                <c:pt idx="23">
                  <c:v>2.3864631225012012</c:v>
                </c:pt>
                <c:pt idx="24">
                  <c:v>41.70723071439167</c:v>
                </c:pt>
                <c:pt idx="25">
                  <c:v>39.381804589419588</c:v>
                </c:pt>
                <c:pt idx="26">
                  <c:v>37.058318393091596</c:v>
                </c:pt>
                <c:pt idx="27">
                  <c:v>34.541649326861567</c:v>
                </c:pt>
                <c:pt idx="28">
                  <c:v>32.218058462163661</c:v>
                </c:pt>
                <c:pt idx="29">
                  <c:v>29.705837898759398</c:v>
                </c:pt>
                <c:pt idx="30">
                  <c:v>27.19503509881617</c:v>
                </c:pt>
                <c:pt idx="31">
                  <c:v>12.438206601251681</c:v>
                </c:pt>
                <c:pt idx="32">
                  <c:v>10.024918959817089</c:v>
                </c:pt>
                <c:pt idx="33">
                  <c:v>7.6127003216721718</c:v>
                </c:pt>
                <c:pt idx="34">
                  <c:v>5.0585910274096602</c:v>
                </c:pt>
                <c:pt idx="35">
                  <c:v>2.5047741734717812</c:v>
                </c:pt>
                <c:pt idx="36">
                  <c:v>14.756982673895051</c:v>
                </c:pt>
                <c:pt idx="37">
                  <c:v>12.25031687297248</c:v>
                </c:pt>
                <c:pt idx="38">
                  <c:v>9.7443273232594354</c:v>
                </c:pt>
                <c:pt idx="39">
                  <c:v>7.4194044107357513</c:v>
                </c:pt>
                <c:pt idx="40">
                  <c:v>4.9151904304350804</c:v>
                </c:pt>
                <c:pt idx="41">
                  <c:v>2.411437109738392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F89-422A-8F94-DB20FE295C97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lPV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plus"/>
            <c:size val="5"/>
            <c:spPr>
              <a:noFill/>
              <a:ln w="12700">
                <a:solidFill>
                  <a:schemeClr val="tx1"/>
                </a:solidFill>
              </a:ln>
              <a:effectLst/>
            </c:spPr>
          </c:marker>
          <c:cat>
            <c:numRef>
              <c:f>Tabelle1!$A$2:$A$43</c:f>
              <c:numCache>
                <c:formatCode>General</c:formatCode>
                <c:ptCount val="42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  <c:pt idx="31">
                  <c:v>33</c:v>
                </c:pt>
                <c:pt idx="32">
                  <c:v>34</c:v>
                </c:pt>
                <c:pt idx="33">
                  <c:v>35</c:v>
                </c:pt>
                <c:pt idx="34">
                  <c:v>36</c:v>
                </c:pt>
                <c:pt idx="35">
                  <c:v>37</c:v>
                </c:pt>
                <c:pt idx="36">
                  <c:v>38</c:v>
                </c:pt>
                <c:pt idx="37">
                  <c:v>39</c:v>
                </c:pt>
                <c:pt idx="38">
                  <c:v>40</c:v>
                </c:pt>
                <c:pt idx="39">
                  <c:v>41</c:v>
                </c:pt>
                <c:pt idx="40">
                  <c:v>42</c:v>
                </c:pt>
                <c:pt idx="41">
                  <c:v>43</c:v>
                </c:pt>
              </c:numCache>
            </c:numRef>
          </c:cat>
          <c:val>
            <c:numRef>
              <c:f>Tabelle1!$E$2:$E$43</c:f>
              <c:numCache>
                <c:formatCode>General</c:formatCode>
                <c:ptCount val="42"/>
                <c:pt idx="0">
                  <c:v>80.84109869166015</c:v>
                </c:pt>
                <c:pt idx="1">
                  <c:v>70.41705235085908</c:v>
                </c:pt>
                <c:pt idx="2">
                  <c:v>55.47953997155529</c:v>
                </c:pt>
                <c:pt idx="3">
                  <c:v>44.381445142158213</c:v>
                </c:pt>
                <c:pt idx="4">
                  <c:v>19.39665547851251</c:v>
                </c:pt>
                <c:pt idx="5">
                  <c:v>8.8026988872546923</c:v>
                </c:pt>
                <c:pt idx="6">
                  <c:v>24.985306235609031</c:v>
                </c:pt>
                <c:pt idx="7">
                  <c:v>13.758938948422349</c:v>
                </c:pt>
                <c:pt idx="8">
                  <c:v>5.6475276034881619</c:v>
                </c:pt>
                <c:pt idx="9">
                  <c:v>25.14714283300675</c:v>
                </c:pt>
                <c:pt idx="10">
                  <c:v>21.445913722330729</c:v>
                </c:pt>
                <c:pt idx="11">
                  <c:v>18.36123096006407</c:v>
                </c:pt>
                <c:pt idx="12">
                  <c:v>9.7740841981748865</c:v>
                </c:pt>
                <c:pt idx="13">
                  <c:v>4.8768524932920023</c:v>
                </c:pt>
                <c:pt idx="14">
                  <c:v>91.91629242416667</c:v>
                </c:pt>
                <c:pt idx="15">
                  <c:v>86.361782734335193</c:v>
                </c:pt>
                <c:pt idx="16">
                  <c:v>83.884191023130811</c:v>
                </c:pt>
                <c:pt idx="17">
                  <c:v>81.40165881833245</c:v>
                </c:pt>
                <c:pt idx="18">
                  <c:v>26.551412123945461</c:v>
                </c:pt>
                <c:pt idx="19">
                  <c:v>24.67970831829459</c:v>
                </c:pt>
                <c:pt idx="20">
                  <c:v>22.804551954621349</c:v>
                </c:pt>
                <c:pt idx="21">
                  <c:v>19.101406463884182</c:v>
                </c:pt>
                <c:pt idx="22">
                  <c:v>14.717947976583</c:v>
                </c:pt>
                <c:pt idx="23">
                  <c:v>4.2012440273618852</c:v>
                </c:pt>
                <c:pt idx="24">
                  <c:v>54.85047385786762</c:v>
                </c:pt>
                <c:pt idx="25">
                  <c:v>49.860215405041266</c:v>
                </c:pt>
                <c:pt idx="26">
                  <c:v>44.863924812600828</c:v>
                </c:pt>
                <c:pt idx="27">
                  <c:v>42.362230997895161</c:v>
                </c:pt>
                <c:pt idx="28">
                  <c:v>37.404274678883532</c:v>
                </c:pt>
                <c:pt idx="29">
                  <c:v>34.895675080103352</c:v>
                </c:pt>
                <c:pt idx="30">
                  <c:v>32.38506280450158</c:v>
                </c:pt>
                <c:pt idx="31">
                  <c:v>13.744999954547479</c:v>
                </c:pt>
                <c:pt idx="32">
                  <c:v>10.02243955810377</c:v>
                </c:pt>
                <c:pt idx="33">
                  <c:v>6.2982742179565259</c:v>
                </c:pt>
                <c:pt idx="34">
                  <c:v>4.4089985960616511</c:v>
                </c:pt>
                <c:pt idx="35">
                  <c:v>2.5194935645491601</c:v>
                </c:pt>
                <c:pt idx="36">
                  <c:v>18.64047335399216</c:v>
                </c:pt>
                <c:pt idx="37">
                  <c:v>16.123462041258161</c:v>
                </c:pt>
                <c:pt idx="38">
                  <c:v>13.605534797578869</c:v>
                </c:pt>
                <c:pt idx="39">
                  <c:v>8.7721880862981525</c:v>
                </c:pt>
                <c:pt idx="40">
                  <c:v>6.2509624568247171</c:v>
                </c:pt>
                <c:pt idx="41">
                  <c:v>3.7295690335714951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F89-422A-8F94-DB20FE295C97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hPV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x"/>
            <c:size val="5"/>
            <c:spPr>
              <a:noFill/>
              <a:ln w="12700">
                <a:solidFill>
                  <a:schemeClr val="tx1"/>
                </a:solidFill>
              </a:ln>
              <a:effectLst/>
            </c:spPr>
          </c:marker>
          <c:cat>
            <c:numRef>
              <c:f>Tabelle1!$A$2:$A$43</c:f>
              <c:numCache>
                <c:formatCode>General</c:formatCode>
                <c:ptCount val="42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  <c:pt idx="31">
                  <c:v>33</c:v>
                </c:pt>
                <c:pt idx="32">
                  <c:v>34</c:v>
                </c:pt>
                <c:pt idx="33">
                  <c:v>35</c:v>
                </c:pt>
                <c:pt idx="34">
                  <c:v>36</c:v>
                </c:pt>
                <c:pt idx="35">
                  <c:v>37</c:v>
                </c:pt>
                <c:pt idx="36">
                  <c:v>38</c:v>
                </c:pt>
                <c:pt idx="37">
                  <c:v>39</c:v>
                </c:pt>
                <c:pt idx="38">
                  <c:v>40</c:v>
                </c:pt>
                <c:pt idx="39">
                  <c:v>41</c:v>
                </c:pt>
                <c:pt idx="40">
                  <c:v>42</c:v>
                </c:pt>
                <c:pt idx="41">
                  <c:v>43</c:v>
                </c:pt>
              </c:numCache>
            </c:numRef>
          </c:cat>
          <c:val>
            <c:numRef>
              <c:f>Tabelle1!$F$2:$F$43</c:f>
              <c:numCache>
                <c:formatCode>General</c:formatCode>
                <c:ptCount val="42"/>
                <c:pt idx="0">
                  <c:v>56.898646856469753</c:v>
                </c:pt>
                <c:pt idx="1">
                  <c:v>49.412925480656106</c:v>
                </c:pt>
                <c:pt idx="2">
                  <c:v>37.575830462433913</c:v>
                </c:pt>
                <c:pt idx="3">
                  <c:v>29.50619472107384</c:v>
                </c:pt>
                <c:pt idx="4">
                  <c:v>13.387705697811651</c:v>
                </c:pt>
                <c:pt idx="5">
                  <c:v>5.8233286937804243</c:v>
                </c:pt>
                <c:pt idx="6">
                  <c:v>16.126440438816591</c:v>
                </c:pt>
                <c:pt idx="7">
                  <c:v>7.9877700839784653</c:v>
                </c:pt>
                <c:pt idx="8">
                  <c:v>2.859497285444871</c:v>
                </c:pt>
                <c:pt idx="9">
                  <c:v>10.313926155966501</c:v>
                </c:pt>
                <c:pt idx="10">
                  <c:v>10.78487710609039</c:v>
                </c:pt>
                <c:pt idx="11">
                  <c:v>10.16810362589923</c:v>
                </c:pt>
                <c:pt idx="12">
                  <c:v>4.5592569814795931</c:v>
                </c:pt>
                <c:pt idx="13">
                  <c:v>2.257530323717432</c:v>
                </c:pt>
                <c:pt idx="14">
                  <c:v>33.429854120532717</c:v>
                </c:pt>
                <c:pt idx="15">
                  <c:v>31.41951978926263</c:v>
                </c:pt>
                <c:pt idx="16">
                  <c:v>30.560975956948589</c:v>
                </c:pt>
                <c:pt idx="17">
                  <c:v>29.726462711926281</c:v>
                </c:pt>
                <c:pt idx="18">
                  <c:v>11.19976316321951</c:v>
                </c:pt>
                <c:pt idx="19">
                  <c:v>11.40708953011216</c:v>
                </c:pt>
                <c:pt idx="20">
                  <c:v>11.811279133922859</c:v>
                </c:pt>
                <c:pt idx="21">
                  <c:v>10.682155334376461</c:v>
                </c:pt>
                <c:pt idx="22">
                  <c:v>8.9821226279690247</c:v>
                </c:pt>
                <c:pt idx="23">
                  <c:v>1.702485874675258</c:v>
                </c:pt>
                <c:pt idx="24">
                  <c:v>20.083099496553888</c:v>
                </c:pt>
                <c:pt idx="25">
                  <c:v>18.553237951410441</c:v>
                </c:pt>
                <c:pt idx="26">
                  <c:v>17.206633775107878</c:v>
                </c:pt>
                <c:pt idx="27">
                  <c:v>16.091283024662239</c:v>
                </c:pt>
                <c:pt idx="28">
                  <c:v>14.8998135264568</c:v>
                </c:pt>
                <c:pt idx="29">
                  <c:v>13.74155595806042</c:v>
                </c:pt>
                <c:pt idx="30">
                  <c:v>12.593953391824529</c:v>
                </c:pt>
                <c:pt idx="31">
                  <c:v>5.8319427502668253</c:v>
                </c:pt>
                <c:pt idx="32">
                  <c:v>4.8946098620444269</c:v>
                </c:pt>
                <c:pt idx="33">
                  <c:v>4.2159437150552614</c:v>
                </c:pt>
                <c:pt idx="34">
                  <c:v>2.6970611922156662</c:v>
                </c:pt>
                <c:pt idx="35">
                  <c:v>1.2142120083087491</c:v>
                </c:pt>
                <c:pt idx="36">
                  <c:v>6.9046512169205068</c:v>
                </c:pt>
                <c:pt idx="37">
                  <c:v>5.8572323589068356</c:v>
                </c:pt>
                <c:pt idx="38">
                  <c:v>4.8877796403776532</c:v>
                </c:pt>
                <c:pt idx="39">
                  <c:v>3.4511558411526599</c:v>
                </c:pt>
                <c:pt idx="40">
                  <c:v>2.3341080073997782</c:v>
                </c:pt>
                <c:pt idx="41">
                  <c:v>1.391792838741073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F89-422A-8F94-DB20FE295C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12685983"/>
        <c:axId val="2012689727"/>
      </c:lineChart>
      <c:catAx>
        <c:axId val="201268598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2012689727"/>
        <c:crosses val="autoZero"/>
        <c:auto val="1"/>
        <c:lblAlgn val="ctr"/>
        <c:lblOffset val="100"/>
        <c:tickLblSkip val="2"/>
        <c:noMultiLvlLbl val="0"/>
      </c:catAx>
      <c:valAx>
        <c:axId val="2012689727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in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2012685983"/>
        <c:crosses val="autoZero"/>
        <c:crossBetween val="between"/>
      </c:valAx>
      <c:valAx>
        <c:axId val="2041858256"/>
        <c:scaling>
          <c:orientation val="minMax"/>
          <c:max val="100"/>
        </c:scaling>
        <c:delete val="1"/>
        <c:axPos val="r"/>
        <c:numFmt formatCode="General" sourceLinked="1"/>
        <c:majorTickMark val="out"/>
        <c:minorTickMark val="none"/>
        <c:tickLblPos val="nextTo"/>
        <c:crossAx val="2041874480"/>
        <c:crosses val="max"/>
        <c:crossBetween val="between"/>
      </c:valAx>
      <c:catAx>
        <c:axId val="20418744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418582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69527-DCCB-4B62-8FA6-B361D03B89D9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DF095-93BB-441E-B368-FBE2E8B490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0996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D68F7-BCEA-47A1-A158-551D70F2DB88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42136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D68F7-BCEA-47A1-A158-551D70F2DB88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7918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D68F7-BCEA-47A1-A158-551D70F2DB88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5015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D68F7-BCEA-47A1-A158-551D70F2DB88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77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D68F7-BCEA-47A1-A158-551D70F2DB88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3915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D68F7-BCEA-47A1-A158-551D70F2DB88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4172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D68F7-BCEA-47A1-A158-551D70F2DB88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1853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D68F7-BCEA-47A1-A158-551D70F2DB88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73290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D68F7-BCEA-47A1-A158-551D70F2DB88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15715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D68F7-BCEA-47A1-A158-551D70F2DB88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972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79512" y="306917"/>
            <a:ext cx="8786365" cy="1740958"/>
          </a:xfrm>
          <a:prstGeom prst="rect">
            <a:avLst/>
          </a:prstGeom>
          <a:solidFill>
            <a:srgbClr val="B1BD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51520" y="845449"/>
            <a:ext cx="6840760" cy="997417"/>
          </a:xfrm>
        </p:spPr>
        <p:txBody>
          <a:bodyPr lIns="0" tIns="0" rIns="0" bIns="0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b="1">
                <a:solidFill>
                  <a:schemeClr val="tx1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270897" y="407458"/>
            <a:ext cx="6821383" cy="415502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79512" y="164043"/>
            <a:ext cx="8786366" cy="120386"/>
          </a:xfrm>
          <a:prstGeom prst="rect">
            <a:avLst/>
          </a:prstGeom>
          <a:solidFill>
            <a:srgbClr val="B1BD00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>
            <a:off x="179512" y="2047616"/>
            <a:ext cx="8786366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>
            <a:off x="179512" y="308645"/>
            <a:ext cx="8786366" cy="0"/>
          </a:xfrm>
          <a:prstGeom prst="line">
            <a:avLst/>
          </a:prstGeom>
          <a:noFill/>
          <a:ln w="1524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8" t="8584" r="9855" b="15473"/>
          <a:stretch/>
        </p:blipFill>
        <p:spPr>
          <a:xfrm>
            <a:off x="8048925" y="5376698"/>
            <a:ext cx="957357" cy="320932"/>
          </a:xfrm>
          <a:prstGeom prst="rect">
            <a:avLst/>
          </a:prstGeom>
        </p:spPr>
      </p:pic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179512" y="5369078"/>
            <a:ext cx="8786365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0" t="9481" r="8907" b="10001"/>
          <a:stretch/>
        </p:blipFill>
        <p:spPr>
          <a:xfrm>
            <a:off x="7666891" y="461070"/>
            <a:ext cx="1364567" cy="5205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79512" y="2422261"/>
            <a:ext cx="8784976" cy="1250156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Datumsplatzhalter 2"/>
          <p:cNvSpPr>
            <a:spLocks noGrp="1"/>
          </p:cNvSpPr>
          <p:nvPr>
            <p:ph type="dt" sz="half" idx="2"/>
          </p:nvPr>
        </p:nvSpPr>
        <p:spPr>
          <a:xfrm>
            <a:off x="78741" y="5410200"/>
            <a:ext cx="1285657" cy="2584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/>
              <a:t>16.02.2023</a:t>
            </a:r>
            <a:endParaRPr lang="de-DE" dirty="0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864000" y="5410200"/>
            <a:ext cx="6170880" cy="2584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/>
              <a:t>Marcel Böhringer | Technische Universität Darmstadt | IEWT 2023 – Elektrische Netze I</a:t>
            </a:r>
            <a:endParaRPr lang="de-DE" dirty="0"/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519830" y="5410200"/>
            <a:ext cx="1303040" cy="2584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/>
              <a:t>Folie </a:t>
            </a:r>
            <a:fld id="{C55C581E-CF6C-4085-AF31-EC3506E4B48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184508" y="693205"/>
            <a:ext cx="6822393" cy="320706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1499" y="407458"/>
            <a:ext cx="6821383" cy="36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1"/>
          </p:nvPr>
        </p:nvSpPr>
        <p:spPr>
          <a:xfrm>
            <a:off x="180489" y="1278000"/>
            <a:ext cx="8783999" cy="39600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  <a:lvl2pPr marL="180000" indent="-180000">
              <a:buFont typeface="Wingdings" panose="05000000000000000000" pitchFamily="2" charset="2"/>
              <a:buChar char="§"/>
              <a:defRPr sz="1600"/>
            </a:lvl2pPr>
            <a:lvl3pPr marL="360000" indent="-180000">
              <a:buFont typeface="Symbol" panose="05050102010706020507" pitchFamily="18" charset="2"/>
              <a:buChar char="-"/>
              <a:defRPr sz="1400"/>
            </a:lvl3pPr>
            <a:lvl4pPr marL="540000" indent="-180000">
              <a:buFont typeface="Wingdings" panose="05000000000000000000" pitchFamily="2" charset="2"/>
              <a:buChar char="§"/>
              <a:defRPr/>
            </a:lvl4pPr>
            <a:lvl5pPr marL="720000" indent="-180000">
              <a:buFont typeface="Symbol" panose="05050102010706020507" pitchFamily="18" charset="2"/>
              <a:buChar char="-"/>
              <a:defRPr sz="1100"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4" name="Datumsplatzhalter 2"/>
          <p:cNvSpPr>
            <a:spLocks noGrp="1"/>
          </p:cNvSpPr>
          <p:nvPr>
            <p:ph type="dt" sz="half" idx="2"/>
          </p:nvPr>
        </p:nvSpPr>
        <p:spPr>
          <a:xfrm>
            <a:off x="78741" y="5410200"/>
            <a:ext cx="1285657" cy="2584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/>
              <a:t>16.02.2023</a:t>
            </a:r>
            <a:endParaRPr lang="de-DE" dirty="0"/>
          </a:p>
        </p:txBody>
      </p:sp>
      <p:sp>
        <p:nvSpPr>
          <p:cNvPr id="15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864000" y="5410200"/>
            <a:ext cx="6170880" cy="2584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/>
              <a:t>Marcel Böhringer | Technische Universität Darmstadt | IEWT 2023 – Elektrische Netze I</a:t>
            </a:r>
            <a:endParaRPr lang="de-DE" dirty="0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519830" y="5410200"/>
            <a:ext cx="1303040" cy="2584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/>
              <a:t>Folie </a:t>
            </a:r>
            <a:fld id="{C55C581E-CF6C-4085-AF31-EC3506E4B48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0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80000" y="1278000"/>
            <a:ext cx="4320000" cy="3960000"/>
          </a:xfrm>
        </p:spPr>
        <p:txBody>
          <a:bodyPr/>
          <a:lstStyle>
            <a:lvl1pPr marL="0" indent="0">
              <a:buNone/>
              <a:defRPr sz="1600"/>
            </a:lvl1pPr>
            <a:lvl2pPr marL="180000">
              <a:defRPr sz="1600"/>
            </a:lvl2pPr>
            <a:lvl3pPr marL="360000" indent="-179388">
              <a:buFont typeface="Symbol" panose="05050102010706020507" pitchFamily="18" charset="2"/>
              <a:buChar char="-"/>
              <a:defRPr sz="1400"/>
            </a:lvl3pPr>
            <a:lvl4pPr marL="540000" indent="-180000">
              <a:defRPr sz="1200"/>
            </a:lvl4pPr>
            <a:lvl5pPr marL="720000" indent="-180000">
              <a:buFont typeface="Symbol" panose="05050102010706020507" pitchFamily="18" charset="2"/>
              <a:buChar char="-"/>
              <a:tabLst>
                <a:tab pos="1257300" algn="l"/>
              </a:tabLst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sz="half" idx="10"/>
          </p:nvPr>
        </p:nvSpPr>
        <p:spPr>
          <a:xfrm>
            <a:off x="4644000" y="1278000"/>
            <a:ext cx="4320000" cy="3960000"/>
          </a:xfrm>
        </p:spPr>
        <p:txBody>
          <a:bodyPr/>
          <a:lstStyle>
            <a:lvl1pPr marL="0" indent="0">
              <a:buNone/>
              <a:defRPr sz="1600"/>
            </a:lvl1pPr>
            <a:lvl2pPr marL="180000">
              <a:defRPr sz="1600"/>
            </a:lvl2pPr>
            <a:lvl3pPr marL="360000" indent="-179388">
              <a:buFont typeface="Symbol" panose="05050102010706020507" pitchFamily="18" charset="2"/>
              <a:buChar char="-"/>
              <a:defRPr sz="1200"/>
            </a:lvl3pPr>
            <a:lvl4pPr marL="540000">
              <a:defRPr sz="1200"/>
            </a:lvl4pPr>
            <a:lvl5pPr marL="720000" indent="-180000">
              <a:buFont typeface="Symbol" panose="05050102010706020507" pitchFamily="18" charset="2"/>
              <a:buChar char="-"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181499" y="407458"/>
            <a:ext cx="6821383" cy="36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5" name="Datumsplatzhalter 2"/>
          <p:cNvSpPr>
            <a:spLocks noGrp="1"/>
          </p:cNvSpPr>
          <p:nvPr>
            <p:ph type="dt" sz="half" idx="2"/>
          </p:nvPr>
        </p:nvSpPr>
        <p:spPr>
          <a:xfrm>
            <a:off x="78741" y="5410200"/>
            <a:ext cx="1285657" cy="2584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/>
              <a:t>16.02.2023</a:t>
            </a:r>
            <a:endParaRPr lang="de-DE" dirty="0"/>
          </a:p>
        </p:txBody>
      </p:sp>
      <p:sp>
        <p:nvSpPr>
          <p:cNvPr id="16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864000" y="5410200"/>
            <a:ext cx="6170880" cy="2584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/>
              <a:t>Marcel Böhringer | Technische Universität Darmstadt | IEWT 2023 – Elektrische Netze I</a:t>
            </a:r>
            <a:endParaRPr lang="de-DE" dirty="0"/>
          </a:p>
        </p:txBody>
      </p:sp>
      <p:sp>
        <p:nvSpPr>
          <p:cNvPr id="17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519830" y="5410200"/>
            <a:ext cx="1303040" cy="2584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/>
              <a:t>Folie </a:t>
            </a:r>
            <a:fld id="{C55C581E-CF6C-4085-AF31-EC3506E4B48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8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184508" y="693205"/>
            <a:ext cx="6822393" cy="320706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514" y="1278000"/>
            <a:ext cx="2880000" cy="3960000"/>
          </a:xfrm>
        </p:spPr>
        <p:txBody>
          <a:bodyPr/>
          <a:lstStyle>
            <a:lvl1pPr marL="0" indent="0">
              <a:buNone/>
              <a:defRPr sz="1600"/>
            </a:lvl1pPr>
            <a:lvl2pPr marL="180000">
              <a:defRPr sz="1600"/>
            </a:lvl2pPr>
            <a:lvl3pPr marL="360000" indent="-179388">
              <a:buFont typeface="Symbol" panose="05050102010706020507" pitchFamily="18" charset="2"/>
              <a:buChar char="-"/>
              <a:defRPr sz="1400"/>
            </a:lvl3pPr>
            <a:lvl4pPr marL="540000">
              <a:defRPr sz="1200"/>
            </a:lvl4pPr>
            <a:lvl5pPr marL="720000" indent="-180000">
              <a:buFont typeface="Symbol" panose="05050102010706020507" pitchFamily="18" charset="2"/>
              <a:buChar char="-"/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sz="half" idx="10"/>
          </p:nvPr>
        </p:nvSpPr>
        <p:spPr>
          <a:xfrm>
            <a:off x="3131840" y="1278000"/>
            <a:ext cx="2880000" cy="3960000"/>
          </a:xfrm>
        </p:spPr>
        <p:txBody>
          <a:bodyPr/>
          <a:lstStyle>
            <a:lvl1pPr marL="0" indent="0">
              <a:buNone/>
              <a:defRPr sz="1600"/>
            </a:lvl1pPr>
            <a:lvl2pPr marL="180000">
              <a:defRPr sz="1600"/>
            </a:lvl2pPr>
            <a:lvl3pPr marL="360000" indent="-179388">
              <a:buFont typeface="Symbol" panose="05050102010706020507" pitchFamily="18" charset="2"/>
              <a:buChar char="-"/>
              <a:defRPr sz="1400"/>
            </a:lvl3pPr>
            <a:lvl4pPr marL="540000">
              <a:defRPr sz="1200"/>
            </a:lvl4pPr>
            <a:lvl5pPr marL="720000" indent="-180000">
              <a:buFont typeface="Symbol" panose="05050102010706020507" pitchFamily="18" charset="2"/>
              <a:buChar char="-"/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2"/>
          </p:nvPr>
        </p:nvSpPr>
        <p:spPr>
          <a:xfrm>
            <a:off x="6084168" y="1278000"/>
            <a:ext cx="2880320" cy="3960000"/>
          </a:xfrm>
        </p:spPr>
        <p:txBody>
          <a:bodyPr/>
          <a:lstStyle>
            <a:lvl1pPr marL="0" indent="0">
              <a:buNone/>
              <a:defRPr sz="1600"/>
            </a:lvl1pPr>
            <a:lvl2pPr marL="180000">
              <a:defRPr sz="1600"/>
            </a:lvl2pPr>
            <a:lvl3pPr marL="360000" indent="-179388">
              <a:buFont typeface="Symbol" panose="05050102010706020507" pitchFamily="18" charset="2"/>
              <a:buChar char="-"/>
              <a:defRPr sz="1400"/>
            </a:lvl3pPr>
            <a:lvl4pPr marL="540000">
              <a:defRPr sz="1200"/>
            </a:lvl4pPr>
            <a:lvl5pPr marL="720000" indent="-180000">
              <a:buFont typeface="Symbol" panose="05050102010706020507" pitchFamily="18" charset="2"/>
              <a:buChar char="-"/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181499" y="407458"/>
            <a:ext cx="6821383" cy="36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8" name="Datumsplatzhalter 2"/>
          <p:cNvSpPr>
            <a:spLocks noGrp="1"/>
          </p:cNvSpPr>
          <p:nvPr>
            <p:ph type="dt" sz="half" idx="2"/>
          </p:nvPr>
        </p:nvSpPr>
        <p:spPr>
          <a:xfrm>
            <a:off x="78741" y="5410200"/>
            <a:ext cx="1285657" cy="2584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/>
              <a:t>16.02.2023</a:t>
            </a:r>
            <a:endParaRPr lang="de-DE" dirty="0"/>
          </a:p>
        </p:txBody>
      </p:sp>
      <p:sp>
        <p:nvSpPr>
          <p:cNvPr id="19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864000" y="5410200"/>
            <a:ext cx="6170880" cy="2584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/>
              <a:t>Marcel Böhringer | Technische Universität Darmstadt | IEWT 2023 – Elektrische Netze I</a:t>
            </a:r>
            <a:endParaRPr lang="de-DE" dirty="0"/>
          </a:p>
        </p:txBody>
      </p:sp>
      <p:sp>
        <p:nvSpPr>
          <p:cNvPr id="20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519830" y="5410200"/>
            <a:ext cx="1303040" cy="2584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/>
              <a:t>Folie </a:t>
            </a:r>
            <a:fld id="{C55C581E-CF6C-4085-AF31-EC3506E4B48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1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184508" y="693205"/>
            <a:ext cx="6822393" cy="320706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564306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181499" y="407458"/>
            <a:ext cx="6821383" cy="36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3" name="Datumsplatzhalter 2"/>
          <p:cNvSpPr>
            <a:spLocks noGrp="1"/>
          </p:cNvSpPr>
          <p:nvPr>
            <p:ph type="dt" sz="half" idx="2"/>
          </p:nvPr>
        </p:nvSpPr>
        <p:spPr>
          <a:xfrm>
            <a:off x="78741" y="5410200"/>
            <a:ext cx="1285657" cy="2584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/>
              <a:t>16.02.2023</a:t>
            </a:r>
            <a:endParaRPr lang="de-DE" dirty="0"/>
          </a:p>
        </p:txBody>
      </p:sp>
      <p:sp>
        <p:nvSpPr>
          <p:cNvPr id="1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864000" y="5410200"/>
            <a:ext cx="6170880" cy="2584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/>
              <a:t>Marcel Böhringer | Technische Universität Darmstadt | IEWT 2023 – Elektrische Netze I</a:t>
            </a:r>
            <a:endParaRPr lang="de-DE" dirty="0"/>
          </a:p>
        </p:txBody>
      </p:sp>
      <p:sp>
        <p:nvSpPr>
          <p:cNvPr id="1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519830" y="5410200"/>
            <a:ext cx="1303040" cy="2584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/>
              <a:t>Folie </a:t>
            </a:r>
            <a:fld id="{C55C581E-CF6C-4085-AF31-EC3506E4B48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184508" y="693205"/>
            <a:ext cx="6822393" cy="320706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79512" y="306917"/>
            <a:ext cx="8786365" cy="1740958"/>
          </a:xfrm>
          <a:prstGeom prst="rect">
            <a:avLst/>
          </a:prstGeom>
          <a:solidFill>
            <a:srgbClr val="B1BD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79512" y="164043"/>
            <a:ext cx="8786366" cy="120386"/>
          </a:xfrm>
          <a:prstGeom prst="rect">
            <a:avLst/>
          </a:prstGeom>
          <a:solidFill>
            <a:srgbClr val="B1BD00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>
            <a:off x="179512" y="2047616"/>
            <a:ext cx="8786366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>
            <a:off x="179512" y="308645"/>
            <a:ext cx="8786366" cy="0"/>
          </a:xfrm>
          <a:prstGeom prst="line">
            <a:avLst/>
          </a:prstGeom>
          <a:noFill/>
          <a:ln w="1524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1" name="Titel 1"/>
          <p:cNvSpPr txBox="1">
            <a:spLocks/>
          </p:cNvSpPr>
          <p:nvPr/>
        </p:nvSpPr>
        <p:spPr bwMode="auto">
          <a:xfrm>
            <a:off x="260365" y="788855"/>
            <a:ext cx="5768312" cy="74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500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altLang="de-DE" sz="2600" b="1" baseline="0">
                <a:solidFill>
                  <a:schemeClr val="bg1"/>
                </a:solidFill>
                <a:latin typeface="FrontPage" panose="00000400000000000000" pitchFamily="2" charset="0"/>
                <a:ea typeface="FrontPage" panose="00000400000000000000" pitchFamily="2" charset="0"/>
                <a:cs typeface="Tahoma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1950" kern="0" dirty="0">
                <a:latin typeface="+mj-lt"/>
              </a:rPr>
              <a:t>Vielen Dank für Ihre Aufmerksamkeit</a:t>
            </a:r>
            <a:r>
              <a:rPr lang="de-DE" sz="1950" kern="0" baseline="0" dirty="0">
                <a:latin typeface="+mj-lt"/>
              </a:rPr>
              <a:t>!</a:t>
            </a:r>
            <a:endParaRPr lang="de-DE" sz="1950" kern="0" dirty="0">
              <a:latin typeface="+mj-lt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50825" y="1557066"/>
            <a:ext cx="556953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5000" tIns="0" rIns="0" bIns="0" numCol="1" anchor="ctr" anchorCtr="0" compatLnSpc="1">
            <a:prstTxWarp prst="textNoShape">
              <a:avLst/>
            </a:prstTxWarp>
          </a:bodyPr>
          <a:lstStyle>
            <a:lvl1pPr lvl="0" eaLnBrk="1" hangingPunct="1">
              <a:buFont typeface="Wingdings" pitchFamily="2" charset="2"/>
              <a:defRPr sz="1800" b="0" baseline="0">
                <a:solidFill>
                  <a:srgbClr val="606060"/>
                </a:solidFill>
                <a:latin typeface="FrontPage" panose="00000400000000000000" pitchFamily="2" charset="0"/>
                <a:ea typeface="FrontPage" panose="00000400000000000000" pitchFamily="2" charset="0"/>
                <a:cs typeface="Tahoma" pitchFamily="34" charset="0"/>
              </a:defRPr>
            </a:lvl1pPr>
            <a:lvl2pPr marL="265113" indent="-179388" defTabSz="863600" eaLnBrk="1" hangingPunct="1">
              <a:spcBef>
                <a:spcPts val="200"/>
              </a:spcBef>
              <a:spcAft>
                <a:spcPts val="400"/>
              </a:spcAft>
              <a:buFont typeface="Arial" pitchFamily="34" charset="0"/>
              <a:buChar char="•"/>
              <a:defRPr sz="1600">
                <a:latin typeface="+mn-lt"/>
                <a:cs typeface="Tahoma" pitchFamily="34" charset="0"/>
              </a:defRPr>
            </a:lvl2pPr>
            <a:lvl3pPr marL="449263" indent="-180000" defTabSz="863600" eaLnBrk="1" hangingPunct="1">
              <a:spcBef>
                <a:spcPts val="200"/>
              </a:spcBef>
              <a:spcAft>
                <a:spcPts val="400"/>
              </a:spcAft>
              <a:buFont typeface="Arial" pitchFamily="34" charset="0"/>
              <a:buChar char="•"/>
              <a:defRPr sz="1400">
                <a:latin typeface="+mn-lt"/>
                <a:cs typeface="Tahoma" pitchFamily="34" charset="0"/>
              </a:defRPr>
            </a:lvl3pPr>
            <a:lvl4pPr marL="717550" indent="-180000" defTabSz="863600" eaLnBrk="1" hangingPunct="1">
              <a:spcBef>
                <a:spcPts val="200"/>
              </a:spcBef>
              <a:spcAft>
                <a:spcPts val="400"/>
              </a:spcAft>
              <a:buFont typeface="Arial" pitchFamily="34" charset="0"/>
              <a:buChar char="•"/>
              <a:defRPr sz="1200">
                <a:latin typeface="+mn-lt"/>
                <a:cs typeface="Tahoma" pitchFamily="34" charset="0"/>
              </a:defRPr>
            </a:lvl4pPr>
            <a:lvl5pPr marL="908050" indent="-188913" defTabSz="863600" eaLnBrk="1" hangingPunct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 sz="1200">
                <a:latin typeface="+mn-lt"/>
                <a:cs typeface="Tahoma" pitchFamily="34" charset="0"/>
              </a:defRPr>
            </a:lvl5pPr>
            <a:lvl6pPr marL="1365250" indent="-188913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latin typeface="+mn-lt"/>
              </a:defRPr>
            </a:lvl6pPr>
            <a:lvl7pPr marL="1822450" indent="-188913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latin typeface="+mn-lt"/>
              </a:defRPr>
            </a:lvl7pPr>
            <a:lvl8pPr marL="2279650" indent="-188913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latin typeface="+mn-lt"/>
              </a:defRPr>
            </a:lvl8pPr>
            <a:lvl9pPr marL="2736850" indent="-188913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latin typeface="+mn-lt"/>
              </a:defRPr>
            </a:lvl9pPr>
          </a:lstStyle>
          <a:p>
            <a:pPr lvl="0"/>
            <a:r>
              <a:rPr lang="de-DE" sz="1350" b="1" dirty="0">
                <a:solidFill>
                  <a:schemeClr val="tx1"/>
                </a:solidFill>
                <a:latin typeface="+mj-lt"/>
              </a:rPr>
              <a:t>Für Fragen stehe ich gerne zur Verfügung</a:t>
            </a:r>
            <a:r>
              <a:rPr lang="de-DE" sz="1350" b="1" baseline="0" dirty="0">
                <a:solidFill>
                  <a:schemeClr val="tx1"/>
                </a:solidFill>
                <a:latin typeface="+mj-lt"/>
              </a:rPr>
              <a:t>!</a:t>
            </a:r>
            <a:endParaRPr lang="de-DE" sz="135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258764" y="3629849"/>
            <a:ext cx="5666549" cy="1599373"/>
          </a:xfrm>
          <a:prstGeom prst="rect">
            <a:avLst/>
          </a:prstGeom>
        </p:spPr>
        <p:txBody>
          <a:bodyPr lIns="135000" anchor="b">
            <a:noAutofit/>
          </a:bodyPr>
          <a:lstStyle/>
          <a:p>
            <a:pPr defTabSz="173831">
              <a:defRPr/>
            </a:pPr>
            <a:r>
              <a:rPr lang="de-DE" sz="11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Reinhard</a:t>
            </a:r>
            <a:r>
              <a:rPr lang="de-DE" sz="1100" b="0" baseline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Borsten, </a:t>
            </a:r>
            <a:r>
              <a:rPr lang="de-DE" sz="1100" b="0" baseline="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M.Sc</a:t>
            </a:r>
            <a:r>
              <a:rPr lang="de-DE" sz="1100" b="0" baseline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de-DE" sz="1100" b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173831">
              <a:defRPr/>
            </a:pPr>
            <a:endParaRPr lang="de-DE" sz="11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173831">
              <a:defRPr/>
            </a:pPr>
            <a:r>
              <a:rPr lang="de-DE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Unternehmen</a:t>
            </a:r>
            <a:br>
              <a:rPr lang="en-US" sz="11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sz="1100" kern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1738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Str. 44</a:t>
            </a:r>
            <a:b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64283 Darmstadt</a:t>
            </a:r>
          </a:p>
          <a:p>
            <a:pPr defTabSz="17383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100" kern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1738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1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E-Mail:		p.k@t.de</a:t>
            </a:r>
          </a:p>
          <a:p>
            <a:pPr defTabSz="1738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1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Internet:		www.x.de</a:t>
            </a:r>
          </a:p>
        </p:txBody>
      </p:sp>
      <p:pic>
        <p:nvPicPr>
          <p:cNvPr id="18" name="Grafik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8" t="8584" r="71013" b="15473"/>
          <a:stretch/>
        </p:blipFill>
        <p:spPr>
          <a:xfrm>
            <a:off x="8148304" y="779789"/>
            <a:ext cx="816829" cy="987677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8" t="8584" r="9855" b="15473"/>
          <a:stretch/>
        </p:blipFill>
        <p:spPr>
          <a:xfrm>
            <a:off x="8048925" y="5376698"/>
            <a:ext cx="957357" cy="320932"/>
          </a:xfrm>
          <a:prstGeom prst="rect">
            <a:avLst/>
          </a:prstGeom>
        </p:spPr>
      </p:pic>
      <p:sp>
        <p:nvSpPr>
          <p:cNvPr id="23" name="Line 15"/>
          <p:cNvSpPr>
            <a:spLocks noChangeShapeType="1"/>
          </p:cNvSpPr>
          <p:nvPr/>
        </p:nvSpPr>
        <p:spPr bwMode="auto">
          <a:xfrm>
            <a:off x="179512" y="5369078"/>
            <a:ext cx="8786365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75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rafik 19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0" t="9481" r="8907" b="10001"/>
          <a:stretch/>
        </p:blipFill>
        <p:spPr>
          <a:xfrm>
            <a:off x="7666891" y="461070"/>
            <a:ext cx="1364567" cy="520505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8" t="8584" r="9855" b="15473"/>
          <a:stretch/>
        </p:blipFill>
        <p:spPr>
          <a:xfrm>
            <a:off x="8048925" y="5376698"/>
            <a:ext cx="957357" cy="320932"/>
          </a:xfrm>
          <a:prstGeom prst="rect">
            <a:avLst/>
          </a:prstGeom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179512" y="627849"/>
            <a:ext cx="8713663" cy="900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0000" y="407458"/>
            <a:ext cx="6822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1" y="1278000"/>
            <a:ext cx="8784000" cy="39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79512" y="164043"/>
            <a:ext cx="8786366" cy="120386"/>
          </a:xfrm>
          <a:prstGeom prst="rect">
            <a:avLst/>
          </a:prstGeom>
          <a:solidFill>
            <a:srgbClr val="B1BD00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179512" y="1134000"/>
            <a:ext cx="8786366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179512" y="308645"/>
            <a:ext cx="8786366" cy="0"/>
          </a:xfrm>
          <a:prstGeom prst="line">
            <a:avLst/>
          </a:prstGeom>
          <a:noFill/>
          <a:ln w="1524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179512" y="5369078"/>
            <a:ext cx="8786365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4" name="Datumsplatzhalter 2"/>
          <p:cNvSpPr>
            <a:spLocks noGrp="1"/>
          </p:cNvSpPr>
          <p:nvPr>
            <p:ph type="dt" sz="half" idx="2"/>
          </p:nvPr>
        </p:nvSpPr>
        <p:spPr>
          <a:xfrm>
            <a:off x="78741" y="5410200"/>
            <a:ext cx="1285657" cy="2584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/>
              <a:t>16.02.2023</a:t>
            </a:r>
            <a:endParaRPr lang="de-DE" dirty="0"/>
          </a:p>
        </p:txBody>
      </p:sp>
      <p:sp>
        <p:nvSpPr>
          <p:cNvPr id="17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864000" y="5410200"/>
            <a:ext cx="6170880" cy="2584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/>
              <a:t>Marcel Böhringer | Technische Universität Darmstadt | IEWT 2023 – Elektrische Netze I</a:t>
            </a:r>
            <a:endParaRPr lang="de-DE" dirty="0"/>
          </a:p>
        </p:txBody>
      </p:sp>
      <p:sp>
        <p:nvSpPr>
          <p:cNvPr id="18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519830" y="5410200"/>
            <a:ext cx="1303040" cy="2584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/>
              <a:t>Folie </a:t>
            </a:r>
            <a:fld id="{C55C581E-CF6C-4085-AF31-EC3506E4B48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8" r:id="rId5"/>
    <p:sldLayoutId id="2147483654" r:id="rId6"/>
    <p:sldLayoutId id="2147483660" r:id="rId7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200"/>
        </a:spcBef>
        <a:spcAft>
          <a:spcPts val="200"/>
        </a:spcAft>
        <a:buFont typeface="Wingdings" panose="05000000000000000000" pitchFamily="2" charset="2"/>
        <a:buNone/>
        <a:defRPr sz="16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180000" indent="-180000" algn="l" rtl="0" eaLnBrk="1" fontAlgn="base" hangingPunct="1">
        <a:lnSpc>
          <a:spcPct val="100000"/>
        </a:lnSpc>
        <a:spcBef>
          <a:spcPts val="200"/>
        </a:spcBef>
        <a:spcAft>
          <a:spcPts val="400"/>
        </a:spcAft>
        <a:buFont typeface="Wingdings" pitchFamily="2" charset="2"/>
        <a:buChar char="§"/>
        <a:defRPr sz="16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360000" indent="-179388" algn="l" rtl="0" eaLnBrk="1" fontAlgn="base" hangingPunct="1">
        <a:lnSpc>
          <a:spcPct val="100000"/>
        </a:lnSpc>
        <a:spcBef>
          <a:spcPts val="200"/>
        </a:spcBef>
        <a:spcAft>
          <a:spcPts val="400"/>
        </a:spcAft>
        <a:buFont typeface="Symbol" panose="05050102010706020507" pitchFamily="18" charset="2"/>
        <a:buChar char="-"/>
        <a:defRPr sz="14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540000" indent="-180000" algn="l" rtl="0" eaLnBrk="1" fontAlgn="base" hangingPunct="1">
        <a:lnSpc>
          <a:spcPct val="100000"/>
        </a:lnSpc>
        <a:spcBef>
          <a:spcPts val="200"/>
        </a:spcBef>
        <a:spcAft>
          <a:spcPts val="400"/>
        </a:spcAft>
        <a:buFont typeface="Wingdings" pitchFamily="2" charset="2"/>
        <a:buChar char="§"/>
        <a:defRPr sz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720000" indent="-180000" algn="l" defTabSz="900113" rtl="0" eaLnBrk="1" fontAlgn="base" hangingPunct="1">
        <a:lnSpc>
          <a:spcPct val="100000"/>
        </a:lnSpc>
        <a:spcBef>
          <a:spcPts val="200"/>
        </a:spcBef>
        <a:spcAft>
          <a:spcPts val="400"/>
        </a:spcAft>
        <a:buFont typeface="Symbol" panose="05050102010706020507" pitchFamily="18" charset="2"/>
        <a:buChar char="-"/>
        <a:defRPr sz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3652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5.tu-darmstadt.de/" TargetMode="External"/><Relationship Id="rId2" Type="http://schemas.openxmlformats.org/officeDocument/2006/relationships/hyperlink" Target="mailto:mb@e5.tu-darmstadt.d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4.png"/><Relationship Id="rId3" Type="http://schemas.openxmlformats.org/officeDocument/2006/relationships/image" Target="../media/image80.png"/><Relationship Id="rId7" Type="http://schemas.openxmlformats.org/officeDocument/2006/relationships/image" Target="../media/image33.emf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0.png"/><Relationship Id="rId11" Type="http://schemas.openxmlformats.org/officeDocument/2006/relationships/image" Target="../media/image150.png"/><Relationship Id="rId5" Type="http://schemas.openxmlformats.org/officeDocument/2006/relationships/image" Target="../media/image110.png"/><Relationship Id="rId10" Type="http://schemas.openxmlformats.org/officeDocument/2006/relationships/image" Target="../media/image4.png"/><Relationship Id="rId4" Type="http://schemas.openxmlformats.org/officeDocument/2006/relationships/image" Target="../media/image90.png"/><Relationship Id="rId14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4.png"/><Relationship Id="rId3" Type="http://schemas.openxmlformats.org/officeDocument/2006/relationships/image" Target="../media/image80.png"/><Relationship Id="rId7" Type="http://schemas.openxmlformats.org/officeDocument/2006/relationships/image" Target="../media/image33.emf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0.png"/><Relationship Id="rId11" Type="http://schemas.openxmlformats.org/officeDocument/2006/relationships/image" Target="../media/image150.png"/><Relationship Id="rId5" Type="http://schemas.openxmlformats.org/officeDocument/2006/relationships/image" Target="../media/image110.png"/><Relationship Id="rId10" Type="http://schemas.openxmlformats.org/officeDocument/2006/relationships/image" Target="../media/image4.png"/><Relationship Id="rId4" Type="http://schemas.openxmlformats.org/officeDocument/2006/relationships/image" Target="../media/image90.png"/><Relationship Id="rId1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6.png"/><Relationship Id="rId3" Type="http://schemas.openxmlformats.org/officeDocument/2006/relationships/image" Target="../media/image80.png"/><Relationship Id="rId7" Type="http://schemas.openxmlformats.org/officeDocument/2006/relationships/image" Target="../media/image33.emf"/><Relationship Id="rId12" Type="http://schemas.openxmlformats.org/officeDocument/2006/relationships/image" Target="../media/image15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0.png"/><Relationship Id="rId11" Type="http://schemas.openxmlformats.org/officeDocument/2006/relationships/image" Target="../media/image16.png"/><Relationship Id="rId5" Type="http://schemas.openxmlformats.org/officeDocument/2006/relationships/image" Target="../media/image110.png"/><Relationship Id="rId15" Type="http://schemas.openxmlformats.org/officeDocument/2006/relationships/image" Target="../media/image35.png"/><Relationship Id="rId10" Type="http://schemas.openxmlformats.org/officeDocument/2006/relationships/image" Target="../media/image4.png"/><Relationship Id="rId4" Type="http://schemas.openxmlformats.org/officeDocument/2006/relationships/image" Target="../media/image90.png"/><Relationship Id="rId14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9.png"/><Relationship Id="rId3" Type="http://schemas.openxmlformats.org/officeDocument/2006/relationships/image" Target="../media/image350.png"/><Relationship Id="rId7" Type="http://schemas.openxmlformats.org/officeDocument/2006/relationships/image" Target="../media/image33.emf"/><Relationship Id="rId12" Type="http://schemas.openxmlformats.org/officeDocument/2006/relationships/image" Target="../media/image42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8.png"/><Relationship Id="rId11" Type="http://schemas.openxmlformats.org/officeDocument/2006/relationships/image" Target="../media/image41.png"/><Relationship Id="rId5" Type="http://schemas.openxmlformats.org/officeDocument/2006/relationships/image" Target="../media/image37.png"/><Relationship Id="rId15" Type="http://schemas.openxmlformats.org/officeDocument/2006/relationships/image" Target="../media/image43.png"/><Relationship Id="rId10" Type="http://schemas.openxmlformats.org/officeDocument/2006/relationships/image" Target="../media/image330.png"/><Relationship Id="rId4" Type="http://schemas.openxmlformats.org/officeDocument/2006/relationships/image" Target="../media/image360.png"/><Relationship Id="rId14" Type="http://schemas.openxmlformats.org/officeDocument/2006/relationships/image" Target="../media/image4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png"/><Relationship Id="rId13" Type="http://schemas.openxmlformats.org/officeDocument/2006/relationships/image" Target="../media/image51.svg"/><Relationship Id="rId3" Type="http://schemas.openxmlformats.org/officeDocument/2006/relationships/image" Target="../media/image44.png"/><Relationship Id="rId7" Type="http://schemas.openxmlformats.org/officeDocument/2006/relationships/image" Target="../media/image18.png"/><Relationship Id="rId12" Type="http://schemas.openxmlformats.org/officeDocument/2006/relationships/image" Target="../media/image5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7.svg"/><Relationship Id="rId11" Type="http://schemas.openxmlformats.org/officeDocument/2006/relationships/image" Target="../media/image49.svg"/><Relationship Id="rId5" Type="http://schemas.openxmlformats.org/officeDocument/2006/relationships/image" Target="../media/image46.png"/><Relationship Id="rId10" Type="http://schemas.openxmlformats.org/officeDocument/2006/relationships/image" Target="../media/image48.png"/><Relationship Id="rId4" Type="http://schemas.openxmlformats.org/officeDocument/2006/relationships/image" Target="../media/image45.svg"/><Relationship Id="rId9" Type="http://schemas.openxmlformats.org/officeDocument/2006/relationships/image" Target="../media/image20.png"/><Relationship Id="rId14" Type="http://schemas.openxmlformats.org/officeDocument/2006/relationships/image" Target="../media/image25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sv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1.xml"/><Relationship Id="rId5" Type="http://schemas.openxmlformats.org/officeDocument/2006/relationships/image" Target="../media/image47.svg"/><Relationship Id="rId4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sv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2.xml"/><Relationship Id="rId5" Type="http://schemas.openxmlformats.org/officeDocument/2006/relationships/image" Target="../media/image47.svg"/><Relationship Id="rId4" Type="http://schemas.openxmlformats.org/officeDocument/2006/relationships/image" Target="../media/image4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45.svg"/><Relationship Id="rId7" Type="http://schemas.openxmlformats.org/officeDocument/2006/relationships/image" Target="../media/image5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3.xml"/><Relationship Id="rId5" Type="http://schemas.openxmlformats.org/officeDocument/2006/relationships/image" Target="../media/image47.svg"/><Relationship Id="rId4" Type="http://schemas.openxmlformats.org/officeDocument/2006/relationships/image" Target="../media/image4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45.svg"/><Relationship Id="rId7" Type="http://schemas.openxmlformats.org/officeDocument/2006/relationships/image" Target="../media/image57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4.xml"/><Relationship Id="rId5" Type="http://schemas.openxmlformats.org/officeDocument/2006/relationships/image" Target="../media/image47.svg"/><Relationship Id="rId4" Type="http://schemas.openxmlformats.org/officeDocument/2006/relationships/image" Target="../media/image4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45.svg"/><Relationship Id="rId7" Type="http://schemas.openxmlformats.org/officeDocument/2006/relationships/image" Target="../media/image57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5.xml"/><Relationship Id="rId5" Type="http://schemas.openxmlformats.org/officeDocument/2006/relationships/image" Target="../media/image47.svg"/><Relationship Id="rId4" Type="http://schemas.openxmlformats.org/officeDocument/2006/relationships/image" Target="../media/image46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45.svg"/><Relationship Id="rId7" Type="http://schemas.openxmlformats.org/officeDocument/2006/relationships/image" Target="../media/image5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6.xml"/><Relationship Id="rId5" Type="http://schemas.openxmlformats.org/officeDocument/2006/relationships/image" Target="../media/image47.svg"/><Relationship Id="rId4" Type="http://schemas.openxmlformats.org/officeDocument/2006/relationships/image" Target="../media/image4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20.svg"/><Relationship Id="rId7" Type="http://schemas.openxmlformats.org/officeDocument/2006/relationships/image" Target="../media/image55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4.png"/><Relationship Id="rId5" Type="http://schemas.openxmlformats.org/officeDocument/2006/relationships/image" Target="../media/image53.svg"/><Relationship Id="rId4" Type="http://schemas.openxmlformats.org/officeDocument/2006/relationships/image" Target="../media/image52.png"/><Relationship Id="rId9" Type="http://schemas.openxmlformats.org/officeDocument/2006/relationships/image" Target="../media/image60.sv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5.tu-darmstadt.de/" TargetMode="External"/><Relationship Id="rId7" Type="http://schemas.openxmlformats.org/officeDocument/2006/relationships/image" Target="../media/image4.svg"/><Relationship Id="rId2" Type="http://schemas.openxmlformats.org/officeDocument/2006/relationships/hyperlink" Target="mailto:mb@e5.tu-darmstadt.d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62.svg"/><Relationship Id="rId4" Type="http://schemas.openxmlformats.org/officeDocument/2006/relationships/image" Target="../media/image61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45.svg"/><Relationship Id="rId7" Type="http://schemas.openxmlformats.org/officeDocument/2006/relationships/image" Target="../media/image67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7.xml"/><Relationship Id="rId5" Type="http://schemas.openxmlformats.org/officeDocument/2006/relationships/image" Target="../media/image51.svg"/><Relationship Id="rId4" Type="http://schemas.openxmlformats.org/officeDocument/2006/relationships/image" Target="../media/image5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pn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17" Type="http://schemas.openxmlformats.org/officeDocument/2006/relationships/image" Target="../media/image20.sv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png"/><Relationship Id="rId15" Type="http://schemas.openxmlformats.org/officeDocument/2006/relationships/image" Target="../media/image18.svg"/><Relationship Id="rId10" Type="http://schemas.openxmlformats.org/officeDocument/2006/relationships/image" Target="../media/image13.png"/><Relationship Id="rId4" Type="http://schemas.openxmlformats.org/officeDocument/2006/relationships/image" Target="../media/image7.sv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26" Type="http://schemas.openxmlformats.org/officeDocument/2006/relationships/image" Target="../media/image30.png"/><Relationship Id="rId21" Type="http://schemas.openxmlformats.org/officeDocument/2006/relationships/image" Target="../media/image26.png"/><Relationship Id="rId25" Type="http://schemas.openxmlformats.org/officeDocument/2006/relationships/image" Target="../media/image29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24" Type="http://schemas.openxmlformats.org/officeDocument/2006/relationships/image" Target="NULL"/><Relationship Id="rId23" Type="http://schemas.openxmlformats.org/officeDocument/2006/relationships/image" Target="../media/image28.png"/><Relationship Id="rId28" Type="http://schemas.openxmlformats.org/officeDocument/2006/relationships/image" Target="../media/image32.png"/><Relationship Id="rId19" Type="http://schemas.openxmlformats.org/officeDocument/2006/relationships/image" Target="NULL"/><Relationship Id="rId22" Type="http://schemas.openxmlformats.org/officeDocument/2006/relationships/image" Target="../media/image27.png"/><Relationship Id="rId27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image" Target="../media/image33.emf"/><Relationship Id="rId7" Type="http://schemas.openxmlformats.org/officeDocument/2006/relationships/image" Target="../media/image8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11" Type="http://schemas.openxmlformats.org/officeDocument/2006/relationships/image" Target="../media/image120.png"/><Relationship Id="rId5" Type="http://schemas.openxmlformats.org/officeDocument/2006/relationships/image" Target="../media/image7.png"/><Relationship Id="rId10" Type="http://schemas.openxmlformats.org/officeDocument/2006/relationships/image" Target="../media/image110.png"/><Relationship Id="rId4" Type="http://schemas.openxmlformats.org/officeDocument/2006/relationships/image" Target="../media/image60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3EE32B4D-FA46-46CB-74D6-426080345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897" y="407458"/>
            <a:ext cx="8687249" cy="415502"/>
          </a:xfrm>
        </p:spPr>
        <p:txBody>
          <a:bodyPr anchor="t"/>
          <a:lstStyle/>
          <a:p>
            <a:r>
              <a:rPr lang="de-DE" dirty="0"/>
              <a:t>Dimensionierung von Erzeugungsanlagen in Niederspannungsnetzen mit Power-Flow </a:t>
            </a:r>
            <a:br>
              <a:rPr lang="de-DE" dirty="0"/>
            </a:br>
            <a:r>
              <a:rPr lang="de-DE" dirty="0"/>
              <a:t>Optimierung unter Einhaltung der Planungsgrundsätze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3124981-084F-B786-4851-295E0588BB44}"/>
              </a:ext>
            </a:extLst>
          </p:cNvPr>
          <p:cNvSpPr/>
          <p:nvPr/>
        </p:nvSpPr>
        <p:spPr>
          <a:xfrm>
            <a:off x="106680" y="3296295"/>
            <a:ext cx="4465320" cy="1932927"/>
          </a:xfrm>
          <a:prstGeom prst="rect">
            <a:avLst/>
          </a:prstGeom>
          <a:solidFill>
            <a:schemeClr val="bg1"/>
          </a:solidFill>
        </p:spPr>
        <p:txBody>
          <a:bodyPr lIns="135000" anchor="b">
            <a:noAutofit/>
          </a:bodyPr>
          <a:lstStyle/>
          <a:p>
            <a:pPr defTabSz="173831">
              <a:defRPr/>
            </a:pPr>
            <a:r>
              <a:rPr lang="de-DE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Marcel Böhringer, </a:t>
            </a:r>
            <a:r>
              <a:rPr lang="de-DE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Achraf Kharrat und Jutta Hanson</a:t>
            </a:r>
          </a:p>
          <a:p>
            <a:pPr defTabSz="173831">
              <a:defRPr/>
            </a:pPr>
            <a:endParaRPr lang="de-DE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173831">
              <a:defRPr/>
            </a:pPr>
            <a:endParaRPr lang="de-DE" sz="1100" b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173831">
              <a:defRPr/>
            </a:pPr>
            <a:r>
              <a:rPr lang="de-DE" sz="12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Telefon: 		+49 (0) 6151/16-24672</a:t>
            </a:r>
          </a:p>
          <a:p>
            <a:pPr defTabSz="173831">
              <a:defRPr/>
            </a:pPr>
            <a:r>
              <a:rPr lang="de-DE" sz="12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Fax:				+49 (0) 6151/16-24665 </a:t>
            </a:r>
          </a:p>
          <a:p>
            <a:pPr defTabSz="173831">
              <a:defRPr/>
            </a:pPr>
            <a:r>
              <a:rPr lang="de-DE" sz="12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E-Mail:</a:t>
            </a:r>
            <a:r>
              <a:rPr lang="de-DE" sz="1200" b="0" baseline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		</a:t>
            </a:r>
            <a:r>
              <a:rPr lang="de-DE" sz="1200" b="0" baseline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mb@e5.tu-darmstadt.de</a:t>
            </a:r>
            <a:r>
              <a:rPr lang="de-DE" sz="1200" b="0" baseline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de-DE" sz="1200" b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173831">
              <a:defRPr/>
            </a:pPr>
            <a:endParaRPr lang="de-DE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173831">
              <a:defRPr/>
            </a:pPr>
            <a:r>
              <a:rPr lang="de-DE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Technische Universität Darmstadt</a:t>
            </a:r>
          </a:p>
          <a:p>
            <a:pPr defTabSz="173831">
              <a:defRPr/>
            </a:pPr>
            <a:r>
              <a:rPr lang="de-DE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Fachgebiet Elektrische Energieversorgung </a:t>
            </a:r>
          </a:p>
          <a:p>
            <a:pPr defTabSz="173831">
              <a:defRPr/>
            </a:pPr>
            <a:r>
              <a:rPr lang="de-DE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unter Einsatz Erneuerbarer Energien (E5)</a:t>
            </a:r>
          </a:p>
          <a:p>
            <a:pPr defTabSz="173831">
              <a:defRPr/>
            </a:pPr>
            <a:endParaRPr lang="de-DE" sz="1200" kern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1738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Web:		</a:t>
            </a:r>
            <a:r>
              <a:rPr lang="de-DE" sz="12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www.e5.tu-darmstadt.de</a:t>
            </a:r>
            <a:r>
              <a:rPr lang="de-DE" sz="12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6" name="Untertitel 1">
            <a:extLst>
              <a:ext uri="{FF2B5EF4-FFF2-40B4-BE49-F238E27FC236}">
                <a16:creationId xmlns:a16="http://schemas.microsoft.com/office/drawing/2014/main" id="{E8C96764-D843-AC73-AF26-17A2C4E1E7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520" y="845449"/>
            <a:ext cx="8687248" cy="997417"/>
          </a:xfrm>
        </p:spPr>
        <p:txBody>
          <a:bodyPr anchor="b"/>
          <a:lstStyle/>
          <a:p>
            <a:r>
              <a:rPr lang="de-DE" dirty="0"/>
              <a:t>IEWT 2023 – Elektrische Netze I, 	16.02.2023 - 16:45 - 18:30 Uhr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64082364-E5AA-1118-886D-01BF550E17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33768" y="285750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766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leichschenkliges Dreieck 206"/>
          <p:cNvSpPr/>
          <p:nvPr/>
        </p:nvSpPr>
        <p:spPr>
          <a:xfrm rot="5400000">
            <a:off x="2741473" y="4067408"/>
            <a:ext cx="108000" cy="180000"/>
          </a:xfrm>
          <a:prstGeom prst="triangle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1400" b="1" dirty="0"/>
              <a:t>Methodik</a:t>
            </a:r>
            <a:r>
              <a:rPr lang="en-US" dirty="0"/>
              <a:t> – </a:t>
            </a:r>
            <a:r>
              <a:rPr lang="de-DE" sz="1400" b="1" dirty="0">
                <a:latin typeface="+mj-lt"/>
              </a:rPr>
              <a:t>Mehrperiodischer Optimal Power Flow </a:t>
            </a: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81499" y="407458"/>
            <a:ext cx="7245668" cy="360000"/>
          </a:xfrm>
        </p:spPr>
        <p:txBody>
          <a:bodyPr/>
          <a:lstStyle/>
          <a:p>
            <a:r>
              <a:rPr lang="de-DE"/>
              <a:t>Im MP-OPF werden mehrere Zeitpunkte abgebildet.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16.02.2023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Marcel Böhringer | Technische Universität Darmstadt | IEWT 2023 – Elektrische Netze I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/>
              <a:t>Folie </a:t>
            </a:r>
            <a:fld id="{C55C581E-CF6C-4085-AF31-EC3506E4B48E}" type="slidenum">
              <a:rPr lang="de-DE" smtClean="0"/>
              <a:pPr/>
              <a:t>10</a:t>
            </a:fld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hteck 85"/>
              <p:cNvSpPr/>
              <p:nvPr/>
            </p:nvSpPr>
            <p:spPr>
              <a:xfrm>
                <a:off x="2515072" y="1595551"/>
                <a:ext cx="674159" cy="2989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sz="12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r>
                            <m:rPr>
                              <m:sty m:val="p"/>
                            </m:rPr>
                            <a:rPr lang="en-US" sz="1200">
                              <a:latin typeface="Cambria Math" panose="02040503050406030204" pitchFamily="18" charset="0"/>
                            </a:rPr>
                            <m:t>netz</m:t>
                          </m:r>
                          <m:r>
                            <a:rPr lang="en-US" sz="1200">
                              <a:latin typeface="Cambria Math" panose="02040503050406030204" pitchFamily="18" charset="0"/>
                            </a:rPr>
                            <m:t>+ </m:t>
                          </m:r>
                        </m:sup>
                      </m:sSubSup>
                    </m:oMath>
                  </m:oMathPara>
                </a14:m>
                <a:endParaRPr lang="de-DE" sz="1600" dirty="0"/>
              </a:p>
            </p:txBody>
          </p:sp>
        </mc:Choice>
        <mc:Fallback xmlns="">
          <p:sp>
            <p:nvSpPr>
              <p:cNvPr id="86" name="Rechteck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072" y="1595551"/>
                <a:ext cx="674159" cy="2989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7" name="Gerade Verbindung mit Pfeil 86"/>
          <p:cNvCxnSpPr/>
          <p:nvPr/>
        </p:nvCxnSpPr>
        <p:spPr>
          <a:xfrm>
            <a:off x="2515072" y="1636017"/>
            <a:ext cx="0" cy="18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8" name="Gerade Verbindung mit Pfeil 87"/>
          <p:cNvCxnSpPr/>
          <p:nvPr/>
        </p:nvCxnSpPr>
        <p:spPr>
          <a:xfrm flipH="1" flipV="1">
            <a:off x="1815856" y="1666653"/>
            <a:ext cx="0" cy="18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hteck 88"/>
              <p:cNvSpPr/>
              <p:nvPr/>
            </p:nvSpPr>
            <p:spPr>
              <a:xfrm>
                <a:off x="1025065" y="1602059"/>
                <a:ext cx="674159" cy="2989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r>
                            <m:rPr>
                              <m:sty m:val="p"/>
                            </m:rPr>
                            <a:rPr lang="en-US" sz="1200">
                              <a:latin typeface="Cambria Math" panose="02040503050406030204" pitchFamily="18" charset="0"/>
                            </a:rPr>
                            <m:t>netz</m:t>
                          </m:r>
                          <m:r>
                            <a:rPr lang="de-DE" sz="12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</m:oMath>
                  </m:oMathPara>
                </a14:m>
                <a:endParaRPr lang="de-DE" sz="1200" dirty="0"/>
              </a:p>
            </p:txBody>
          </p:sp>
        </mc:Choice>
        <mc:Fallback xmlns="">
          <p:sp>
            <p:nvSpPr>
              <p:cNvPr id="89" name="Rechteck 8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065" y="1602059"/>
                <a:ext cx="674159" cy="2989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26F050CB-F3DA-53D2-D1C1-5BB998B7D486}"/>
              </a:ext>
            </a:extLst>
          </p:cNvPr>
          <p:cNvGrpSpPr/>
          <p:nvPr/>
        </p:nvGrpSpPr>
        <p:grpSpPr>
          <a:xfrm>
            <a:off x="270808" y="2743143"/>
            <a:ext cx="1143005" cy="552524"/>
            <a:chOff x="191894" y="3022543"/>
            <a:chExt cx="1143005" cy="5525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Textfeld 96"/>
                <p:cNvSpPr txBox="1"/>
                <p:nvPr/>
              </p:nvSpPr>
              <p:spPr>
                <a:xfrm>
                  <a:off x="263452" y="3022543"/>
                  <a:ext cx="1071447" cy="2489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Sup>
                        <m:sSubSupPr>
                          <m:ctrlPr>
                            <a:rPr lang="de-DE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de-DE" sz="1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PV</m:t>
                          </m:r>
                        </m:sup>
                      </m:sSubSup>
                    </m:oMath>
                  </a14:m>
                  <a:r>
                    <a:rPr lang="de-DE" sz="1000" dirty="0">
                      <a:solidFill>
                        <a:schemeClr val="tx1"/>
                      </a:solidFill>
                      <a:latin typeface="+mj-lt"/>
                    </a:rPr>
                    <a:t> = 0,1 €/kW</a:t>
                  </a:r>
                </a:p>
              </p:txBody>
            </p:sp>
          </mc:Choice>
          <mc:Fallback xmlns="">
            <p:sp>
              <p:nvSpPr>
                <p:cNvPr id="97" name="Textfeld 9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3452" y="3022543"/>
                  <a:ext cx="1071447" cy="248914"/>
                </a:xfrm>
                <a:prstGeom prst="rect">
                  <a:avLst/>
                </a:prstGeom>
                <a:blipFill>
                  <a:blip r:embed="rId5"/>
                  <a:stretch>
                    <a:fillRect b="-9756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Textfeld 98"/>
                <p:cNvSpPr txBox="1"/>
                <p:nvPr/>
              </p:nvSpPr>
              <p:spPr>
                <a:xfrm>
                  <a:off x="191894" y="3299735"/>
                  <a:ext cx="1063561" cy="275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Sup>
                        <m:sSubSupPr>
                          <m:ctrlPr>
                            <a:rPr lang="de-DE" sz="1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de-DE" sz="1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pv</m:t>
                          </m:r>
                        </m:sup>
                      </m:sSubSup>
                      <m:r>
                        <a:rPr lang="en-GB" sz="1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de-DE" sz="1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sz="1000">
                              <a:latin typeface="Cambria Math" panose="02040503050406030204" pitchFamily="18" charset="0"/>
                            </a:rPr>
                            <m:t>PV</m:t>
                          </m:r>
                        </m:sup>
                      </m:sSubSup>
                    </m:oMath>
                  </a14:m>
                  <a:r>
                    <a:rPr lang="de-DE" sz="1000" dirty="0">
                      <a:latin typeface="+mj-lt"/>
                    </a:rPr>
                    <a:t>≥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de-DE" sz="1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0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0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GB" sz="1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pv</m:t>
                          </m:r>
                          <m:r>
                            <a:rPr lang="en-GB" sz="1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p>
                      </m:sSubSup>
                    </m:oMath>
                  </a14:m>
                  <a:endParaRPr lang="de-DE" sz="1000" dirty="0">
                    <a:latin typeface="+mj-lt"/>
                  </a:endParaRPr>
                </a:p>
              </p:txBody>
            </p:sp>
          </mc:Choice>
          <mc:Fallback xmlns="">
            <p:sp>
              <p:nvSpPr>
                <p:cNvPr id="99" name="Textfeld 9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894" y="3299735"/>
                  <a:ext cx="1063561" cy="275332"/>
                </a:xfrm>
                <a:prstGeom prst="rect">
                  <a:avLst/>
                </a:prstGeom>
                <a:blipFill>
                  <a:blip r:embed="rId6"/>
                  <a:stretch>
                    <a:fillRect b="-2174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62" name="Gerader Verbinder 161"/>
          <p:cNvCxnSpPr/>
          <p:nvPr/>
        </p:nvCxnSpPr>
        <p:spPr>
          <a:xfrm flipH="1">
            <a:off x="2524544" y="2729314"/>
            <a:ext cx="0" cy="683996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" name="Grafik 162"/>
          <p:cNvPicPr>
            <a:picLocks noChangeAspect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5400000">
            <a:off x="2022292" y="1276781"/>
            <a:ext cx="267013" cy="271463"/>
          </a:xfrm>
          <a:prstGeom prst="rect">
            <a:avLst/>
          </a:prstGeom>
        </p:spPr>
      </p:pic>
      <p:cxnSp>
        <p:nvCxnSpPr>
          <p:cNvPr id="164" name="Gerader Verbinder 163"/>
          <p:cNvCxnSpPr/>
          <p:nvPr/>
        </p:nvCxnSpPr>
        <p:spPr>
          <a:xfrm rot="5400000">
            <a:off x="1975071" y="2538183"/>
            <a:ext cx="360000" cy="2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Gerader Verbinder 164"/>
          <p:cNvCxnSpPr/>
          <p:nvPr/>
        </p:nvCxnSpPr>
        <p:spPr>
          <a:xfrm rot="5400000">
            <a:off x="1975798" y="1726018"/>
            <a:ext cx="360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Ellipse 165"/>
          <p:cNvSpPr/>
          <p:nvPr/>
        </p:nvSpPr>
        <p:spPr>
          <a:xfrm rot="5400000">
            <a:off x="2119798" y="1690018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cxnSp>
        <p:nvCxnSpPr>
          <p:cNvPr id="167" name="Gerader Verbinder 166"/>
          <p:cNvCxnSpPr/>
          <p:nvPr/>
        </p:nvCxnSpPr>
        <p:spPr>
          <a:xfrm flipH="1">
            <a:off x="1779513" y="2724554"/>
            <a:ext cx="0" cy="683996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0DEF7F96-8AE5-646A-44E6-2F9951F28D9D}"/>
              </a:ext>
            </a:extLst>
          </p:cNvPr>
          <p:cNvGrpSpPr/>
          <p:nvPr/>
        </p:nvGrpSpPr>
        <p:grpSpPr>
          <a:xfrm>
            <a:off x="1418471" y="3347401"/>
            <a:ext cx="361042" cy="180000"/>
            <a:chOff x="1424974" y="3347401"/>
            <a:chExt cx="361042" cy="180000"/>
          </a:xfrm>
        </p:grpSpPr>
        <p:cxnSp>
          <p:nvCxnSpPr>
            <p:cNvPr id="161" name="Gerader Verbinder 160"/>
            <p:cNvCxnSpPr/>
            <p:nvPr/>
          </p:nvCxnSpPr>
          <p:spPr>
            <a:xfrm rot="10800000" flipV="1">
              <a:off x="1606016" y="3413446"/>
              <a:ext cx="180000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DE07EF10-5A95-308A-DA21-32B31494F410}"/>
                </a:ext>
              </a:extLst>
            </p:cNvPr>
            <p:cNvGrpSpPr/>
            <p:nvPr/>
          </p:nvGrpSpPr>
          <p:grpSpPr>
            <a:xfrm flipH="1">
              <a:off x="1424974" y="3347401"/>
              <a:ext cx="180001" cy="180000"/>
              <a:chOff x="1424974" y="3347401"/>
              <a:chExt cx="180001" cy="180000"/>
            </a:xfrm>
          </p:grpSpPr>
          <p:sp>
            <p:nvSpPr>
              <p:cNvPr id="168" name="Rechteck 167"/>
              <p:cNvSpPr/>
              <p:nvPr/>
            </p:nvSpPr>
            <p:spPr>
              <a:xfrm rot="5400000" flipV="1">
                <a:off x="1424974" y="3347401"/>
                <a:ext cx="180000" cy="1800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169" name="Gleichschenkliges Dreieck 168"/>
              <p:cNvSpPr/>
              <p:nvPr/>
            </p:nvSpPr>
            <p:spPr>
              <a:xfrm rot="16200000">
                <a:off x="1468531" y="3385055"/>
                <a:ext cx="168197" cy="104691"/>
              </a:xfrm>
              <a:prstGeom prst="triangl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171" name="Ellipse 170"/>
          <p:cNvSpPr/>
          <p:nvPr/>
        </p:nvSpPr>
        <p:spPr>
          <a:xfrm>
            <a:off x="2020067" y="1908201"/>
            <a:ext cx="270000" cy="2700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72" name="Ellipse 171"/>
          <p:cNvSpPr/>
          <p:nvPr/>
        </p:nvSpPr>
        <p:spPr>
          <a:xfrm>
            <a:off x="2020067" y="2087414"/>
            <a:ext cx="270000" cy="2700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cxnSp>
        <p:nvCxnSpPr>
          <p:cNvPr id="176" name="Gerader Verbinder 175"/>
          <p:cNvCxnSpPr/>
          <p:nvPr/>
        </p:nvCxnSpPr>
        <p:spPr>
          <a:xfrm rot="10800000" flipV="1">
            <a:off x="1599513" y="4134599"/>
            <a:ext cx="1800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Gerader Verbinder 179"/>
          <p:cNvCxnSpPr/>
          <p:nvPr/>
        </p:nvCxnSpPr>
        <p:spPr>
          <a:xfrm rot="10800000" flipV="1">
            <a:off x="2527854" y="4137041"/>
            <a:ext cx="180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Gleichschenkliges Dreieck 180"/>
          <p:cNvSpPr/>
          <p:nvPr/>
        </p:nvSpPr>
        <p:spPr>
          <a:xfrm rot="5400000" flipV="1">
            <a:off x="1459635" y="4067407"/>
            <a:ext cx="108000" cy="1800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00" name="Ellipse 199"/>
          <p:cNvSpPr/>
          <p:nvPr/>
        </p:nvSpPr>
        <p:spPr>
          <a:xfrm rot="5400000">
            <a:off x="2119067" y="2502184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grpSp>
        <p:nvGrpSpPr>
          <p:cNvPr id="13" name="Gruppieren 12"/>
          <p:cNvGrpSpPr/>
          <p:nvPr/>
        </p:nvGrpSpPr>
        <p:grpSpPr>
          <a:xfrm>
            <a:off x="1423635" y="2724552"/>
            <a:ext cx="1461838" cy="1486857"/>
            <a:chOff x="1423635" y="3448452"/>
            <a:chExt cx="1461838" cy="1486857"/>
          </a:xfrm>
        </p:grpSpPr>
        <p:grpSp>
          <p:nvGrpSpPr>
            <p:cNvPr id="184" name="Gruppieren 183"/>
            <p:cNvGrpSpPr/>
            <p:nvPr/>
          </p:nvGrpSpPr>
          <p:grpSpPr>
            <a:xfrm>
              <a:off x="1423635" y="3448452"/>
              <a:ext cx="1281838" cy="1486856"/>
              <a:chOff x="1423635" y="3448452"/>
              <a:chExt cx="1281838" cy="1486856"/>
            </a:xfrm>
          </p:grpSpPr>
          <p:grpSp>
            <p:nvGrpSpPr>
              <p:cNvPr id="185" name="Gruppieren 184"/>
              <p:cNvGrpSpPr/>
              <p:nvPr/>
            </p:nvGrpSpPr>
            <p:grpSpPr>
              <a:xfrm>
                <a:off x="1597132" y="3448452"/>
                <a:ext cx="1108341" cy="1454878"/>
                <a:chOff x="1597132" y="3448452"/>
                <a:chExt cx="1108341" cy="1454878"/>
              </a:xfrm>
            </p:grpSpPr>
            <p:cxnSp>
              <p:nvCxnSpPr>
                <p:cNvPr id="188" name="Gerader Verbinder 187"/>
                <p:cNvCxnSpPr/>
                <p:nvPr/>
              </p:nvCxnSpPr>
              <p:spPr>
                <a:xfrm rot="10800000" flipV="1">
                  <a:off x="1603635" y="4179735"/>
                  <a:ext cx="180000" cy="0"/>
                </a:xfrm>
                <a:prstGeom prst="line">
                  <a:avLst/>
                </a:prstGeom>
                <a:ln w="12700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Gerader Verbinder 188"/>
                <p:cNvCxnSpPr/>
                <p:nvPr/>
              </p:nvCxnSpPr>
              <p:spPr>
                <a:xfrm flipH="1">
                  <a:off x="1818178" y="3453216"/>
                  <a:ext cx="0" cy="683996"/>
                </a:xfrm>
                <a:prstGeom prst="line">
                  <a:avLst/>
                </a:prstGeom>
                <a:ln w="12700">
                  <a:solidFill>
                    <a:schemeClr val="accent2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Gerader Verbinder 189"/>
                <p:cNvCxnSpPr/>
                <p:nvPr/>
              </p:nvCxnSpPr>
              <p:spPr>
                <a:xfrm flipH="1">
                  <a:off x="1818178" y="4172594"/>
                  <a:ext cx="0" cy="683996"/>
                </a:xfrm>
                <a:prstGeom prst="line">
                  <a:avLst/>
                </a:prstGeom>
                <a:ln w="127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Gerader Verbinder 190"/>
                <p:cNvCxnSpPr/>
                <p:nvPr/>
              </p:nvCxnSpPr>
              <p:spPr>
                <a:xfrm rot="10800000" flipV="1">
                  <a:off x="1597132" y="4900888"/>
                  <a:ext cx="180000" cy="0"/>
                </a:xfrm>
                <a:prstGeom prst="line">
                  <a:avLst/>
                </a:prstGeom>
                <a:ln w="127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Gerader Verbinder 191"/>
                <p:cNvCxnSpPr/>
                <p:nvPr/>
              </p:nvCxnSpPr>
              <p:spPr>
                <a:xfrm flipH="1">
                  <a:off x="2485879" y="3448452"/>
                  <a:ext cx="0" cy="683996"/>
                </a:xfrm>
                <a:prstGeom prst="line">
                  <a:avLst/>
                </a:prstGeom>
                <a:ln w="127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Gerader Verbinder 192"/>
                <p:cNvCxnSpPr/>
                <p:nvPr/>
              </p:nvCxnSpPr>
              <p:spPr>
                <a:xfrm flipH="1">
                  <a:off x="2485879" y="4179735"/>
                  <a:ext cx="0" cy="683996"/>
                </a:xfrm>
                <a:prstGeom prst="line">
                  <a:avLst/>
                </a:prstGeom>
                <a:ln w="127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Gerader Verbinder 194"/>
                <p:cNvCxnSpPr/>
                <p:nvPr/>
              </p:nvCxnSpPr>
              <p:spPr>
                <a:xfrm rot="10800000" flipV="1">
                  <a:off x="2525473" y="4903330"/>
                  <a:ext cx="180000" cy="0"/>
                </a:xfrm>
                <a:prstGeom prst="line">
                  <a:avLst/>
                </a:prstGeom>
                <a:ln w="127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6" name="Gleichschenkliges Dreieck 185"/>
              <p:cNvSpPr/>
              <p:nvPr/>
            </p:nvSpPr>
            <p:spPr>
              <a:xfrm rot="5400000" flipV="1">
                <a:off x="1459635" y="4791308"/>
                <a:ext cx="108000" cy="180000"/>
              </a:xfrm>
              <a:prstGeom prst="triangle">
                <a:avLst/>
              </a:prstGeom>
              <a:pattFill prst="lgCheck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/>
              </a:p>
            </p:txBody>
          </p:sp>
        </p:grpSp>
        <p:sp>
          <p:nvSpPr>
            <p:cNvPr id="206" name="Gleichschenkliges Dreieck 205"/>
            <p:cNvSpPr/>
            <p:nvPr/>
          </p:nvSpPr>
          <p:spPr>
            <a:xfrm rot="5400000">
              <a:off x="2741473" y="4791309"/>
              <a:ext cx="108000" cy="180000"/>
            </a:xfrm>
            <a:prstGeom prst="triangle">
              <a:avLst/>
            </a:prstGeom>
            <a:solidFill>
              <a:schemeClr val="accent2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</p:grpSp>
      <p:cxnSp>
        <p:nvCxnSpPr>
          <p:cNvPr id="170" name="Gerader Verbinder 169"/>
          <p:cNvCxnSpPr/>
          <p:nvPr/>
        </p:nvCxnSpPr>
        <p:spPr>
          <a:xfrm flipH="1">
            <a:off x="1779513" y="3455837"/>
            <a:ext cx="0" cy="68399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Ellipse 195"/>
          <p:cNvSpPr/>
          <p:nvPr/>
        </p:nvSpPr>
        <p:spPr>
          <a:xfrm rot="5400000" flipV="1">
            <a:off x="1760730" y="3401406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99" name="Ellipse 198"/>
          <p:cNvSpPr/>
          <p:nvPr/>
        </p:nvSpPr>
        <p:spPr>
          <a:xfrm rot="5400000" flipV="1">
            <a:off x="1760730" y="4121410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cxnSp>
        <p:nvCxnSpPr>
          <p:cNvPr id="178" name="Gerader Verbinder 177"/>
          <p:cNvCxnSpPr/>
          <p:nvPr/>
        </p:nvCxnSpPr>
        <p:spPr>
          <a:xfrm flipH="1">
            <a:off x="2524544" y="3448692"/>
            <a:ext cx="0" cy="683996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Ellipse 196"/>
          <p:cNvSpPr/>
          <p:nvPr/>
        </p:nvSpPr>
        <p:spPr>
          <a:xfrm rot="5400000" flipV="1">
            <a:off x="2467096" y="3401404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98" name="Ellipse 197"/>
          <p:cNvSpPr/>
          <p:nvPr/>
        </p:nvSpPr>
        <p:spPr>
          <a:xfrm rot="5400000" flipV="1">
            <a:off x="2467096" y="4121408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cxnSp>
        <p:nvCxnSpPr>
          <p:cNvPr id="201" name="Gerader Verbinder 200"/>
          <p:cNvCxnSpPr/>
          <p:nvPr/>
        </p:nvCxnSpPr>
        <p:spPr>
          <a:xfrm rot="10800000">
            <a:off x="1795072" y="2717411"/>
            <a:ext cx="720000" cy="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Ellipse 201"/>
          <p:cNvSpPr/>
          <p:nvPr/>
        </p:nvSpPr>
        <p:spPr>
          <a:xfrm rot="5400000">
            <a:off x="2119072" y="2681412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03" name="Ellipse 202"/>
          <p:cNvSpPr/>
          <p:nvPr/>
        </p:nvSpPr>
        <p:spPr>
          <a:xfrm rot="5400000">
            <a:off x="1767608" y="2681412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04" name="Ellipse 203"/>
          <p:cNvSpPr/>
          <p:nvPr/>
        </p:nvSpPr>
        <p:spPr>
          <a:xfrm rot="5400000">
            <a:off x="2470536" y="2681410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26" name="Rechteck 225"/>
          <p:cNvSpPr/>
          <p:nvPr/>
        </p:nvSpPr>
        <p:spPr>
          <a:xfrm>
            <a:off x="7167800" y="2233672"/>
            <a:ext cx="1792406" cy="577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32" name="Trapezoid 231"/>
          <p:cNvSpPr/>
          <p:nvPr/>
        </p:nvSpPr>
        <p:spPr>
          <a:xfrm rot="5400000">
            <a:off x="6575582" y="2344392"/>
            <a:ext cx="813043" cy="356204"/>
          </a:xfrm>
          <a:prstGeom prst="trapezoid">
            <a:avLst>
              <a:gd name="adj" fmla="val 3302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08D1D4DA-EB95-A26A-2CDE-2054DA09BEED}"/>
              </a:ext>
            </a:extLst>
          </p:cNvPr>
          <p:cNvGrpSpPr/>
          <p:nvPr/>
        </p:nvGrpSpPr>
        <p:grpSpPr>
          <a:xfrm>
            <a:off x="6519830" y="1277998"/>
            <a:ext cx="2444174" cy="4390624"/>
            <a:chOff x="6519830" y="1277998"/>
            <a:chExt cx="2444174" cy="4390624"/>
          </a:xfrm>
        </p:grpSpPr>
        <p:sp>
          <p:nvSpPr>
            <p:cNvPr id="22" name="Foliennummernplatzhalter 6">
              <a:extLst>
                <a:ext uri="{FF2B5EF4-FFF2-40B4-BE49-F238E27FC236}">
                  <a16:creationId xmlns:a16="http://schemas.microsoft.com/office/drawing/2014/main" id="{9E5637EA-D72E-DB44-3EB7-B2540474115F}"/>
                </a:ext>
              </a:extLst>
            </p:cNvPr>
            <p:cNvSpPr txBox="1">
              <a:spLocks/>
            </p:cNvSpPr>
            <p:nvPr/>
          </p:nvSpPr>
          <p:spPr>
            <a:xfrm>
              <a:off x="6519830" y="5410200"/>
              <a:ext cx="1303040" cy="258422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de-DE"/>
              </a:defPPr>
              <a:lvl1pPr algn="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de-DE"/>
                <a:t>Folie </a:t>
              </a:r>
              <a:fld id="{C55C581E-CF6C-4085-AF31-EC3506E4B48E}" type="slidenum">
                <a:rPr lang="de-DE" smtClean="0"/>
                <a:pPr/>
                <a:t>10</a:t>
              </a:fld>
              <a:endParaRPr lang="de-DE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Rechteck 22">
                  <a:extLst>
                    <a:ext uri="{FF2B5EF4-FFF2-40B4-BE49-F238E27FC236}">
                      <a16:creationId xmlns:a16="http://schemas.microsoft.com/office/drawing/2014/main" id="{F17CCD7E-D954-6B71-591F-3E24D82B9479}"/>
                    </a:ext>
                  </a:extLst>
                </p:cNvPr>
                <p:cNvSpPr/>
                <p:nvPr/>
              </p:nvSpPr>
              <p:spPr>
                <a:xfrm>
                  <a:off x="7164003" y="1877999"/>
                  <a:ext cx="1800000" cy="2735913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e-DE" sz="700" b="1" dirty="0">
                    <a:solidFill>
                      <a:schemeClr val="tx1"/>
                    </a:solidFill>
                    <a:cs typeface="Times New Roman" panose="02020603050405020304" pitchFamily="18" charset="0"/>
                  </a:endParaRPr>
                </a:p>
                <a:p>
                  <a:pPr marL="179388" indent="-93663">
                    <a:buFont typeface="Arial" panose="020B0604020202020204" pitchFamily="34" charset="0"/>
                    <a:buChar char="•"/>
                  </a:pPr>
                  <a:endParaRPr lang="de-DE" sz="700" dirty="0">
                    <a:solidFill>
                      <a:schemeClr val="tx1"/>
                    </a:solidFill>
                    <a:latin typeface="+mj-lt"/>
                    <a:cs typeface="Times New Roman" panose="02020603050405020304" pitchFamily="18" charset="0"/>
                  </a:endParaRPr>
                </a:p>
                <a:p>
                  <a:pPr marL="179388" indent="-93663">
                    <a:buFont typeface="Arial" panose="020B0604020202020204" pitchFamily="34" charset="0"/>
                    <a:buChar char="•"/>
                  </a:pPr>
                  <a:endParaRPr lang="de-DE" sz="700" dirty="0">
                    <a:solidFill>
                      <a:schemeClr val="tx1"/>
                    </a:solidFill>
                    <a:latin typeface="+mj-lt"/>
                    <a:cs typeface="Times New Roman" panose="02020603050405020304" pitchFamily="18" charset="0"/>
                  </a:endParaRPr>
                </a:p>
                <a:p>
                  <a:pPr marL="85725"/>
                  <a:endParaRPr lang="de-DE" sz="700" dirty="0">
                    <a:solidFill>
                      <a:schemeClr val="tx1"/>
                    </a:solidFill>
                    <a:latin typeface="+mj-lt"/>
                    <a:cs typeface="Times New Roman" panose="02020603050405020304" pitchFamily="18" charset="0"/>
                  </a:endParaRPr>
                </a:p>
                <a:p>
                  <a:r>
                    <a:rPr lang="en-GB" sz="1200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 </a:t>
                  </a:r>
                  <a:r>
                    <a:rPr lang="en-GB" sz="1200" dirty="0" err="1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Zielfunktion</a:t>
                  </a:r>
                  <a:r>
                    <a:rPr lang="en-GB" sz="1200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:</a:t>
                  </a: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GB" sz="1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min</m:t>
                        </m:r>
                        <m:r>
                          <a:rPr lang="en-GB" sz="1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⁡</m:t>
                        </m:r>
                        <m:r>
                          <a:rPr lang="de-DE" sz="1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𝑭</m:t>
                        </m:r>
                        <m:r>
                          <a:rPr lang="de-DE" sz="1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DE" sz="1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de-DE" sz="1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GB" sz="1400" i="1" dirty="0">
                    <a:solidFill>
                      <a:schemeClr val="tx1"/>
                    </a:solidFill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3" name="Rechteck 22">
                  <a:extLst>
                    <a:ext uri="{FF2B5EF4-FFF2-40B4-BE49-F238E27FC236}">
                      <a16:creationId xmlns:a16="http://schemas.microsoft.com/office/drawing/2014/main" id="{F17CCD7E-D954-6B71-591F-3E24D82B947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4003" y="1877999"/>
                  <a:ext cx="1800000" cy="2735913"/>
                </a:xfrm>
                <a:prstGeom prst="rect">
                  <a:avLst/>
                </a:prstGeom>
                <a:blipFill>
                  <a:blip r:embed="rId10"/>
                  <a:stretch>
                    <a:fillRect l="-2020"/>
                  </a:stretch>
                </a:blipFill>
                <a:ln w="127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8B8751B2-B178-9D02-8AAF-0788D4271A44}"/>
                </a:ext>
              </a:extLst>
            </p:cNvPr>
            <p:cNvSpPr/>
            <p:nvPr/>
          </p:nvSpPr>
          <p:spPr>
            <a:xfrm>
              <a:off x="7164003" y="2905878"/>
              <a:ext cx="1800000" cy="38066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 u. d. NB:</a:t>
              </a:r>
              <a:endParaRPr lang="en-GB" sz="12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A3A99C2F-1441-3B51-31D9-3134405832AE}"/>
                </a:ext>
              </a:extLst>
            </p:cNvPr>
            <p:cNvSpPr/>
            <p:nvPr/>
          </p:nvSpPr>
          <p:spPr>
            <a:xfrm>
              <a:off x="7164002" y="3522220"/>
              <a:ext cx="1800000" cy="733674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Erzeugungs</a:t>
              </a: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- und </a:t>
              </a:r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Verbrauchsanlagen</a:t>
              </a:r>
              <a:endParaRPr lang="en-GB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  <a:p>
              <a:pPr algn="ctr"/>
              <a:b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</a:b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El. </a:t>
              </a:r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Energiesystem</a:t>
              </a:r>
              <a:endParaRPr lang="en-GB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  <a:p>
              <a:pPr algn="ctr"/>
              <a:endParaRPr lang="en-GB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  <a:p>
              <a:pPr algn="ctr"/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Langsame</a:t>
              </a: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 </a:t>
              </a:r>
              <a:b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</a:br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Spannungsänderung</a:t>
              </a: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E402B95E-BD4A-E241-569E-B9EDC7F88515}"/>
                </a:ext>
              </a:extLst>
            </p:cNvPr>
            <p:cNvSpPr/>
            <p:nvPr/>
          </p:nvSpPr>
          <p:spPr>
            <a:xfrm rot="5400000">
              <a:off x="7884004" y="1153674"/>
              <a:ext cx="360000" cy="180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b="1" cap="small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MP-OPF</a:t>
              </a:r>
            </a:p>
          </p:txBody>
        </p:sp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E82BE781-554D-CAC1-97DD-53B62DCD2F77}"/>
                </a:ext>
              </a:extLst>
            </p:cNvPr>
            <p:cNvSpPr/>
            <p:nvPr/>
          </p:nvSpPr>
          <p:spPr>
            <a:xfrm rot="5400000">
              <a:off x="7884001" y="4158001"/>
              <a:ext cx="360000" cy="180000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400" b="1" cap="small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Output</a:t>
              </a:r>
            </a:p>
          </p:txBody>
        </p:sp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52A08C05-0BFE-2562-F08E-E9503F7C1014}"/>
                </a:ext>
              </a:extLst>
            </p:cNvPr>
            <p:cNvSpPr/>
            <p:nvPr/>
          </p:nvSpPr>
          <p:spPr>
            <a:xfrm rot="5400000">
              <a:off x="7884001" y="557998"/>
              <a:ext cx="360000" cy="179999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b="1" cap="small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29" name="Gleichschenkliges Dreieck 28">
              <a:extLst>
                <a:ext uri="{FF2B5EF4-FFF2-40B4-BE49-F238E27FC236}">
                  <a16:creationId xmlns:a16="http://schemas.microsoft.com/office/drawing/2014/main" id="{230D3569-E5E9-080F-AB87-182D64FBCFB7}"/>
                </a:ext>
              </a:extLst>
            </p:cNvPr>
            <p:cNvSpPr/>
            <p:nvPr/>
          </p:nvSpPr>
          <p:spPr>
            <a:xfrm rot="10800000">
              <a:off x="7884003" y="1712999"/>
              <a:ext cx="360000" cy="90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latin typeface="+mj-lt"/>
              </a:endParaRPr>
            </a:p>
          </p:txBody>
        </p:sp>
        <p:sp>
          <p:nvSpPr>
            <p:cNvPr id="30" name="Gleichschenkliges Dreieck 29">
              <a:extLst>
                <a:ext uri="{FF2B5EF4-FFF2-40B4-BE49-F238E27FC236}">
                  <a16:creationId xmlns:a16="http://schemas.microsoft.com/office/drawing/2014/main" id="{76377475-AA96-DE26-75F0-B65BFF5D8B00}"/>
                </a:ext>
              </a:extLst>
            </p:cNvPr>
            <p:cNvSpPr/>
            <p:nvPr/>
          </p:nvSpPr>
          <p:spPr>
            <a:xfrm rot="10800000">
              <a:off x="7884002" y="4713003"/>
              <a:ext cx="360000" cy="90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latin typeface="+mj-lt"/>
              </a:endParaRPr>
            </a:p>
          </p:txBody>
        </p:sp>
      </p:grpSp>
      <p:sp>
        <p:nvSpPr>
          <p:cNvPr id="31" name="Textfeld 30">
            <a:extLst>
              <a:ext uri="{FF2B5EF4-FFF2-40B4-BE49-F238E27FC236}">
                <a16:creationId xmlns:a16="http://schemas.microsoft.com/office/drawing/2014/main" id="{4A2C35CF-E98E-22E7-2723-EA2FD8D3122D}"/>
              </a:ext>
            </a:extLst>
          </p:cNvPr>
          <p:cNvSpPr txBox="1"/>
          <p:nvPr/>
        </p:nvSpPr>
        <p:spPr>
          <a:xfrm>
            <a:off x="554678" y="4714620"/>
            <a:ext cx="39421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>
                <a:latin typeface="+mj-lt"/>
              </a:rPr>
              <a:t>Mehrperiodischer</a:t>
            </a:r>
            <a:r>
              <a:rPr lang="de-DE" sz="1400" b="1" dirty="0">
                <a:solidFill>
                  <a:schemeClr val="bg2"/>
                </a:solidFill>
                <a:latin typeface="+mj-lt"/>
              </a:rPr>
              <a:t> </a:t>
            </a:r>
            <a:r>
              <a:rPr lang="de-DE" sz="1400" b="1" dirty="0">
                <a:latin typeface="+mj-lt"/>
              </a:rPr>
              <a:t>Optimal Power Flow </a:t>
            </a:r>
            <a:br>
              <a:rPr lang="de-DE" sz="1400" b="1" dirty="0">
                <a:latin typeface="+mj-lt"/>
              </a:rPr>
            </a:br>
            <a:r>
              <a:rPr lang="de-DE" sz="1400" b="1" dirty="0">
                <a:latin typeface="+mj-lt"/>
              </a:rPr>
              <a:t>(MP-OPF) </a:t>
            </a:r>
            <a:r>
              <a:rPr lang="de-DE" sz="1400" b="1" dirty="0">
                <a:solidFill>
                  <a:schemeClr val="bg2"/>
                </a:solidFill>
                <a:latin typeface="+mj-lt"/>
              </a:rPr>
              <a:t>mit zeitabhängigen </a:t>
            </a:r>
            <a:r>
              <a:rPr lang="de-DE" sz="1400" b="1" dirty="0" err="1">
                <a:solidFill>
                  <a:schemeClr val="bg2"/>
                </a:solidFill>
                <a:latin typeface="+mj-lt"/>
              </a:rPr>
              <a:t>Nebenbed</a:t>
            </a:r>
            <a:r>
              <a:rPr lang="de-DE" sz="1400" b="1" dirty="0">
                <a:solidFill>
                  <a:schemeClr val="bg2"/>
                </a:solidFill>
                <a:latin typeface="+mj-lt"/>
              </a:rPr>
              <a:t>. </a:t>
            </a:r>
          </a:p>
        </p:txBody>
      </p:sp>
      <p:grpSp>
        <p:nvGrpSpPr>
          <p:cNvPr id="92" name="Gruppieren 91">
            <a:extLst>
              <a:ext uri="{FF2B5EF4-FFF2-40B4-BE49-F238E27FC236}">
                <a16:creationId xmlns:a16="http://schemas.microsoft.com/office/drawing/2014/main" id="{06AA9CE4-EFD6-9A10-754D-5373031A59D5}"/>
              </a:ext>
            </a:extLst>
          </p:cNvPr>
          <p:cNvGrpSpPr/>
          <p:nvPr/>
        </p:nvGrpSpPr>
        <p:grpSpPr>
          <a:xfrm>
            <a:off x="162594" y="1873579"/>
            <a:ext cx="1590540" cy="675052"/>
            <a:chOff x="162594" y="1873579"/>
            <a:chExt cx="1590540" cy="675052"/>
          </a:xfrm>
        </p:grpSpPr>
        <p:grpSp>
          <p:nvGrpSpPr>
            <p:cNvPr id="62" name="Gruppieren 61">
              <a:extLst>
                <a:ext uri="{FF2B5EF4-FFF2-40B4-BE49-F238E27FC236}">
                  <a16:creationId xmlns:a16="http://schemas.microsoft.com/office/drawing/2014/main" id="{C3DDC92D-0D3B-D91C-F20E-DA3EFDE81A98}"/>
                </a:ext>
              </a:extLst>
            </p:cNvPr>
            <p:cNvGrpSpPr/>
            <p:nvPr/>
          </p:nvGrpSpPr>
          <p:grpSpPr>
            <a:xfrm>
              <a:off x="488401" y="1873579"/>
              <a:ext cx="1264733" cy="675052"/>
              <a:chOff x="488401" y="1873579"/>
              <a:chExt cx="1264733" cy="675052"/>
            </a:xfrm>
          </p:grpSpPr>
          <p:grpSp>
            <p:nvGrpSpPr>
              <p:cNvPr id="58" name="Gruppieren 57">
                <a:extLst>
                  <a:ext uri="{FF2B5EF4-FFF2-40B4-BE49-F238E27FC236}">
                    <a16:creationId xmlns:a16="http://schemas.microsoft.com/office/drawing/2014/main" id="{B87761A8-393E-7641-117E-3A033AEF1DDE}"/>
                  </a:ext>
                </a:extLst>
              </p:cNvPr>
              <p:cNvGrpSpPr/>
              <p:nvPr/>
            </p:nvGrpSpPr>
            <p:grpSpPr>
              <a:xfrm>
                <a:off x="488401" y="1873579"/>
                <a:ext cx="1264733" cy="675052"/>
                <a:chOff x="488401" y="1873579"/>
                <a:chExt cx="1264733" cy="675052"/>
              </a:xfrm>
            </p:grpSpPr>
            <p:cxnSp>
              <p:nvCxnSpPr>
                <p:cNvPr id="57" name="Gerader Verbinder 56">
                  <a:extLst>
                    <a:ext uri="{FF2B5EF4-FFF2-40B4-BE49-F238E27FC236}">
                      <a16:creationId xmlns:a16="http://schemas.microsoft.com/office/drawing/2014/main" id="{176ED740-8E4D-EF5C-B8EB-C720E73A8AD5}"/>
                    </a:ext>
                  </a:extLst>
                </p:cNvPr>
                <p:cNvCxnSpPr>
                  <a:cxnSpLocks/>
                  <a:endCxn id="55" idx="6"/>
                </p:cNvCxnSpPr>
                <p:nvPr/>
              </p:nvCxnSpPr>
              <p:spPr>
                <a:xfrm flipV="1">
                  <a:off x="1573999" y="2336944"/>
                  <a:ext cx="0" cy="35871"/>
                </a:xfrm>
                <a:prstGeom prst="line">
                  <a:avLst/>
                </a:prstGeom>
                <a:noFill/>
                <a:ln w="12700"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6" name="Gruppieren 55">
                  <a:extLst>
                    <a:ext uri="{FF2B5EF4-FFF2-40B4-BE49-F238E27FC236}">
                      <a16:creationId xmlns:a16="http://schemas.microsoft.com/office/drawing/2014/main" id="{1A68C6AB-3652-BEDD-064A-6AD00826460B}"/>
                    </a:ext>
                  </a:extLst>
                </p:cNvPr>
                <p:cNvGrpSpPr/>
                <p:nvPr/>
              </p:nvGrpSpPr>
              <p:grpSpPr>
                <a:xfrm>
                  <a:off x="488401" y="1873579"/>
                  <a:ext cx="1264733" cy="675052"/>
                  <a:chOff x="488401" y="1873579"/>
                  <a:chExt cx="1264733" cy="675052"/>
                </a:xfrm>
              </p:grpSpPr>
              <p:grpSp>
                <p:nvGrpSpPr>
                  <p:cNvPr id="38" name="Gruppieren 37">
                    <a:extLst>
                      <a:ext uri="{FF2B5EF4-FFF2-40B4-BE49-F238E27FC236}">
                        <a16:creationId xmlns:a16="http://schemas.microsoft.com/office/drawing/2014/main" id="{DD1A4C4D-E23F-717E-CA70-0F652BEAC368}"/>
                      </a:ext>
                    </a:extLst>
                  </p:cNvPr>
                  <p:cNvGrpSpPr/>
                  <p:nvPr/>
                </p:nvGrpSpPr>
                <p:grpSpPr>
                  <a:xfrm>
                    <a:off x="488401" y="1873579"/>
                    <a:ext cx="1264733" cy="675052"/>
                    <a:chOff x="564609" y="2269649"/>
                    <a:chExt cx="1264733" cy="675052"/>
                  </a:xfrm>
                </p:grpSpPr>
                <p:grpSp>
                  <p:nvGrpSpPr>
                    <p:cNvPr id="39" name="Gruppieren 38">
                      <a:extLst>
                        <a:ext uri="{FF2B5EF4-FFF2-40B4-BE49-F238E27FC236}">
                          <a16:creationId xmlns:a16="http://schemas.microsoft.com/office/drawing/2014/main" id="{80AF85F0-45CE-409E-07AB-B4FCDFE72BA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64609" y="2269649"/>
                      <a:ext cx="1264733" cy="675052"/>
                      <a:chOff x="564609" y="2269649"/>
                      <a:chExt cx="1264733" cy="675052"/>
                    </a:xfrm>
                  </p:grpSpPr>
                  <p:cxnSp>
                    <p:nvCxnSpPr>
                      <p:cNvPr id="41" name="Gerader Verbinder 40">
                        <a:extLst>
                          <a:ext uri="{FF2B5EF4-FFF2-40B4-BE49-F238E27FC236}">
                            <a16:creationId xmlns:a16="http://schemas.microsoft.com/office/drawing/2014/main" id="{498792D2-E6A7-D7D1-8E93-CC14BDECDF1C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1336219" y="2409142"/>
                        <a:ext cx="0" cy="360000"/>
                      </a:xfrm>
                      <a:prstGeom prst="line">
                        <a:avLst/>
                      </a:prstGeom>
                      <a:noFill/>
                      <a:ln w="12700">
                        <a:noFill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44" name="Gruppieren 43">
                        <a:extLst>
                          <a:ext uri="{FF2B5EF4-FFF2-40B4-BE49-F238E27FC236}">
                            <a16:creationId xmlns:a16="http://schemas.microsoft.com/office/drawing/2014/main" id="{BC46F380-F6E0-5012-DC5A-285DDB2BD015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64609" y="2269649"/>
                        <a:ext cx="1264733" cy="675052"/>
                        <a:chOff x="440868" y="3348639"/>
                        <a:chExt cx="1264733" cy="675052"/>
                      </a:xfrm>
                    </p:grpSpPr>
                    <p:cxnSp>
                      <p:nvCxnSpPr>
                        <p:cNvPr id="46" name="Gerader Verbinder 45">
                          <a:extLst>
                            <a:ext uri="{FF2B5EF4-FFF2-40B4-BE49-F238E27FC236}">
                              <a16:creationId xmlns:a16="http://schemas.microsoft.com/office/drawing/2014/main" id="{1CCCFABB-DF94-6585-9307-F108D9D8D000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445601" y="3520801"/>
                          <a:ext cx="1188000" cy="0"/>
                        </a:xfrm>
                        <a:prstGeom prst="line">
                          <a:avLst/>
                        </a:prstGeom>
                        <a:ln w="6350">
                          <a:solidFill>
                            <a:schemeClr val="tx1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7" name="Gerader Verbinder 46">
                          <a:extLst>
                            <a:ext uri="{FF2B5EF4-FFF2-40B4-BE49-F238E27FC236}">
                              <a16:creationId xmlns:a16="http://schemas.microsoft.com/office/drawing/2014/main" id="{30639432-4227-52C3-F7CF-301719EB125D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445601" y="3704132"/>
                          <a:ext cx="1188000" cy="0"/>
                        </a:xfrm>
                        <a:prstGeom prst="line">
                          <a:avLst/>
                        </a:prstGeom>
                        <a:ln w="6350">
                          <a:solidFill>
                            <a:schemeClr val="tx1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48" name="Textfeld 47">
                          <a:extLst>
                            <a:ext uri="{FF2B5EF4-FFF2-40B4-BE49-F238E27FC236}">
                              <a16:creationId xmlns:a16="http://schemas.microsoft.com/office/drawing/2014/main" id="{8CEFC693-FBFE-1580-3C97-3391810D1583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40868" y="3854414"/>
                          <a:ext cx="287258" cy="16927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 algn="ctr"/>
                          <a:r>
                            <a:rPr lang="de-DE" sz="500" dirty="0">
                              <a:latin typeface="+mj-lt"/>
                            </a:rPr>
                            <a:t>t=1</a:t>
                          </a:r>
                        </a:p>
                      </p:txBody>
                    </p:sp>
                    <p:sp>
                      <p:nvSpPr>
                        <p:cNvPr id="49" name="Textfeld 48">
                          <a:extLst>
                            <a:ext uri="{FF2B5EF4-FFF2-40B4-BE49-F238E27FC236}">
                              <a16:creationId xmlns:a16="http://schemas.microsoft.com/office/drawing/2014/main" id="{AD82A2B8-0D90-F858-5DF5-3A37E63DF037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54859" y="3854414"/>
                          <a:ext cx="287258" cy="16927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 algn="ctr"/>
                          <a:r>
                            <a:rPr lang="de-DE" sz="500" dirty="0">
                              <a:latin typeface="+mj-lt"/>
                            </a:rPr>
                            <a:t>t=2</a:t>
                          </a:r>
                          <a:endParaRPr lang="de-DE" sz="500" dirty="0"/>
                        </a:p>
                      </p:txBody>
                    </p:sp>
                    <p:cxnSp>
                      <p:nvCxnSpPr>
                        <p:cNvPr id="50" name="Gerader Verbinder 49">
                          <a:extLst>
                            <a:ext uri="{FF2B5EF4-FFF2-40B4-BE49-F238E27FC236}">
                              <a16:creationId xmlns:a16="http://schemas.microsoft.com/office/drawing/2014/main" id="{5F33F47A-DAAC-B4EF-88B9-1DC08F226191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V="1">
                          <a:off x="898488" y="3488132"/>
                          <a:ext cx="0" cy="36000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accent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" name="Gerade Verbindung mit Pfeil 51">
                          <a:extLst>
                            <a:ext uri="{FF2B5EF4-FFF2-40B4-BE49-F238E27FC236}">
                              <a16:creationId xmlns:a16="http://schemas.microsoft.com/office/drawing/2014/main" id="{8CD3C2D6-2F58-0324-D397-93C58D345B16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H="1" flipV="1">
                          <a:off x="445601" y="3348639"/>
                          <a:ext cx="0" cy="504000"/>
                        </a:xfrm>
                        <a:prstGeom prst="straightConnector1">
                          <a:avLst/>
                        </a:prstGeom>
                        <a:ln w="12700">
                          <a:solidFill>
                            <a:schemeClr val="tx1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3" name="Gerade Verbindung mit Pfeil 52">
                          <a:extLst>
                            <a:ext uri="{FF2B5EF4-FFF2-40B4-BE49-F238E27FC236}">
                              <a16:creationId xmlns:a16="http://schemas.microsoft.com/office/drawing/2014/main" id="{E22061EA-C0E1-5FD1-79B5-685444970501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445601" y="3847876"/>
                          <a:ext cx="1260000" cy="0"/>
                        </a:xfrm>
                        <a:prstGeom prst="straightConnector1">
                          <a:avLst/>
                        </a:prstGeom>
                        <a:ln w="12700">
                          <a:solidFill>
                            <a:schemeClr val="tx1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54" name="Ellipse 53">
                          <a:extLst>
                            <a:ext uri="{FF2B5EF4-FFF2-40B4-BE49-F238E27FC236}">
                              <a16:creationId xmlns:a16="http://schemas.microsoft.com/office/drawing/2014/main" id="{5F69D24F-22C4-F2F5-532B-BEDC31A3DCC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V="1">
                          <a:off x="862489" y="3484801"/>
                          <a:ext cx="72000" cy="72000"/>
                        </a:xfrm>
                        <a:prstGeom prst="ellipse">
                          <a:avLst/>
                        </a:prstGeom>
                        <a:solidFill>
                          <a:schemeClr val="accent2"/>
                        </a:solidFill>
                        <a:ln>
                          <a:solidFill>
                            <a:schemeClr val="accent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de-DE"/>
                        </a:p>
                      </p:txBody>
                    </p:sp>
                    <p:sp>
                      <p:nvSpPr>
                        <p:cNvPr id="51" name="Ellipse 50">
                          <a:extLst>
                            <a:ext uri="{FF2B5EF4-FFF2-40B4-BE49-F238E27FC236}">
                              <a16:creationId xmlns:a16="http://schemas.microsoft.com/office/drawing/2014/main" id="{AC264148-ADEC-86C4-E54B-FD78C2E3234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V="1">
                          <a:off x="548500" y="3811876"/>
                          <a:ext cx="72000" cy="72000"/>
                        </a:xfrm>
                        <a:prstGeom prst="ellipse">
                          <a:avLst/>
                        </a:prstGeom>
                        <a:solidFill>
                          <a:schemeClr val="accent2"/>
                        </a:solidFill>
                        <a:ln>
                          <a:solidFill>
                            <a:schemeClr val="accent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de-DE"/>
                        </a:p>
                      </p:txBody>
                    </p:sp>
                  </p:grpSp>
                  <p:sp>
                    <p:nvSpPr>
                      <p:cNvPr id="43" name="Ellipse 42">
                        <a:extLst>
                          <a:ext uri="{FF2B5EF4-FFF2-40B4-BE49-F238E27FC236}">
                            <a16:creationId xmlns:a16="http://schemas.microsoft.com/office/drawing/2014/main" id="{03D5C678-60BA-C01D-A58D-9098BA82EB22}"/>
                          </a:ext>
                        </a:extLst>
                      </p:cNvPr>
                      <p:cNvSpPr/>
                      <p:nvPr/>
                    </p:nvSpPr>
                    <p:spPr>
                      <a:xfrm rot="5400000" flipV="1">
                        <a:off x="1300219" y="2405811"/>
                        <a:ext cx="72000" cy="72000"/>
                      </a:xfrm>
                      <a:prstGeom prst="ellipse">
                        <a:avLst/>
                      </a:prstGeom>
                      <a:no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de-DE"/>
                      </a:p>
                    </p:txBody>
                  </p:sp>
                </p:grpSp>
                <p:sp>
                  <p:nvSpPr>
                    <p:cNvPr id="40" name="Textfeld 39">
                      <a:extLst>
                        <a:ext uri="{FF2B5EF4-FFF2-40B4-BE49-F238E27FC236}">
                          <a16:creationId xmlns:a16="http://schemas.microsoft.com/office/drawing/2014/main" id="{1BDBDFDC-3B2E-E1DC-5B91-AAA86BEA4FB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210223" y="2775424"/>
                      <a:ext cx="251992" cy="1692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de-DE" sz="500" dirty="0" err="1">
                          <a:solidFill>
                            <a:schemeClr val="bg1"/>
                          </a:solidFill>
                          <a:latin typeface="+mj-lt"/>
                        </a:rPr>
                        <a:t>hL</a:t>
                      </a:r>
                      <a:endParaRPr lang="de-DE" sz="500" dirty="0">
                        <a:solidFill>
                          <a:schemeClr val="bg1"/>
                        </a:solidFill>
                      </a:endParaRPr>
                    </a:p>
                  </p:txBody>
                </p:sp>
              </p:grpSp>
              <p:sp>
                <p:nvSpPr>
                  <p:cNvPr id="55" name="Ellipse 54">
                    <a:extLst>
                      <a:ext uri="{FF2B5EF4-FFF2-40B4-BE49-F238E27FC236}">
                        <a16:creationId xmlns:a16="http://schemas.microsoft.com/office/drawing/2014/main" id="{D34D9CB1-D210-133E-EC00-3D3D5C4B3F78}"/>
                      </a:ext>
                    </a:extLst>
                  </p:cNvPr>
                  <p:cNvSpPr/>
                  <p:nvPr/>
                </p:nvSpPr>
                <p:spPr>
                  <a:xfrm rot="5400000" flipV="1">
                    <a:off x="1537999" y="2264944"/>
                    <a:ext cx="72000" cy="72000"/>
                  </a:xfrm>
                  <a:prstGeom prst="ellipse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de-DE" dirty="0"/>
                  </a:p>
                </p:txBody>
              </p:sp>
            </p:grpSp>
          </p:grpSp>
          <p:sp>
            <p:nvSpPr>
              <p:cNvPr id="61" name="Textfeld 60">
                <a:extLst>
                  <a:ext uri="{FF2B5EF4-FFF2-40B4-BE49-F238E27FC236}">
                    <a16:creationId xmlns:a16="http://schemas.microsoft.com/office/drawing/2014/main" id="{9B9A171F-CD3E-671B-B43C-AA7B6D5C94A1}"/>
                  </a:ext>
                </a:extLst>
              </p:cNvPr>
              <p:cNvSpPr txBox="1"/>
              <p:nvPr/>
            </p:nvSpPr>
            <p:spPr>
              <a:xfrm>
                <a:off x="1437582" y="2379354"/>
                <a:ext cx="272832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500" dirty="0" err="1">
                    <a:solidFill>
                      <a:schemeClr val="bg1"/>
                    </a:solidFill>
                    <a:latin typeface="+mj-lt"/>
                  </a:rPr>
                  <a:t>lPV</a:t>
                </a:r>
                <a:endParaRPr lang="de-DE" sz="5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3" name="Textfeld 62">
              <a:extLst>
                <a:ext uri="{FF2B5EF4-FFF2-40B4-BE49-F238E27FC236}">
                  <a16:creationId xmlns:a16="http://schemas.microsoft.com/office/drawing/2014/main" id="{C2211BF0-CF14-61B7-C0CC-A5D5E4AAFD50}"/>
                </a:ext>
              </a:extLst>
            </p:cNvPr>
            <p:cNvSpPr txBox="1"/>
            <p:nvPr/>
          </p:nvSpPr>
          <p:spPr>
            <a:xfrm>
              <a:off x="162594" y="1961102"/>
              <a:ext cx="330540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500" dirty="0">
                  <a:latin typeface="+mj-lt"/>
                </a:rPr>
                <a:t>2 kW</a:t>
              </a:r>
            </a:p>
          </p:txBody>
        </p:sp>
        <p:sp>
          <p:nvSpPr>
            <p:cNvPr id="64" name="Textfeld 63">
              <a:extLst>
                <a:ext uri="{FF2B5EF4-FFF2-40B4-BE49-F238E27FC236}">
                  <a16:creationId xmlns:a16="http://schemas.microsoft.com/office/drawing/2014/main" id="{368CDAC8-97C1-18F0-7BE6-1CFEFC7D31D0}"/>
                </a:ext>
              </a:extLst>
            </p:cNvPr>
            <p:cNvSpPr txBox="1"/>
            <p:nvPr/>
          </p:nvSpPr>
          <p:spPr>
            <a:xfrm>
              <a:off x="162594" y="2144433"/>
              <a:ext cx="330540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500" dirty="0">
                  <a:latin typeface="+mj-lt"/>
                </a:rPr>
                <a:t>1 kW</a:t>
              </a:r>
            </a:p>
          </p:txBody>
        </p:sp>
      </p:grpSp>
      <p:grpSp>
        <p:nvGrpSpPr>
          <p:cNvPr id="65" name="Gruppieren 64">
            <a:extLst>
              <a:ext uri="{FF2B5EF4-FFF2-40B4-BE49-F238E27FC236}">
                <a16:creationId xmlns:a16="http://schemas.microsoft.com/office/drawing/2014/main" id="{C984C0B3-DDE9-43F4-1642-C89E2D13108C}"/>
              </a:ext>
            </a:extLst>
          </p:cNvPr>
          <p:cNvGrpSpPr/>
          <p:nvPr/>
        </p:nvGrpSpPr>
        <p:grpSpPr>
          <a:xfrm>
            <a:off x="23070" y="3460309"/>
            <a:ext cx="1730064" cy="675052"/>
            <a:chOff x="23070" y="1873579"/>
            <a:chExt cx="1730064" cy="675052"/>
          </a:xfrm>
        </p:grpSpPr>
        <p:grpSp>
          <p:nvGrpSpPr>
            <p:cNvPr id="66" name="Gruppieren 65">
              <a:extLst>
                <a:ext uri="{FF2B5EF4-FFF2-40B4-BE49-F238E27FC236}">
                  <a16:creationId xmlns:a16="http://schemas.microsoft.com/office/drawing/2014/main" id="{1A7017AC-11F5-ACC6-929A-D5931164202C}"/>
                </a:ext>
              </a:extLst>
            </p:cNvPr>
            <p:cNvGrpSpPr/>
            <p:nvPr/>
          </p:nvGrpSpPr>
          <p:grpSpPr>
            <a:xfrm>
              <a:off x="23070" y="1873579"/>
              <a:ext cx="1730064" cy="675052"/>
              <a:chOff x="23070" y="1873579"/>
              <a:chExt cx="1730064" cy="675052"/>
            </a:xfrm>
          </p:grpSpPr>
          <p:cxnSp>
            <p:nvCxnSpPr>
              <p:cNvPr id="68" name="Gerader Verbinder 67">
                <a:extLst>
                  <a:ext uri="{FF2B5EF4-FFF2-40B4-BE49-F238E27FC236}">
                    <a16:creationId xmlns:a16="http://schemas.microsoft.com/office/drawing/2014/main" id="{D76D628D-EAC5-F456-DCCC-8D07F2768F61}"/>
                  </a:ext>
                </a:extLst>
              </p:cNvPr>
              <p:cNvCxnSpPr>
                <a:cxnSpLocks/>
                <a:stCxn id="67" idx="0"/>
                <a:endCxn id="71" idx="6"/>
              </p:cNvCxnSpPr>
              <p:nvPr/>
            </p:nvCxnSpPr>
            <p:spPr>
              <a:xfrm flipV="1">
                <a:off x="1573998" y="2081742"/>
                <a:ext cx="1" cy="297612"/>
              </a:xfrm>
              <a:prstGeom prst="line">
                <a:avLst/>
              </a:prstGeom>
              <a:noFill/>
              <a:ln w="127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9" name="Gruppieren 68">
                <a:extLst>
                  <a:ext uri="{FF2B5EF4-FFF2-40B4-BE49-F238E27FC236}">
                    <a16:creationId xmlns:a16="http://schemas.microsoft.com/office/drawing/2014/main" id="{A3EBC489-DDFC-D5C9-BFDB-077883CC7D75}"/>
                  </a:ext>
                </a:extLst>
              </p:cNvPr>
              <p:cNvGrpSpPr/>
              <p:nvPr/>
            </p:nvGrpSpPr>
            <p:grpSpPr>
              <a:xfrm>
                <a:off x="23070" y="1873579"/>
                <a:ext cx="1730064" cy="675052"/>
                <a:chOff x="23070" y="1873579"/>
                <a:chExt cx="1730064" cy="675052"/>
              </a:xfrm>
            </p:grpSpPr>
            <p:grpSp>
              <p:nvGrpSpPr>
                <p:cNvPr id="70" name="Gruppieren 69">
                  <a:extLst>
                    <a:ext uri="{FF2B5EF4-FFF2-40B4-BE49-F238E27FC236}">
                      <a16:creationId xmlns:a16="http://schemas.microsoft.com/office/drawing/2014/main" id="{5FDE3914-BDB8-F86B-D253-DE3F9F19A817}"/>
                    </a:ext>
                  </a:extLst>
                </p:cNvPr>
                <p:cNvGrpSpPr/>
                <p:nvPr/>
              </p:nvGrpSpPr>
              <p:grpSpPr>
                <a:xfrm>
                  <a:off x="23070" y="1873579"/>
                  <a:ext cx="1730064" cy="675052"/>
                  <a:chOff x="99278" y="2269649"/>
                  <a:chExt cx="1730064" cy="675052"/>
                </a:xfrm>
              </p:grpSpPr>
              <p:grpSp>
                <p:nvGrpSpPr>
                  <p:cNvPr id="72" name="Gruppieren 71">
                    <a:extLst>
                      <a:ext uri="{FF2B5EF4-FFF2-40B4-BE49-F238E27FC236}">
                        <a16:creationId xmlns:a16="http://schemas.microsoft.com/office/drawing/2014/main" id="{D6BF514A-0169-B678-E9A9-78205DC708CB}"/>
                      </a:ext>
                    </a:extLst>
                  </p:cNvPr>
                  <p:cNvGrpSpPr/>
                  <p:nvPr/>
                </p:nvGrpSpPr>
                <p:grpSpPr>
                  <a:xfrm>
                    <a:off x="99278" y="2269649"/>
                    <a:ext cx="1730064" cy="675052"/>
                    <a:chOff x="99278" y="2269649"/>
                    <a:chExt cx="1730064" cy="675052"/>
                  </a:xfrm>
                </p:grpSpPr>
                <p:grpSp>
                  <p:nvGrpSpPr>
                    <p:cNvPr id="75" name="Gruppieren 74">
                      <a:extLst>
                        <a:ext uri="{FF2B5EF4-FFF2-40B4-BE49-F238E27FC236}">
                          <a16:creationId xmlns:a16="http://schemas.microsoft.com/office/drawing/2014/main" id="{47983012-7285-A8D9-CB00-4C5D993FB75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9278" y="2269649"/>
                      <a:ext cx="1730064" cy="675052"/>
                      <a:chOff x="99278" y="3018085"/>
                      <a:chExt cx="1730064" cy="675052"/>
                    </a:xfrm>
                  </p:grpSpPr>
                  <p:grpSp>
                    <p:nvGrpSpPr>
                      <p:cNvPr id="77" name="Gruppieren 76">
                        <a:extLst>
                          <a:ext uri="{FF2B5EF4-FFF2-40B4-BE49-F238E27FC236}">
                            <a16:creationId xmlns:a16="http://schemas.microsoft.com/office/drawing/2014/main" id="{D4A7B27A-EB7B-B56D-F2D1-8B52D8231B35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64609" y="3018085"/>
                        <a:ext cx="1264733" cy="675052"/>
                        <a:chOff x="440868" y="3348639"/>
                        <a:chExt cx="1264733" cy="675052"/>
                      </a:xfrm>
                    </p:grpSpPr>
                    <p:cxnSp>
                      <p:nvCxnSpPr>
                        <p:cNvPr id="79" name="Gerader Verbinder 78">
                          <a:extLst>
                            <a:ext uri="{FF2B5EF4-FFF2-40B4-BE49-F238E27FC236}">
                              <a16:creationId xmlns:a16="http://schemas.microsoft.com/office/drawing/2014/main" id="{FF668A60-3C68-FA63-F461-5ED6278C7A13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445601" y="3520801"/>
                          <a:ext cx="1188000" cy="0"/>
                        </a:xfrm>
                        <a:prstGeom prst="line">
                          <a:avLst/>
                        </a:prstGeom>
                        <a:ln w="6350">
                          <a:solidFill>
                            <a:schemeClr val="tx1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0" name="Gerader Verbinder 79">
                          <a:extLst>
                            <a:ext uri="{FF2B5EF4-FFF2-40B4-BE49-F238E27FC236}">
                              <a16:creationId xmlns:a16="http://schemas.microsoft.com/office/drawing/2014/main" id="{EDDE6DE3-A907-E6D9-BD16-21873292E63B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445601" y="3704132"/>
                          <a:ext cx="1188000" cy="0"/>
                        </a:xfrm>
                        <a:prstGeom prst="line">
                          <a:avLst/>
                        </a:prstGeom>
                        <a:ln w="6350">
                          <a:solidFill>
                            <a:schemeClr val="tx1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81" name="Textfeld 80">
                          <a:extLst>
                            <a:ext uri="{FF2B5EF4-FFF2-40B4-BE49-F238E27FC236}">
                              <a16:creationId xmlns:a16="http://schemas.microsoft.com/office/drawing/2014/main" id="{720CC276-9D80-ABDE-C024-E4E3F6E32BB9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40868" y="3854414"/>
                          <a:ext cx="287258" cy="16927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 algn="ctr"/>
                          <a:r>
                            <a:rPr lang="de-DE" sz="500" dirty="0">
                              <a:latin typeface="+mj-lt"/>
                            </a:rPr>
                            <a:t>t=1</a:t>
                          </a:r>
                        </a:p>
                      </p:txBody>
                    </p:sp>
                    <p:sp>
                      <p:nvSpPr>
                        <p:cNvPr id="82" name="Textfeld 81">
                          <a:extLst>
                            <a:ext uri="{FF2B5EF4-FFF2-40B4-BE49-F238E27FC236}">
                              <a16:creationId xmlns:a16="http://schemas.microsoft.com/office/drawing/2014/main" id="{1C542010-C45A-B81A-5E83-FC4208390912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54859" y="3854414"/>
                          <a:ext cx="287258" cy="16927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 algn="ctr"/>
                          <a:r>
                            <a:rPr lang="de-DE" sz="500" dirty="0">
                              <a:latin typeface="+mj-lt"/>
                            </a:rPr>
                            <a:t>t=2</a:t>
                          </a:r>
                          <a:endParaRPr lang="de-DE" sz="500" dirty="0"/>
                        </a:p>
                      </p:txBody>
                    </p:sp>
                    <p:cxnSp>
                      <p:nvCxnSpPr>
                        <p:cNvPr id="83" name="Gerader Verbinder 82">
                          <a:extLst>
                            <a:ext uri="{FF2B5EF4-FFF2-40B4-BE49-F238E27FC236}">
                              <a16:creationId xmlns:a16="http://schemas.microsoft.com/office/drawing/2014/main" id="{E27F05FB-43B1-77E2-A3D3-2F740BE33DC2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V="1">
                          <a:off x="584499" y="3740133"/>
                          <a:ext cx="1" cy="107999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12700">
                          <a:solidFill>
                            <a:schemeClr val="accent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4" name="Gerade Verbindung mit Pfeil 83">
                          <a:extLst>
                            <a:ext uri="{FF2B5EF4-FFF2-40B4-BE49-F238E27FC236}">
                              <a16:creationId xmlns:a16="http://schemas.microsoft.com/office/drawing/2014/main" id="{AB0070F3-B4FE-73D1-1118-C9E6FB1D1824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H="1" flipV="1">
                          <a:off x="445601" y="3348639"/>
                          <a:ext cx="0" cy="504000"/>
                        </a:xfrm>
                        <a:prstGeom prst="straightConnector1">
                          <a:avLst/>
                        </a:prstGeom>
                        <a:ln w="12700">
                          <a:solidFill>
                            <a:schemeClr val="tx1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5" name="Gerade Verbindung mit Pfeil 84">
                          <a:extLst>
                            <a:ext uri="{FF2B5EF4-FFF2-40B4-BE49-F238E27FC236}">
                              <a16:creationId xmlns:a16="http://schemas.microsoft.com/office/drawing/2014/main" id="{E35500F6-4366-4AD3-9315-22FD232B9CD0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445601" y="3847876"/>
                          <a:ext cx="1260000" cy="0"/>
                        </a:xfrm>
                        <a:prstGeom prst="straightConnector1">
                          <a:avLst/>
                        </a:prstGeom>
                        <a:ln w="12700">
                          <a:solidFill>
                            <a:schemeClr val="tx1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90" name="Ellipse 89">
                          <a:extLst>
                            <a:ext uri="{FF2B5EF4-FFF2-40B4-BE49-F238E27FC236}">
                              <a16:creationId xmlns:a16="http://schemas.microsoft.com/office/drawing/2014/main" id="{C3A5003A-F24B-897B-1485-E2E1F9FE891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V="1">
                          <a:off x="862489" y="3811876"/>
                          <a:ext cx="72000" cy="72000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de-DE"/>
                        </a:p>
                      </p:txBody>
                    </p:sp>
                    <p:sp>
                      <p:nvSpPr>
                        <p:cNvPr id="91" name="Ellipse 90">
                          <a:extLst>
                            <a:ext uri="{FF2B5EF4-FFF2-40B4-BE49-F238E27FC236}">
                              <a16:creationId xmlns:a16="http://schemas.microsoft.com/office/drawing/2014/main" id="{7B0963EB-94F3-4E31-D8D8-5AE0410AFAC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V="1">
                          <a:off x="548500" y="3668133"/>
                          <a:ext cx="72000" cy="72000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de-DE"/>
                        </a:p>
                      </p:txBody>
                    </p:sp>
                  </p:grp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78" name="Rechteck 77">
                            <a:extLst>
                              <a:ext uri="{FF2B5EF4-FFF2-40B4-BE49-F238E27FC236}">
                                <a16:creationId xmlns:a16="http://schemas.microsoft.com/office/drawing/2014/main" id="{CD9D9B2E-405C-1EBC-1E87-75081326280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9278" y="3101312"/>
                            <a:ext cx="470064" cy="170816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sSubSup>
                                    <m:sSubSupPr>
                                      <m:ctrlPr>
                                        <a:rPr lang="de-DE" sz="5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de-DE" sz="5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de-DE" sz="5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sub>
                                    <m:sup>
                                      <m:r>
                                        <a:rPr lang="de-DE" sz="5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𝑃𝑉</m:t>
                                      </m:r>
                                    </m:sup>
                                  </m:sSubSup>
                                  <m:r>
                                    <a:rPr lang="en-GB" sz="5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∙</m:t>
                                  </m:r>
                                  <m:r>
                                    <m:rPr>
                                      <m:nor/>
                                    </m:rPr>
                                    <a:rPr lang="de-DE" sz="500" dirty="0">
                                      <a:solidFill>
                                        <a:srgbClr val="000000"/>
                                      </a:solidFill>
                                    </a:rPr>
                                    <m:t> </m:t>
                                  </m:r>
                                  <m:sSubSup>
                                    <m:sSubSupPr>
                                      <m:ctrlPr>
                                        <a:rPr lang="de-DE" sz="5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5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500" i="1">
                                          <a:solidFill>
                                            <a:srgbClr val="FFFF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  <m:sup>
                                      <m:r>
                                        <m:rPr>
                                          <m:sty m:val="p"/>
                                        </m:rPr>
                                        <a:rPr lang="en-US" sz="5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PV</m:t>
                                      </m:r>
                                    </m:sup>
                                  </m:sSubSup>
                                </m:oMath>
                              </m:oMathPara>
                            </a14:m>
                            <a:endParaRPr lang="de-DE" sz="500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78" name="Rechteck 77">
                            <a:extLst>
                              <a:ext uri="{FF2B5EF4-FFF2-40B4-BE49-F238E27FC236}">
                                <a16:creationId xmlns:a16="http://schemas.microsoft.com/office/drawing/2014/main" id="{CD9D9B2E-405C-1EBC-1E87-750813262809}"/>
                              </a:ext>
                            </a:extLst>
                          </p:cNvPr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99278" y="3101312"/>
                            <a:ext cx="470064" cy="170816"/>
                          </a:xfrm>
                          <a:prstGeom prst="rect">
                            <a:avLst/>
                          </a:prstGeom>
                          <a:blipFill>
                            <a:blip r:embed="rId11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de-DE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76" name="Ellipse 75">
                      <a:extLst>
                        <a:ext uri="{FF2B5EF4-FFF2-40B4-BE49-F238E27FC236}">
                          <a16:creationId xmlns:a16="http://schemas.microsoft.com/office/drawing/2014/main" id="{740AE508-D3CC-E52C-B8B0-12E37A3798A9}"/>
                        </a:ext>
                      </a:extLst>
                    </p:cNvPr>
                    <p:cNvSpPr/>
                    <p:nvPr/>
                  </p:nvSpPr>
                  <p:spPr>
                    <a:xfrm rot="5400000" flipV="1">
                      <a:off x="1300219" y="2732886"/>
                      <a:ext cx="72000" cy="72000"/>
                    </a:xfrm>
                    <a:prstGeom prst="ellipse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de-DE"/>
                    </a:p>
                  </p:txBody>
                </p:sp>
              </p:grpSp>
              <p:sp>
                <p:nvSpPr>
                  <p:cNvPr id="73" name="Textfeld 72">
                    <a:extLst>
                      <a:ext uri="{FF2B5EF4-FFF2-40B4-BE49-F238E27FC236}">
                        <a16:creationId xmlns:a16="http://schemas.microsoft.com/office/drawing/2014/main" id="{9E3483DB-CD3D-D474-50B4-20168232D079}"/>
                      </a:ext>
                    </a:extLst>
                  </p:cNvPr>
                  <p:cNvSpPr txBox="1"/>
                  <p:nvPr/>
                </p:nvSpPr>
                <p:spPr>
                  <a:xfrm>
                    <a:off x="1210223" y="2775424"/>
                    <a:ext cx="251992" cy="1692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de-DE" sz="500" dirty="0" err="1">
                        <a:solidFill>
                          <a:schemeClr val="bg1"/>
                        </a:solidFill>
                        <a:latin typeface="+mj-lt"/>
                      </a:rPr>
                      <a:t>hL</a:t>
                    </a:r>
                    <a:endParaRPr lang="de-DE" sz="500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71" name="Ellipse 70">
                  <a:extLst>
                    <a:ext uri="{FF2B5EF4-FFF2-40B4-BE49-F238E27FC236}">
                      <a16:creationId xmlns:a16="http://schemas.microsoft.com/office/drawing/2014/main" id="{48862B30-7AD6-332A-5924-404CFEA35B9E}"/>
                    </a:ext>
                  </a:extLst>
                </p:cNvPr>
                <p:cNvSpPr/>
                <p:nvPr/>
              </p:nvSpPr>
              <p:spPr>
                <a:xfrm rot="5400000" flipV="1">
                  <a:off x="1537999" y="2009742"/>
                  <a:ext cx="72000" cy="72000"/>
                </a:xfrm>
                <a:prstGeom prst="ellipse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e-DE" dirty="0"/>
                </a:p>
              </p:txBody>
            </p:sp>
          </p:grpSp>
        </p:grpSp>
        <p:sp>
          <p:nvSpPr>
            <p:cNvPr id="67" name="Textfeld 66">
              <a:extLst>
                <a:ext uri="{FF2B5EF4-FFF2-40B4-BE49-F238E27FC236}">
                  <a16:creationId xmlns:a16="http://schemas.microsoft.com/office/drawing/2014/main" id="{65CC4D7A-BB37-E4CA-95CE-9695AE1CA913}"/>
                </a:ext>
              </a:extLst>
            </p:cNvPr>
            <p:cNvSpPr txBox="1"/>
            <p:nvPr/>
          </p:nvSpPr>
          <p:spPr>
            <a:xfrm>
              <a:off x="1437582" y="2379354"/>
              <a:ext cx="27283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500" dirty="0" err="1">
                  <a:solidFill>
                    <a:schemeClr val="bg1"/>
                  </a:solidFill>
                  <a:latin typeface="+mj-lt"/>
                </a:rPr>
                <a:t>lPV</a:t>
              </a:r>
              <a:endParaRPr lang="de-DE" sz="500" dirty="0">
                <a:solidFill>
                  <a:schemeClr val="bg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hteck 94">
                <a:extLst>
                  <a:ext uri="{FF2B5EF4-FFF2-40B4-BE49-F238E27FC236}">
                    <a16:creationId xmlns:a16="http://schemas.microsoft.com/office/drawing/2014/main" id="{5E4FE72B-A0BC-995A-4725-A574C2204340}"/>
                  </a:ext>
                </a:extLst>
              </p:cNvPr>
              <p:cNvSpPr/>
              <p:nvPr/>
            </p:nvSpPr>
            <p:spPr>
              <a:xfrm>
                <a:off x="3686688" y="2115970"/>
                <a:ext cx="3117314" cy="813043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de-DE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𝑡𝑠</m:t>
                          </m:r>
                        </m:sup>
                        <m:e>
                          <m:d>
                            <m:dPr>
                              <m:ctrlP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de-DE" sz="12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de-DE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p>
                                          <m:sSupPr>
                                            <m:ctrlPr>
                                              <a:rPr lang="de-DE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de-DE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  <m:sup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de-DE" sz="12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netz</m:t>
                                            </m:r>
                                            <m:r>
                                              <a:rPr lang="de-DE" sz="12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</m:sup>
                                        </m:sSup>
                                      </m:e>
                                      <m:e>
                                        <m:r>
                                          <a:rPr lang="de-DE" sz="12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de-DE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de-DE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  <m:sup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de-DE" sz="12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netz</m:t>
                                            </m:r>
                                            <m:r>
                                              <a:rPr lang="de-DE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</m:sup>
                                        </m:sSup>
                                      </m:e>
                                    </m:mr>
                                  </m:m>
                                </m:e>
                              </m:d>
                              <m:sSup>
                                <m:sSupPr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de-DE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de-DE" sz="12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de-DE" sz="12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sz="12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𝑃</m:t>
                                                </m:r>
                                              </m:e>
                                              <m:sub>
                                                <m:sSub>
                                                  <m:sSubPr>
                                                    <m:ctrlPr>
                                                      <a:rPr lang="de-DE" sz="1200" i="1" smtClean="0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de-DE" sz="1200" i="1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  <m:t>𝑡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de-DE" sz="1200" i="1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  <m:t>1</m:t>
                                                    </m:r>
                                                  </m:sub>
                                                </m:sSub>
                                              </m:sub>
                                              <m:sup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US" sz="12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netz</m:t>
                                                </m:r>
                                                <m:r>
                                                  <a:rPr lang="en-US" sz="12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+ </m:t>
                                                </m:r>
                                              </m:sup>
                                            </m:sSubSup>
                                          </m:e>
                                        </m:mr>
                                        <m:mr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de-DE" sz="12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sz="12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𝑃</m:t>
                                                </m:r>
                                              </m:e>
                                              <m:sub>
                                                <m:sSub>
                                                  <m:sSubPr>
                                                    <m:ctrlPr>
                                                      <a:rPr lang="de-DE" sz="1200" i="1" smtClean="0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de-DE" sz="1200" i="1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  <m:t>𝑡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de-DE" sz="1200" i="1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  <m:t>1</m:t>
                                                    </m:r>
                                                  </m:sub>
                                                </m:sSub>
                                              </m:sub>
                                              <m:sup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US" sz="12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netz</m:t>
                                                </m:r>
                                                <m:r>
                                                  <a:rPr lang="en-US" sz="12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−</m:t>
                                                </m:r>
                                                <m:r>
                                                  <a:rPr lang="en-US" sz="12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 </m:t>
                                                </m:r>
                                              </m:sup>
                                            </m:sSubSup>
                                          </m:e>
                                        </m:mr>
                                      </m:m>
                                    </m:e>
                                  </m:d>
                                </m:e>
                                <m:sup>
                                  <m: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  <m:oMath xmlns:m="http://schemas.openxmlformats.org/officeDocument/2006/math">
                      <m:r>
                        <a:rPr lang="de-DE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de-DE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2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de-DE" sz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PV</m:t>
                          </m:r>
                        </m:sup>
                      </m:sSubSup>
                      <m:r>
                        <a:rPr lang="de-DE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de-DE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sz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PV</m:t>
                          </m:r>
                        </m:sup>
                      </m:sSubSup>
                    </m:oMath>
                  </m:oMathPara>
                </a14:m>
                <a:endParaRPr lang="de-DE" sz="1200" dirty="0"/>
              </a:p>
            </p:txBody>
          </p:sp>
        </mc:Choice>
        <mc:Fallback xmlns="">
          <p:sp>
            <p:nvSpPr>
              <p:cNvPr id="95" name="Rechteck 94">
                <a:extLst>
                  <a:ext uri="{FF2B5EF4-FFF2-40B4-BE49-F238E27FC236}">
                    <a16:creationId xmlns:a16="http://schemas.microsoft.com/office/drawing/2014/main" id="{5E4FE72B-A0BC-995A-4725-A574C22043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688" y="2115970"/>
                <a:ext cx="3117314" cy="81304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>
            <a:extLst>
              <a:ext uri="{FF2B5EF4-FFF2-40B4-BE49-F238E27FC236}">
                <a16:creationId xmlns:a16="http://schemas.microsoft.com/office/drawing/2014/main" id="{77420D9A-F876-2963-EE6D-A6C488E139D4}"/>
              </a:ext>
            </a:extLst>
          </p:cNvPr>
          <p:cNvSpPr txBox="1"/>
          <p:nvPr/>
        </p:nvSpPr>
        <p:spPr>
          <a:xfrm>
            <a:off x="1266769" y="4274588"/>
            <a:ext cx="8547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latin typeface="+mj-lt"/>
              </a:rPr>
              <a:t>P</a:t>
            </a:r>
            <a:r>
              <a:rPr lang="de-DE" sz="1000" baseline="-25000" dirty="0">
                <a:latin typeface="+mj-lt"/>
              </a:rPr>
              <a:t>L1</a:t>
            </a:r>
            <a:r>
              <a:rPr lang="de-DE" sz="1000" dirty="0">
                <a:latin typeface="+mj-lt"/>
              </a:rPr>
              <a:t> = -1 kW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767CFA1-4F5F-BFA6-7BCD-C74A856BABE4}"/>
              </a:ext>
            </a:extLst>
          </p:cNvPr>
          <p:cNvSpPr txBox="1"/>
          <p:nvPr/>
        </p:nvSpPr>
        <p:spPr>
          <a:xfrm>
            <a:off x="2180095" y="4274588"/>
            <a:ext cx="8547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latin typeface="+mj-lt"/>
              </a:rPr>
              <a:t>P</a:t>
            </a:r>
            <a:r>
              <a:rPr lang="de-DE" sz="1000" baseline="-25000" dirty="0">
                <a:latin typeface="+mj-lt"/>
              </a:rPr>
              <a:t>L2</a:t>
            </a:r>
            <a:r>
              <a:rPr lang="de-DE" sz="1000" dirty="0">
                <a:latin typeface="+mj-lt"/>
              </a:rPr>
              <a:t> = -1 kW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E80BBEFF-9F34-9F80-14BB-0EB48EEECC24}"/>
                  </a:ext>
                </a:extLst>
              </p:cNvPr>
              <p:cNvSpPr txBox="1"/>
              <p:nvPr/>
            </p:nvSpPr>
            <p:spPr>
              <a:xfrm>
                <a:off x="2387535" y="1288394"/>
                <a:ext cx="117083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de-DE" sz="1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1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de-DE" sz="1000">
                            <a:latin typeface="Cambria Math" panose="02040503050406030204" pitchFamily="18" charset="0"/>
                          </a:rPr>
                          <m:t>netz</m:t>
                        </m:r>
                        <m:r>
                          <a:rPr lang="de-DE" sz="100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de-DE" sz="1000" dirty="0">
                    <a:solidFill>
                      <a:schemeClr val="tx1"/>
                    </a:solidFill>
                    <a:latin typeface="+mj-lt"/>
                  </a:rPr>
                  <a:t>= 0,3 €/kW</a:t>
                </a: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E80BBEFF-9F34-9F80-14BB-0EB48EEECC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7535" y="1288394"/>
                <a:ext cx="1170833" cy="246221"/>
              </a:xfrm>
              <a:prstGeom prst="rect">
                <a:avLst/>
              </a:prstGeom>
              <a:blipFill>
                <a:blip r:embed="rId13"/>
                <a:stretch>
                  <a:fillRect b="-97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5E22AD0E-41BD-A2E5-A10A-D5464EA1C17E}"/>
                  </a:ext>
                </a:extLst>
              </p:cNvPr>
              <p:cNvSpPr txBox="1"/>
              <p:nvPr/>
            </p:nvSpPr>
            <p:spPr>
              <a:xfrm>
                <a:off x="777857" y="1288394"/>
                <a:ext cx="124136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de-DE" sz="1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1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de-DE" sz="1000">
                            <a:latin typeface="Cambria Math" panose="02040503050406030204" pitchFamily="18" charset="0"/>
                          </a:rPr>
                          <m:t>netz</m:t>
                        </m:r>
                        <m:r>
                          <a:rPr lang="de-DE" sz="1000" b="0" i="0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de-DE" sz="1000" dirty="0">
                    <a:solidFill>
                      <a:schemeClr val="tx1"/>
                    </a:solidFill>
                    <a:latin typeface="+mj-lt"/>
                  </a:rPr>
                  <a:t>= 0,00 €/kW</a:t>
                </a: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5E22AD0E-41BD-A2E5-A10A-D5464EA1C1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57" y="1288394"/>
                <a:ext cx="1241365" cy="246221"/>
              </a:xfrm>
              <a:prstGeom prst="rect">
                <a:avLst/>
              </a:prstGeom>
              <a:blipFill>
                <a:blip r:embed="rId14"/>
                <a:stretch>
                  <a:fillRect b="-97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920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leichschenkliges Dreieck 206"/>
          <p:cNvSpPr/>
          <p:nvPr/>
        </p:nvSpPr>
        <p:spPr>
          <a:xfrm rot="5400000">
            <a:off x="2741473" y="4067408"/>
            <a:ext cx="108000" cy="180000"/>
          </a:xfrm>
          <a:prstGeom prst="triangle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1400" b="1" dirty="0"/>
              <a:t>Methodik</a:t>
            </a:r>
            <a:r>
              <a:rPr lang="en-US" dirty="0"/>
              <a:t> – </a:t>
            </a:r>
            <a:r>
              <a:rPr lang="de-DE" sz="1400" b="1" dirty="0">
                <a:latin typeface="+mj-lt"/>
              </a:rPr>
              <a:t>Mehrperiodischer Optimal Power Flow </a:t>
            </a: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81499" y="407458"/>
            <a:ext cx="7245668" cy="360000"/>
          </a:xfrm>
        </p:spPr>
        <p:txBody>
          <a:bodyPr/>
          <a:lstStyle/>
          <a:p>
            <a:r>
              <a:rPr lang="de-DE"/>
              <a:t>Im MP-OPF werden mehrere Zeitpunkte abgebildet.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16.02.2023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Marcel Böhringer | Technische Universität Darmstadt | IEWT 2023 – Elektrische Netze I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/>
              <a:t>Folie </a:t>
            </a:r>
            <a:fld id="{C55C581E-CF6C-4085-AF31-EC3506E4B48E}" type="slidenum">
              <a:rPr lang="de-DE" smtClean="0"/>
              <a:pPr/>
              <a:t>11</a:t>
            </a:fld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hteck 85"/>
              <p:cNvSpPr/>
              <p:nvPr/>
            </p:nvSpPr>
            <p:spPr>
              <a:xfrm>
                <a:off x="2515072" y="1595551"/>
                <a:ext cx="674159" cy="2989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sz="12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r>
                            <m:rPr>
                              <m:sty m:val="p"/>
                            </m:rPr>
                            <a:rPr lang="en-US" sz="1200">
                              <a:latin typeface="Cambria Math" panose="02040503050406030204" pitchFamily="18" charset="0"/>
                            </a:rPr>
                            <m:t>netz</m:t>
                          </m:r>
                          <m:r>
                            <a:rPr lang="en-US" sz="1200">
                              <a:latin typeface="Cambria Math" panose="02040503050406030204" pitchFamily="18" charset="0"/>
                            </a:rPr>
                            <m:t>+ </m:t>
                          </m:r>
                        </m:sup>
                      </m:sSubSup>
                    </m:oMath>
                  </m:oMathPara>
                </a14:m>
                <a:endParaRPr lang="de-DE" sz="1600" dirty="0"/>
              </a:p>
            </p:txBody>
          </p:sp>
        </mc:Choice>
        <mc:Fallback xmlns="">
          <p:sp>
            <p:nvSpPr>
              <p:cNvPr id="86" name="Rechteck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072" y="1595551"/>
                <a:ext cx="674159" cy="2989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7" name="Gerade Verbindung mit Pfeil 86"/>
          <p:cNvCxnSpPr/>
          <p:nvPr/>
        </p:nvCxnSpPr>
        <p:spPr>
          <a:xfrm>
            <a:off x="2515072" y="1636017"/>
            <a:ext cx="0" cy="18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8" name="Gerade Verbindung mit Pfeil 87"/>
          <p:cNvCxnSpPr/>
          <p:nvPr/>
        </p:nvCxnSpPr>
        <p:spPr>
          <a:xfrm flipH="1" flipV="1">
            <a:off x="1815856" y="1666653"/>
            <a:ext cx="0" cy="18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hteck 88"/>
              <p:cNvSpPr/>
              <p:nvPr/>
            </p:nvSpPr>
            <p:spPr>
              <a:xfrm>
                <a:off x="1025065" y="1602059"/>
                <a:ext cx="674159" cy="2989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r>
                            <m:rPr>
                              <m:sty m:val="p"/>
                            </m:rPr>
                            <a:rPr lang="en-US" sz="1200">
                              <a:latin typeface="Cambria Math" panose="02040503050406030204" pitchFamily="18" charset="0"/>
                            </a:rPr>
                            <m:t>netz</m:t>
                          </m:r>
                          <m:r>
                            <a:rPr lang="de-DE" sz="12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</m:oMath>
                  </m:oMathPara>
                </a14:m>
                <a:endParaRPr lang="de-DE" sz="1200" dirty="0"/>
              </a:p>
            </p:txBody>
          </p:sp>
        </mc:Choice>
        <mc:Fallback xmlns="">
          <p:sp>
            <p:nvSpPr>
              <p:cNvPr id="89" name="Rechteck 8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065" y="1602059"/>
                <a:ext cx="674159" cy="2989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26F050CB-F3DA-53D2-D1C1-5BB998B7D486}"/>
              </a:ext>
            </a:extLst>
          </p:cNvPr>
          <p:cNvGrpSpPr/>
          <p:nvPr/>
        </p:nvGrpSpPr>
        <p:grpSpPr>
          <a:xfrm>
            <a:off x="270808" y="2743143"/>
            <a:ext cx="1143005" cy="552524"/>
            <a:chOff x="191894" y="3022543"/>
            <a:chExt cx="1143005" cy="5525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Textfeld 96"/>
                <p:cNvSpPr txBox="1"/>
                <p:nvPr/>
              </p:nvSpPr>
              <p:spPr>
                <a:xfrm>
                  <a:off x="263452" y="3022543"/>
                  <a:ext cx="1071447" cy="2489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Sup>
                        <m:sSubSupPr>
                          <m:ctrlPr>
                            <a:rPr lang="de-DE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de-DE" sz="1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PV</m:t>
                          </m:r>
                        </m:sup>
                      </m:sSubSup>
                    </m:oMath>
                  </a14:m>
                  <a:r>
                    <a:rPr lang="de-DE" sz="1000" dirty="0">
                      <a:solidFill>
                        <a:schemeClr val="tx1"/>
                      </a:solidFill>
                      <a:latin typeface="+mj-lt"/>
                    </a:rPr>
                    <a:t> = 0,1 €/kW</a:t>
                  </a:r>
                </a:p>
              </p:txBody>
            </p:sp>
          </mc:Choice>
          <mc:Fallback xmlns="">
            <p:sp>
              <p:nvSpPr>
                <p:cNvPr id="97" name="Textfeld 9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3452" y="3022543"/>
                  <a:ext cx="1071447" cy="248914"/>
                </a:xfrm>
                <a:prstGeom prst="rect">
                  <a:avLst/>
                </a:prstGeom>
                <a:blipFill>
                  <a:blip r:embed="rId5"/>
                  <a:stretch>
                    <a:fillRect b="-9756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Textfeld 98"/>
                <p:cNvSpPr txBox="1"/>
                <p:nvPr/>
              </p:nvSpPr>
              <p:spPr>
                <a:xfrm>
                  <a:off x="191894" y="3299735"/>
                  <a:ext cx="1063561" cy="275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Sup>
                        <m:sSubSupPr>
                          <m:ctrlPr>
                            <a:rPr lang="de-DE" sz="1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de-DE" sz="1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pv</m:t>
                          </m:r>
                        </m:sup>
                      </m:sSubSup>
                      <m:r>
                        <a:rPr lang="en-GB" sz="1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de-DE" sz="1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sz="1000">
                              <a:latin typeface="Cambria Math" panose="02040503050406030204" pitchFamily="18" charset="0"/>
                            </a:rPr>
                            <m:t>PV</m:t>
                          </m:r>
                        </m:sup>
                      </m:sSubSup>
                    </m:oMath>
                  </a14:m>
                  <a:r>
                    <a:rPr lang="de-DE" sz="1000" dirty="0">
                      <a:latin typeface="+mj-lt"/>
                    </a:rPr>
                    <a:t>≥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de-DE" sz="1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0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0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GB" sz="1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pv</m:t>
                          </m:r>
                          <m:r>
                            <a:rPr lang="en-GB" sz="1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p>
                      </m:sSubSup>
                    </m:oMath>
                  </a14:m>
                  <a:endParaRPr lang="de-DE" sz="1000" dirty="0">
                    <a:latin typeface="+mj-lt"/>
                  </a:endParaRPr>
                </a:p>
              </p:txBody>
            </p:sp>
          </mc:Choice>
          <mc:Fallback xmlns="">
            <p:sp>
              <p:nvSpPr>
                <p:cNvPr id="99" name="Textfeld 9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894" y="3299735"/>
                  <a:ext cx="1063561" cy="275332"/>
                </a:xfrm>
                <a:prstGeom prst="rect">
                  <a:avLst/>
                </a:prstGeom>
                <a:blipFill>
                  <a:blip r:embed="rId6"/>
                  <a:stretch>
                    <a:fillRect b="-2174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62" name="Gerader Verbinder 161"/>
          <p:cNvCxnSpPr/>
          <p:nvPr/>
        </p:nvCxnSpPr>
        <p:spPr>
          <a:xfrm flipH="1">
            <a:off x="2524544" y="2729314"/>
            <a:ext cx="0" cy="683996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" name="Grafik 162"/>
          <p:cNvPicPr>
            <a:picLocks noChangeAspect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5400000">
            <a:off x="2022292" y="1276781"/>
            <a:ext cx="267013" cy="271463"/>
          </a:xfrm>
          <a:prstGeom prst="rect">
            <a:avLst/>
          </a:prstGeom>
        </p:spPr>
      </p:pic>
      <p:cxnSp>
        <p:nvCxnSpPr>
          <p:cNvPr id="164" name="Gerader Verbinder 163"/>
          <p:cNvCxnSpPr/>
          <p:nvPr/>
        </p:nvCxnSpPr>
        <p:spPr>
          <a:xfrm rot="5400000">
            <a:off x="1975071" y="2538183"/>
            <a:ext cx="360000" cy="2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Gerader Verbinder 164"/>
          <p:cNvCxnSpPr/>
          <p:nvPr/>
        </p:nvCxnSpPr>
        <p:spPr>
          <a:xfrm rot="5400000">
            <a:off x="1975798" y="1726018"/>
            <a:ext cx="360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Ellipse 165"/>
          <p:cNvSpPr/>
          <p:nvPr/>
        </p:nvSpPr>
        <p:spPr>
          <a:xfrm rot="5400000">
            <a:off x="2119798" y="1690018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cxnSp>
        <p:nvCxnSpPr>
          <p:cNvPr id="167" name="Gerader Verbinder 166"/>
          <p:cNvCxnSpPr/>
          <p:nvPr/>
        </p:nvCxnSpPr>
        <p:spPr>
          <a:xfrm flipH="1">
            <a:off x="1779513" y="2724554"/>
            <a:ext cx="0" cy="683996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0DEF7F96-8AE5-646A-44E6-2F9951F28D9D}"/>
              </a:ext>
            </a:extLst>
          </p:cNvPr>
          <p:cNvGrpSpPr/>
          <p:nvPr/>
        </p:nvGrpSpPr>
        <p:grpSpPr>
          <a:xfrm>
            <a:off x="1418471" y="3347401"/>
            <a:ext cx="361042" cy="180000"/>
            <a:chOff x="1424974" y="3347401"/>
            <a:chExt cx="361042" cy="180000"/>
          </a:xfrm>
        </p:grpSpPr>
        <p:cxnSp>
          <p:nvCxnSpPr>
            <p:cNvPr id="161" name="Gerader Verbinder 160"/>
            <p:cNvCxnSpPr/>
            <p:nvPr/>
          </p:nvCxnSpPr>
          <p:spPr>
            <a:xfrm rot="10800000" flipV="1">
              <a:off x="1606016" y="3413446"/>
              <a:ext cx="180000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DE07EF10-5A95-308A-DA21-32B31494F410}"/>
                </a:ext>
              </a:extLst>
            </p:cNvPr>
            <p:cNvGrpSpPr/>
            <p:nvPr/>
          </p:nvGrpSpPr>
          <p:grpSpPr>
            <a:xfrm flipH="1">
              <a:off x="1424974" y="3347401"/>
              <a:ext cx="180001" cy="180000"/>
              <a:chOff x="1424974" y="3347401"/>
              <a:chExt cx="180001" cy="180000"/>
            </a:xfrm>
          </p:grpSpPr>
          <p:sp>
            <p:nvSpPr>
              <p:cNvPr id="168" name="Rechteck 167"/>
              <p:cNvSpPr/>
              <p:nvPr/>
            </p:nvSpPr>
            <p:spPr>
              <a:xfrm rot="5400000" flipV="1">
                <a:off x="1424974" y="3347401"/>
                <a:ext cx="180000" cy="1800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169" name="Gleichschenkliges Dreieck 168"/>
              <p:cNvSpPr/>
              <p:nvPr/>
            </p:nvSpPr>
            <p:spPr>
              <a:xfrm rot="16200000">
                <a:off x="1468531" y="3385055"/>
                <a:ext cx="168197" cy="104691"/>
              </a:xfrm>
              <a:prstGeom prst="triangl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171" name="Ellipse 170"/>
          <p:cNvSpPr/>
          <p:nvPr/>
        </p:nvSpPr>
        <p:spPr>
          <a:xfrm>
            <a:off x="2020067" y="1908201"/>
            <a:ext cx="270000" cy="2700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72" name="Ellipse 171"/>
          <p:cNvSpPr/>
          <p:nvPr/>
        </p:nvSpPr>
        <p:spPr>
          <a:xfrm>
            <a:off x="2020067" y="2087414"/>
            <a:ext cx="270000" cy="2700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cxnSp>
        <p:nvCxnSpPr>
          <p:cNvPr id="176" name="Gerader Verbinder 175"/>
          <p:cNvCxnSpPr/>
          <p:nvPr/>
        </p:nvCxnSpPr>
        <p:spPr>
          <a:xfrm rot="10800000" flipV="1">
            <a:off x="1599513" y="4134599"/>
            <a:ext cx="180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Gerader Verbinder 179"/>
          <p:cNvCxnSpPr/>
          <p:nvPr/>
        </p:nvCxnSpPr>
        <p:spPr>
          <a:xfrm rot="10800000" flipV="1">
            <a:off x="2527854" y="4137041"/>
            <a:ext cx="180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Gleichschenkliges Dreieck 180"/>
          <p:cNvSpPr/>
          <p:nvPr/>
        </p:nvSpPr>
        <p:spPr>
          <a:xfrm rot="5400000" flipV="1">
            <a:off x="1459635" y="4067407"/>
            <a:ext cx="108000" cy="1800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00" name="Ellipse 199"/>
          <p:cNvSpPr/>
          <p:nvPr/>
        </p:nvSpPr>
        <p:spPr>
          <a:xfrm rot="5400000">
            <a:off x="2119067" y="2502184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grpSp>
        <p:nvGrpSpPr>
          <p:cNvPr id="13" name="Gruppieren 12"/>
          <p:cNvGrpSpPr/>
          <p:nvPr/>
        </p:nvGrpSpPr>
        <p:grpSpPr>
          <a:xfrm>
            <a:off x="1423635" y="2724552"/>
            <a:ext cx="1461838" cy="1486857"/>
            <a:chOff x="1423635" y="3448452"/>
            <a:chExt cx="1461838" cy="1486857"/>
          </a:xfrm>
        </p:grpSpPr>
        <p:grpSp>
          <p:nvGrpSpPr>
            <p:cNvPr id="184" name="Gruppieren 183"/>
            <p:cNvGrpSpPr/>
            <p:nvPr/>
          </p:nvGrpSpPr>
          <p:grpSpPr>
            <a:xfrm>
              <a:off x="1423635" y="3448452"/>
              <a:ext cx="1281838" cy="1486856"/>
              <a:chOff x="1423635" y="3448452"/>
              <a:chExt cx="1281838" cy="1486856"/>
            </a:xfrm>
          </p:grpSpPr>
          <p:grpSp>
            <p:nvGrpSpPr>
              <p:cNvPr id="185" name="Gruppieren 184"/>
              <p:cNvGrpSpPr/>
              <p:nvPr/>
            </p:nvGrpSpPr>
            <p:grpSpPr>
              <a:xfrm>
                <a:off x="1597132" y="3448452"/>
                <a:ext cx="1108341" cy="1454878"/>
                <a:chOff x="1597132" y="3448452"/>
                <a:chExt cx="1108341" cy="1454878"/>
              </a:xfrm>
            </p:grpSpPr>
            <p:cxnSp>
              <p:nvCxnSpPr>
                <p:cNvPr id="188" name="Gerader Verbinder 187"/>
                <p:cNvCxnSpPr/>
                <p:nvPr/>
              </p:nvCxnSpPr>
              <p:spPr>
                <a:xfrm rot="10800000" flipV="1">
                  <a:off x="1603635" y="4179735"/>
                  <a:ext cx="180000" cy="0"/>
                </a:xfrm>
                <a:prstGeom prst="line">
                  <a:avLst/>
                </a:prstGeom>
                <a:ln w="12700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Gerader Verbinder 188"/>
                <p:cNvCxnSpPr/>
                <p:nvPr/>
              </p:nvCxnSpPr>
              <p:spPr>
                <a:xfrm flipH="1">
                  <a:off x="1818178" y="3453216"/>
                  <a:ext cx="0" cy="683996"/>
                </a:xfrm>
                <a:prstGeom prst="line">
                  <a:avLst/>
                </a:prstGeom>
                <a:ln w="12700">
                  <a:solidFill>
                    <a:schemeClr val="accent2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Gerader Verbinder 189"/>
                <p:cNvCxnSpPr/>
                <p:nvPr/>
              </p:nvCxnSpPr>
              <p:spPr>
                <a:xfrm flipH="1">
                  <a:off x="1818178" y="4172594"/>
                  <a:ext cx="0" cy="683996"/>
                </a:xfrm>
                <a:prstGeom prst="line">
                  <a:avLst/>
                </a:prstGeom>
                <a:ln w="127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Gerader Verbinder 190"/>
                <p:cNvCxnSpPr/>
                <p:nvPr/>
              </p:nvCxnSpPr>
              <p:spPr>
                <a:xfrm rot="10800000" flipV="1">
                  <a:off x="1597132" y="4900888"/>
                  <a:ext cx="180000" cy="0"/>
                </a:xfrm>
                <a:prstGeom prst="line">
                  <a:avLst/>
                </a:prstGeom>
                <a:ln w="127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Gerader Verbinder 191"/>
                <p:cNvCxnSpPr/>
                <p:nvPr/>
              </p:nvCxnSpPr>
              <p:spPr>
                <a:xfrm flipH="1">
                  <a:off x="2485879" y="3448452"/>
                  <a:ext cx="0" cy="683996"/>
                </a:xfrm>
                <a:prstGeom prst="line">
                  <a:avLst/>
                </a:prstGeom>
                <a:ln w="127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Gerader Verbinder 192"/>
                <p:cNvCxnSpPr/>
                <p:nvPr/>
              </p:nvCxnSpPr>
              <p:spPr>
                <a:xfrm flipH="1">
                  <a:off x="2485879" y="4179735"/>
                  <a:ext cx="0" cy="683996"/>
                </a:xfrm>
                <a:prstGeom prst="line">
                  <a:avLst/>
                </a:prstGeom>
                <a:ln w="127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Gerader Verbinder 194"/>
                <p:cNvCxnSpPr/>
                <p:nvPr/>
              </p:nvCxnSpPr>
              <p:spPr>
                <a:xfrm rot="10800000" flipV="1">
                  <a:off x="2525473" y="4903330"/>
                  <a:ext cx="180000" cy="0"/>
                </a:xfrm>
                <a:prstGeom prst="line">
                  <a:avLst/>
                </a:prstGeom>
                <a:ln w="127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6" name="Gleichschenkliges Dreieck 185"/>
              <p:cNvSpPr/>
              <p:nvPr/>
            </p:nvSpPr>
            <p:spPr>
              <a:xfrm rot="5400000" flipV="1">
                <a:off x="1459635" y="4791308"/>
                <a:ext cx="108000" cy="180000"/>
              </a:xfrm>
              <a:prstGeom prst="triangle">
                <a:avLst/>
              </a:prstGeom>
              <a:pattFill prst="lgCheck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/>
              </a:p>
            </p:txBody>
          </p:sp>
        </p:grpSp>
        <p:sp>
          <p:nvSpPr>
            <p:cNvPr id="206" name="Gleichschenkliges Dreieck 205"/>
            <p:cNvSpPr/>
            <p:nvPr/>
          </p:nvSpPr>
          <p:spPr>
            <a:xfrm rot="5400000">
              <a:off x="2741473" y="4791309"/>
              <a:ext cx="108000" cy="180000"/>
            </a:xfrm>
            <a:prstGeom prst="triangle">
              <a:avLst/>
            </a:prstGeom>
            <a:solidFill>
              <a:schemeClr val="accent2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</p:grpSp>
      <p:cxnSp>
        <p:nvCxnSpPr>
          <p:cNvPr id="170" name="Gerader Verbinder 169"/>
          <p:cNvCxnSpPr/>
          <p:nvPr/>
        </p:nvCxnSpPr>
        <p:spPr>
          <a:xfrm flipH="1">
            <a:off x="1779513" y="3455837"/>
            <a:ext cx="0" cy="68399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Ellipse 195"/>
          <p:cNvSpPr/>
          <p:nvPr/>
        </p:nvSpPr>
        <p:spPr>
          <a:xfrm rot="5400000" flipV="1">
            <a:off x="1760730" y="3401406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99" name="Ellipse 198"/>
          <p:cNvSpPr/>
          <p:nvPr/>
        </p:nvSpPr>
        <p:spPr>
          <a:xfrm rot="5400000" flipV="1">
            <a:off x="1760730" y="4121410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cxnSp>
        <p:nvCxnSpPr>
          <p:cNvPr id="178" name="Gerader Verbinder 177"/>
          <p:cNvCxnSpPr/>
          <p:nvPr/>
        </p:nvCxnSpPr>
        <p:spPr>
          <a:xfrm flipH="1">
            <a:off x="2524544" y="3448692"/>
            <a:ext cx="0" cy="683996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Ellipse 196"/>
          <p:cNvSpPr/>
          <p:nvPr/>
        </p:nvSpPr>
        <p:spPr>
          <a:xfrm rot="5400000" flipV="1">
            <a:off x="2467096" y="3401404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98" name="Ellipse 197"/>
          <p:cNvSpPr/>
          <p:nvPr/>
        </p:nvSpPr>
        <p:spPr>
          <a:xfrm rot="5400000" flipV="1">
            <a:off x="2467096" y="4121408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cxnSp>
        <p:nvCxnSpPr>
          <p:cNvPr id="201" name="Gerader Verbinder 200"/>
          <p:cNvCxnSpPr/>
          <p:nvPr/>
        </p:nvCxnSpPr>
        <p:spPr>
          <a:xfrm rot="10800000">
            <a:off x="1795072" y="2717411"/>
            <a:ext cx="720000" cy="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Ellipse 201"/>
          <p:cNvSpPr/>
          <p:nvPr/>
        </p:nvSpPr>
        <p:spPr>
          <a:xfrm rot="5400000">
            <a:off x="2119072" y="2681412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03" name="Ellipse 202"/>
          <p:cNvSpPr/>
          <p:nvPr/>
        </p:nvSpPr>
        <p:spPr>
          <a:xfrm rot="5400000">
            <a:off x="1767608" y="2681412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04" name="Ellipse 203"/>
          <p:cNvSpPr/>
          <p:nvPr/>
        </p:nvSpPr>
        <p:spPr>
          <a:xfrm rot="5400000">
            <a:off x="2470536" y="2681410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26" name="Rechteck 225"/>
          <p:cNvSpPr/>
          <p:nvPr/>
        </p:nvSpPr>
        <p:spPr>
          <a:xfrm>
            <a:off x="7167800" y="2233672"/>
            <a:ext cx="1792406" cy="577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32" name="Trapezoid 231"/>
          <p:cNvSpPr/>
          <p:nvPr/>
        </p:nvSpPr>
        <p:spPr>
          <a:xfrm rot="5400000">
            <a:off x="6575582" y="2344392"/>
            <a:ext cx="813043" cy="356204"/>
          </a:xfrm>
          <a:prstGeom prst="trapezoid">
            <a:avLst>
              <a:gd name="adj" fmla="val 3302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08D1D4DA-EB95-A26A-2CDE-2054DA09BEED}"/>
              </a:ext>
            </a:extLst>
          </p:cNvPr>
          <p:cNvGrpSpPr/>
          <p:nvPr/>
        </p:nvGrpSpPr>
        <p:grpSpPr>
          <a:xfrm>
            <a:off x="6519830" y="1277998"/>
            <a:ext cx="2444174" cy="4390624"/>
            <a:chOff x="6519830" y="1277998"/>
            <a:chExt cx="2444174" cy="4390624"/>
          </a:xfrm>
        </p:grpSpPr>
        <p:sp>
          <p:nvSpPr>
            <p:cNvPr id="22" name="Foliennummernplatzhalter 6">
              <a:extLst>
                <a:ext uri="{FF2B5EF4-FFF2-40B4-BE49-F238E27FC236}">
                  <a16:creationId xmlns:a16="http://schemas.microsoft.com/office/drawing/2014/main" id="{9E5637EA-D72E-DB44-3EB7-B2540474115F}"/>
                </a:ext>
              </a:extLst>
            </p:cNvPr>
            <p:cNvSpPr txBox="1">
              <a:spLocks/>
            </p:cNvSpPr>
            <p:nvPr/>
          </p:nvSpPr>
          <p:spPr>
            <a:xfrm>
              <a:off x="6519830" y="5410200"/>
              <a:ext cx="1303040" cy="258422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de-DE"/>
              </a:defPPr>
              <a:lvl1pPr algn="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de-DE"/>
                <a:t>Folie </a:t>
              </a:r>
              <a:fld id="{C55C581E-CF6C-4085-AF31-EC3506E4B48E}" type="slidenum">
                <a:rPr lang="de-DE" smtClean="0"/>
                <a:pPr/>
                <a:t>11</a:t>
              </a:fld>
              <a:endParaRPr lang="de-DE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Rechteck 22">
                  <a:extLst>
                    <a:ext uri="{FF2B5EF4-FFF2-40B4-BE49-F238E27FC236}">
                      <a16:creationId xmlns:a16="http://schemas.microsoft.com/office/drawing/2014/main" id="{F17CCD7E-D954-6B71-591F-3E24D82B9479}"/>
                    </a:ext>
                  </a:extLst>
                </p:cNvPr>
                <p:cNvSpPr/>
                <p:nvPr/>
              </p:nvSpPr>
              <p:spPr>
                <a:xfrm>
                  <a:off x="7164003" y="1877999"/>
                  <a:ext cx="1800000" cy="2735913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e-DE" sz="700" b="1" dirty="0">
                    <a:solidFill>
                      <a:schemeClr val="tx1"/>
                    </a:solidFill>
                    <a:cs typeface="Times New Roman" panose="02020603050405020304" pitchFamily="18" charset="0"/>
                  </a:endParaRPr>
                </a:p>
                <a:p>
                  <a:pPr marL="179388" indent="-93663">
                    <a:buFont typeface="Arial" panose="020B0604020202020204" pitchFamily="34" charset="0"/>
                    <a:buChar char="•"/>
                  </a:pPr>
                  <a:endParaRPr lang="de-DE" sz="700" dirty="0">
                    <a:solidFill>
                      <a:schemeClr val="tx1"/>
                    </a:solidFill>
                    <a:latin typeface="+mj-lt"/>
                    <a:cs typeface="Times New Roman" panose="02020603050405020304" pitchFamily="18" charset="0"/>
                  </a:endParaRPr>
                </a:p>
                <a:p>
                  <a:pPr marL="179388" indent="-93663">
                    <a:buFont typeface="Arial" panose="020B0604020202020204" pitchFamily="34" charset="0"/>
                    <a:buChar char="•"/>
                  </a:pPr>
                  <a:endParaRPr lang="de-DE" sz="700" dirty="0">
                    <a:solidFill>
                      <a:schemeClr val="tx1"/>
                    </a:solidFill>
                    <a:latin typeface="+mj-lt"/>
                    <a:cs typeface="Times New Roman" panose="02020603050405020304" pitchFamily="18" charset="0"/>
                  </a:endParaRPr>
                </a:p>
                <a:p>
                  <a:pPr marL="85725"/>
                  <a:endParaRPr lang="de-DE" sz="700" dirty="0">
                    <a:solidFill>
                      <a:schemeClr val="tx1"/>
                    </a:solidFill>
                    <a:latin typeface="+mj-lt"/>
                    <a:cs typeface="Times New Roman" panose="02020603050405020304" pitchFamily="18" charset="0"/>
                  </a:endParaRPr>
                </a:p>
                <a:p>
                  <a:r>
                    <a:rPr lang="en-GB" sz="1200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 </a:t>
                  </a:r>
                  <a:r>
                    <a:rPr lang="en-GB" sz="1200" dirty="0" err="1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Zielfunktion</a:t>
                  </a:r>
                  <a:r>
                    <a:rPr lang="en-GB" sz="1200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:</a:t>
                  </a: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GB" sz="1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min</m:t>
                        </m:r>
                        <m:r>
                          <a:rPr lang="en-GB" sz="1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⁡</m:t>
                        </m:r>
                        <m:r>
                          <a:rPr lang="de-DE" sz="1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𝑭</m:t>
                        </m:r>
                        <m:r>
                          <a:rPr lang="de-DE" sz="1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DE" sz="1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de-DE" sz="1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GB" sz="1400" i="1" dirty="0">
                    <a:solidFill>
                      <a:schemeClr val="tx1"/>
                    </a:solidFill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3" name="Rechteck 22">
                  <a:extLst>
                    <a:ext uri="{FF2B5EF4-FFF2-40B4-BE49-F238E27FC236}">
                      <a16:creationId xmlns:a16="http://schemas.microsoft.com/office/drawing/2014/main" id="{F17CCD7E-D954-6B71-591F-3E24D82B947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4003" y="1877999"/>
                  <a:ext cx="1800000" cy="2735913"/>
                </a:xfrm>
                <a:prstGeom prst="rect">
                  <a:avLst/>
                </a:prstGeom>
                <a:blipFill>
                  <a:blip r:embed="rId10"/>
                  <a:stretch>
                    <a:fillRect l="-2020"/>
                  </a:stretch>
                </a:blipFill>
                <a:ln w="127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8B8751B2-B178-9D02-8AAF-0788D4271A44}"/>
                </a:ext>
              </a:extLst>
            </p:cNvPr>
            <p:cNvSpPr/>
            <p:nvPr/>
          </p:nvSpPr>
          <p:spPr>
            <a:xfrm>
              <a:off x="7164003" y="2905878"/>
              <a:ext cx="1800000" cy="38066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 u. d. NB:</a:t>
              </a:r>
              <a:endParaRPr lang="en-GB" sz="12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A3A99C2F-1441-3B51-31D9-3134405832AE}"/>
                </a:ext>
              </a:extLst>
            </p:cNvPr>
            <p:cNvSpPr/>
            <p:nvPr/>
          </p:nvSpPr>
          <p:spPr>
            <a:xfrm>
              <a:off x="7164002" y="3522220"/>
              <a:ext cx="1800000" cy="733674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Erzeugungs</a:t>
              </a: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- und </a:t>
              </a:r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Verbrauchsanlagen</a:t>
              </a:r>
              <a:endParaRPr lang="en-GB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  <a:p>
              <a:pPr algn="ctr"/>
              <a:b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</a:b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El. </a:t>
              </a:r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Energiesystem</a:t>
              </a:r>
              <a:endParaRPr lang="en-GB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  <a:p>
              <a:pPr algn="ctr"/>
              <a:endParaRPr lang="en-GB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  <a:p>
              <a:pPr algn="ctr"/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Langsame</a:t>
              </a: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 </a:t>
              </a:r>
              <a:b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</a:br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Spannungsänderung</a:t>
              </a: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E402B95E-BD4A-E241-569E-B9EDC7F88515}"/>
                </a:ext>
              </a:extLst>
            </p:cNvPr>
            <p:cNvSpPr/>
            <p:nvPr/>
          </p:nvSpPr>
          <p:spPr>
            <a:xfrm rot="5400000">
              <a:off x="7884004" y="1153674"/>
              <a:ext cx="360000" cy="180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b="1" cap="small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MP-OPF</a:t>
              </a:r>
            </a:p>
          </p:txBody>
        </p:sp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E82BE781-554D-CAC1-97DD-53B62DCD2F77}"/>
                </a:ext>
              </a:extLst>
            </p:cNvPr>
            <p:cNvSpPr/>
            <p:nvPr/>
          </p:nvSpPr>
          <p:spPr>
            <a:xfrm rot="5400000">
              <a:off x="7884001" y="4158001"/>
              <a:ext cx="360000" cy="180000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400" b="1" cap="small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Output</a:t>
              </a:r>
            </a:p>
          </p:txBody>
        </p:sp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52A08C05-0BFE-2562-F08E-E9503F7C1014}"/>
                </a:ext>
              </a:extLst>
            </p:cNvPr>
            <p:cNvSpPr/>
            <p:nvPr/>
          </p:nvSpPr>
          <p:spPr>
            <a:xfrm rot="5400000">
              <a:off x="7884001" y="557998"/>
              <a:ext cx="360000" cy="179999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b="1" cap="small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29" name="Gleichschenkliges Dreieck 28">
              <a:extLst>
                <a:ext uri="{FF2B5EF4-FFF2-40B4-BE49-F238E27FC236}">
                  <a16:creationId xmlns:a16="http://schemas.microsoft.com/office/drawing/2014/main" id="{230D3569-E5E9-080F-AB87-182D64FBCFB7}"/>
                </a:ext>
              </a:extLst>
            </p:cNvPr>
            <p:cNvSpPr/>
            <p:nvPr/>
          </p:nvSpPr>
          <p:spPr>
            <a:xfrm rot="10800000">
              <a:off x="7884003" y="1712999"/>
              <a:ext cx="360000" cy="90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latin typeface="+mj-lt"/>
              </a:endParaRPr>
            </a:p>
          </p:txBody>
        </p:sp>
        <p:sp>
          <p:nvSpPr>
            <p:cNvPr id="30" name="Gleichschenkliges Dreieck 29">
              <a:extLst>
                <a:ext uri="{FF2B5EF4-FFF2-40B4-BE49-F238E27FC236}">
                  <a16:creationId xmlns:a16="http://schemas.microsoft.com/office/drawing/2014/main" id="{76377475-AA96-DE26-75F0-B65BFF5D8B00}"/>
                </a:ext>
              </a:extLst>
            </p:cNvPr>
            <p:cNvSpPr/>
            <p:nvPr/>
          </p:nvSpPr>
          <p:spPr>
            <a:xfrm rot="10800000">
              <a:off x="7884002" y="4713003"/>
              <a:ext cx="360000" cy="90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latin typeface="+mj-lt"/>
              </a:endParaRPr>
            </a:p>
          </p:txBody>
        </p:sp>
      </p:grpSp>
      <p:sp>
        <p:nvSpPr>
          <p:cNvPr id="31" name="Textfeld 30">
            <a:extLst>
              <a:ext uri="{FF2B5EF4-FFF2-40B4-BE49-F238E27FC236}">
                <a16:creationId xmlns:a16="http://schemas.microsoft.com/office/drawing/2014/main" id="{4A2C35CF-E98E-22E7-2723-EA2FD8D3122D}"/>
              </a:ext>
            </a:extLst>
          </p:cNvPr>
          <p:cNvSpPr txBox="1"/>
          <p:nvPr/>
        </p:nvSpPr>
        <p:spPr>
          <a:xfrm>
            <a:off x="554678" y="4714620"/>
            <a:ext cx="39421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>
                <a:latin typeface="+mj-lt"/>
              </a:rPr>
              <a:t>Mehrperiodischer</a:t>
            </a:r>
            <a:r>
              <a:rPr lang="de-DE" sz="1400" b="1" dirty="0">
                <a:solidFill>
                  <a:schemeClr val="bg2"/>
                </a:solidFill>
                <a:latin typeface="+mj-lt"/>
              </a:rPr>
              <a:t> </a:t>
            </a:r>
            <a:r>
              <a:rPr lang="de-DE" sz="1400" b="1" dirty="0">
                <a:latin typeface="+mj-lt"/>
              </a:rPr>
              <a:t>Optimal Power Flow </a:t>
            </a:r>
            <a:br>
              <a:rPr lang="de-DE" sz="1400" b="1" dirty="0">
                <a:latin typeface="+mj-lt"/>
              </a:rPr>
            </a:br>
            <a:r>
              <a:rPr lang="de-DE" sz="1400" b="1" dirty="0">
                <a:latin typeface="+mj-lt"/>
              </a:rPr>
              <a:t>(MP-OPF) </a:t>
            </a:r>
            <a:r>
              <a:rPr lang="de-DE" sz="1400" b="1" dirty="0">
                <a:solidFill>
                  <a:schemeClr val="bg2"/>
                </a:solidFill>
                <a:latin typeface="+mj-lt"/>
              </a:rPr>
              <a:t>mit zeitabhängigen </a:t>
            </a:r>
            <a:r>
              <a:rPr lang="de-DE" sz="1400" b="1" dirty="0" err="1">
                <a:solidFill>
                  <a:schemeClr val="bg2"/>
                </a:solidFill>
                <a:latin typeface="+mj-lt"/>
              </a:rPr>
              <a:t>Nebenbed</a:t>
            </a:r>
            <a:r>
              <a:rPr lang="de-DE" sz="1400" b="1" dirty="0">
                <a:solidFill>
                  <a:schemeClr val="bg2"/>
                </a:solidFill>
                <a:latin typeface="+mj-lt"/>
              </a:rPr>
              <a:t>. </a:t>
            </a:r>
          </a:p>
        </p:txBody>
      </p:sp>
      <p:grpSp>
        <p:nvGrpSpPr>
          <p:cNvPr id="92" name="Gruppieren 91">
            <a:extLst>
              <a:ext uri="{FF2B5EF4-FFF2-40B4-BE49-F238E27FC236}">
                <a16:creationId xmlns:a16="http://schemas.microsoft.com/office/drawing/2014/main" id="{06AA9CE4-EFD6-9A10-754D-5373031A59D5}"/>
              </a:ext>
            </a:extLst>
          </p:cNvPr>
          <p:cNvGrpSpPr/>
          <p:nvPr/>
        </p:nvGrpSpPr>
        <p:grpSpPr>
          <a:xfrm>
            <a:off x="162594" y="1873579"/>
            <a:ext cx="1590540" cy="675052"/>
            <a:chOff x="162594" y="1873579"/>
            <a:chExt cx="1590540" cy="675052"/>
          </a:xfrm>
        </p:grpSpPr>
        <p:grpSp>
          <p:nvGrpSpPr>
            <p:cNvPr id="62" name="Gruppieren 61">
              <a:extLst>
                <a:ext uri="{FF2B5EF4-FFF2-40B4-BE49-F238E27FC236}">
                  <a16:creationId xmlns:a16="http://schemas.microsoft.com/office/drawing/2014/main" id="{C3DDC92D-0D3B-D91C-F20E-DA3EFDE81A98}"/>
                </a:ext>
              </a:extLst>
            </p:cNvPr>
            <p:cNvGrpSpPr/>
            <p:nvPr/>
          </p:nvGrpSpPr>
          <p:grpSpPr>
            <a:xfrm>
              <a:off x="488401" y="1873579"/>
              <a:ext cx="1264733" cy="675052"/>
              <a:chOff x="488401" y="1873579"/>
              <a:chExt cx="1264733" cy="675052"/>
            </a:xfrm>
          </p:grpSpPr>
          <p:grpSp>
            <p:nvGrpSpPr>
              <p:cNvPr id="58" name="Gruppieren 57">
                <a:extLst>
                  <a:ext uri="{FF2B5EF4-FFF2-40B4-BE49-F238E27FC236}">
                    <a16:creationId xmlns:a16="http://schemas.microsoft.com/office/drawing/2014/main" id="{B87761A8-393E-7641-117E-3A033AEF1DDE}"/>
                  </a:ext>
                </a:extLst>
              </p:cNvPr>
              <p:cNvGrpSpPr/>
              <p:nvPr/>
            </p:nvGrpSpPr>
            <p:grpSpPr>
              <a:xfrm>
                <a:off x="488401" y="1873579"/>
                <a:ext cx="1264733" cy="675052"/>
                <a:chOff x="488401" y="1873579"/>
                <a:chExt cx="1264733" cy="675052"/>
              </a:xfrm>
            </p:grpSpPr>
            <p:cxnSp>
              <p:nvCxnSpPr>
                <p:cNvPr id="57" name="Gerader Verbinder 56">
                  <a:extLst>
                    <a:ext uri="{FF2B5EF4-FFF2-40B4-BE49-F238E27FC236}">
                      <a16:creationId xmlns:a16="http://schemas.microsoft.com/office/drawing/2014/main" id="{176ED740-8E4D-EF5C-B8EB-C720E73A8AD5}"/>
                    </a:ext>
                  </a:extLst>
                </p:cNvPr>
                <p:cNvCxnSpPr>
                  <a:cxnSpLocks/>
                  <a:endCxn id="55" idx="6"/>
                </p:cNvCxnSpPr>
                <p:nvPr/>
              </p:nvCxnSpPr>
              <p:spPr>
                <a:xfrm flipV="1">
                  <a:off x="1573999" y="2336944"/>
                  <a:ext cx="0" cy="35871"/>
                </a:xfrm>
                <a:prstGeom prst="line">
                  <a:avLst/>
                </a:prstGeom>
                <a:noFill/>
                <a:ln w="12700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6" name="Gruppieren 55">
                  <a:extLst>
                    <a:ext uri="{FF2B5EF4-FFF2-40B4-BE49-F238E27FC236}">
                      <a16:creationId xmlns:a16="http://schemas.microsoft.com/office/drawing/2014/main" id="{1A68C6AB-3652-BEDD-064A-6AD00826460B}"/>
                    </a:ext>
                  </a:extLst>
                </p:cNvPr>
                <p:cNvGrpSpPr/>
                <p:nvPr/>
              </p:nvGrpSpPr>
              <p:grpSpPr>
                <a:xfrm>
                  <a:off x="488401" y="1873579"/>
                  <a:ext cx="1264733" cy="675052"/>
                  <a:chOff x="488401" y="1873579"/>
                  <a:chExt cx="1264733" cy="675052"/>
                </a:xfrm>
              </p:grpSpPr>
              <p:grpSp>
                <p:nvGrpSpPr>
                  <p:cNvPr id="38" name="Gruppieren 37">
                    <a:extLst>
                      <a:ext uri="{FF2B5EF4-FFF2-40B4-BE49-F238E27FC236}">
                        <a16:creationId xmlns:a16="http://schemas.microsoft.com/office/drawing/2014/main" id="{DD1A4C4D-E23F-717E-CA70-0F652BEAC368}"/>
                      </a:ext>
                    </a:extLst>
                  </p:cNvPr>
                  <p:cNvGrpSpPr/>
                  <p:nvPr/>
                </p:nvGrpSpPr>
                <p:grpSpPr>
                  <a:xfrm>
                    <a:off x="488401" y="1873579"/>
                    <a:ext cx="1264733" cy="675052"/>
                    <a:chOff x="564609" y="2269649"/>
                    <a:chExt cx="1264733" cy="675052"/>
                  </a:xfrm>
                </p:grpSpPr>
                <p:grpSp>
                  <p:nvGrpSpPr>
                    <p:cNvPr id="39" name="Gruppieren 38">
                      <a:extLst>
                        <a:ext uri="{FF2B5EF4-FFF2-40B4-BE49-F238E27FC236}">
                          <a16:creationId xmlns:a16="http://schemas.microsoft.com/office/drawing/2014/main" id="{80AF85F0-45CE-409E-07AB-B4FCDFE72BA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64609" y="2269649"/>
                      <a:ext cx="1264733" cy="675052"/>
                      <a:chOff x="564609" y="2269649"/>
                      <a:chExt cx="1264733" cy="675052"/>
                    </a:xfrm>
                  </p:grpSpPr>
                  <p:cxnSp>
                    <p:nvCxnSpPr>
                      <p:cNvPr id="41" name="Gerader Verbinder 40">
                        <a:extLst>
                          <a:ext uri="{FF2B5EF4-FFF2-40B4-BE49-F238E27FC236}">
                            <a16:creationId xmlns:a16="http://schemas.microsoft.com/office/drawing/2014/main" id="{498792D2-E6A7-D7D1-8E93-CC14BDECDF1C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1336219" y="2409142"/>
                        <a:ext cx="0" cy="36000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accent4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44" name="Gruppieren 43">
                        <a:extLst>
                          <a:ext uri="{FF2B5EF4-FFF2-40B4-BE49-F238E27FC236}">
                            <a16:creationId xmlns:a16="http://schemas.microsoft.com/office/drawing/2014/main" id="{BC46F380-F6E0-5012-DC5A-285DDB2BD015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64609" y="2269649"/>
                        <a:ext cx="1264733" cy="675052"/>
                        <a:chOff x="440868" y="3348639"/>
                        <a:chExt cx="1264733" cy="675052"/>
                      </a:xfrm>
                    </p:grpSpPr>
                    <p:cxnSp>
                      <p:nvCxnSpPr>
                        <p:cNvPr id="46" name="Gerader Verbinder 45">
                          <a:extLst>
                            <a:ext uri="{FF2B5EF4-FFF2-40B4-BE49-F238E27FC236}">
                              <a16:creationId xmlns:a16="http://schemas.microsoft.com/office/drawing/2014/main" id="{1CCCFABB-DF94-6585-9307-F108D9D8D000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445601" y="3520801"/>
                          <a:ext cx="1188000" cy="0"/>
                        </a:xfrm>
                        <a:prstGeom prst="line">
                          <a:avLst/>
                        </a:prstGeom>
                        <a:ln w="6350">
                          <a:solidFill>
                            <a:schemeClr val="tx1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7" name="Gerader Verbinder 46">
                          <a:extLst>
                            <a:ext uri="{FF2B5EF4-FFF2-40B4-BE49-F238E27FC236}">
                              <a16:creationId xmlns:a16="http://schemas.microsoft.com/office/drawing/2014/main" id="{30639432-4227-52C3-F7CF-301719EB125D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445601" y="3704132"/>
                          <a:ext cx="1188000" cy="0"/>
                        </a:xfrm>
                        <a:prstGeom prst="line">
                          <a:avLst/>
                        </a:prstGeom>
                        <a:ln w="6350">
                          <a:solidFill>
                            <a:schemeClr val="tx1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48" name="Textfeld 47">
                          <a:extLst>
                            <a:ext uri="{FF2B5EF4-FFF2-40B4-BE49-F238E27FC236}">
                              <a16:creationId xmlns:a16="http://schemas.microsoft.com/office/drawing/2014/main" id="{8CEFC693-FBFE-1580-3C97-3391810D1583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40868" y="3854414"/>
                          <a:ext cx="287258" cy="16927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 algn="ctr"/>
                          <a:r>
                            <a:rPr lang="de-DE" sz="500" dirty="0">
                              <a:latin typeface="+mj-lt"/>
                            </a:rPr>
                            <a:t>t=1</a:t>
                          </a:r>
                        </a:p>
                      </p:txBody>
                    </p:sp>
                    <p:sp>
                      <p:nvSpPr>
                        <p:cNvPr id="49" name="Textfeld 48">
                          <a:extLst>
                            <a:ext uri="{FF2B5EF4-FFF2-40B4-BE49-F238E27FC236}">
                              <a16:creationId xmlns:a16="http://schemas.microsoft.com/office/drawing/2014/main" id="{AD82A2B8-0D90-F858-5DF5-3A37E63DF037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54859" y="3854414"/>
                          <a:ext cx="287258" cy="16927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 algn="ctr"/>
                          <a:r>
                            <a:rPr lang="de-DE" sz="500" dirty="0">
                              <a:latin typeface="+mj-lt"/>
                            </a:rPr>
                            <a:t>t=2</a:t>
                          </a:r>
                          <a:endParaRPr lang="de-DE" sz="500" dirty="0"/>
                        </a:p>
                      </p:txBody>
                    </p:sp>
                    <p:cxnSp>
                      <p:nvCxnSpPr>
                        <p:cNvPr id="50" name="Gerader Verbinder 49">
                          <a:extLst>
                            <a:ext uri="{FF2B5EF4-FFF2-40B4-BE49-F238E27FC236}">
                              <a16:creationId xmlns:a16="http://schemas.microsoft.com/office/drawing/2014/main" id="{5F33F47A-DAAC-B4EF-88B9-1DC08F226191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V="1">
                          <a:off x="898488" y="3488132"/>
                          <a:ext cx="0" cy="36000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accent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" name="Gerade Verbindung mit Pfeil 51">
                          <a:extLst>
                            <a:ext uri="{FF2B5EF4-FFF2-40B4-BE49-F238E27FC236}">
                              <a16:creationId xmlns:a16="http://schemas.microsoft.com/office/drawing/2014/main" id="{8CD3C2D6-2F58-0324-D397-93C58D345B16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H="1" flipV="1">
                          <a:off x="445601" y="3348639"/>
                          <a:ext cx="0" cy="504000"/>
                        </a:xfrm>
                        <a:prstGeom prst="straightConnector1">
                          <a:avLst/>
                        </a:prstGeom>
                        <a:ln w="12700">
                          <a:solidFill>
                            <a:schemeClr val="tx1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3" name="Gerade Verbindung mit Pfeil 52">
                          <a:extLst>
                            <a:ext uri="{FF2B5EF4-FFF2-40B4-BE49-F238E27FC236}">
                              <a16:creationId xmlns:a16="http://schemas.microsoft.com/office/drawing/2014/main" id="{E22061EA-C0E1-5FD1-79B5-685444970501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445601" y="3847876"/>
                          <a:ext cx="1260000" cy="0"/>
                        </a:xfrm>
                        <a:prstGeom prst="straightConnector1">
                          <a:avLst/>
                        </a:prstGeom>
                        <a:ln w="12700">
                          <a:solidFill>
                            <a:schemeClr val="tx1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54" name="Ellipse 53">
                          <a:extLst>
                            <a:ext uri="{FF2B5EF4-FFF2-40B4-BE49-F238E27FC236}">
                              <a16:creationId xmlns:a16="http://schemas.microsoft.com/office/drawing/2014/main" id="{5F69D24F-22C4-F2F5-532B-BEDC31A3DCC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V="1">
                          <a:off x="862489" y="3484801"/>
                          <a:ext cx="72000" cy="72000"/>
                        </a:xfrm>
                        <a:prstGeom prst="ellipse">
                          <a:avLst/>
                        </a:prstGeom>
                        <a:solidFill>
                          <a:schemeClr val="accent2"/>
                        </a:solidFill>
                        <a:ln>
                          <a:solidFill>
                            <a:schemeClr val="accent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de-DE"/>
                        </a:p>
                      </p:txBody>
                    </p:sp>
                    <p:sp>
                      <p:nvSpPr>
                        <p:cNvPr id="51" name="Ellipse 50">
                          <a:extLst>
                            <a:ext uri="{FF2B5EF4-FFF2-40B4-BE49-F238E27FC236}">
                              <a16:creationId xmlns:a16="http://schemas.microsoft.com/office/drawing/2014/main" id="{AC264148-ADEC-86C4-E54B-FD78C2E3234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V="1">
                          <a:off x="548500" y="3811876"/>
                          <a:ext cx="72000" cy="72000"/>
                        </a:xfrm>
                        <a:prstGeom prst="ellipse">
                          <a:avLst/>
                        </a:prstGeom>
                        <a:solidFill>
                          <a:schemeClr val="accent2"/>
                        </a:solidFill>
                        <a:ln>
                          <a:solidFill>
                            <a:schemeClr val="accent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de-DE"/>
                        </a:p>
                      </p:txBody>
                    </p:sp>
                  </p:grpSp>
                  <p:sp>
                    <p:nvSpPr>
                      <p:cNvPr id="43" name="Ellipse 42">
                        <a:extLst>
                          <a:ext uri="{FF2B5EF4-FFF2-40B4-BE49-F238E27FC236}">
                            <a16:creationId xmlns:a16="http://schemas.microsoft.com/office/drawing/2014/main" id="{03D5C678-60BA-C01D-A58D-9098BA82EB22}"/>
                          </a:ext>
                        </a:extLst>
                      </p:cNvPr>
                      <p:cNvSpPr/>
                      <p:nvPr/>
                    </p:nvSpPr>
                    <p:spPr>
                      <a:xfrm rot="5400000" flipV="1">
                        <a:off x="1300219" y="2405811"/>
                        <a:ext cx="72000" cy="72000"/>
                      </a:xfrm>
                      <a:prstGeom prst="ellipse">
                        <a:avLst/>
                      </a:prstGeom>
                      <a:solidFill>
                        <a:schemeClr val="accent4"/>
                      </a:solidFill>
                      <a:ln>
                        <a:solidFill>
                          <a:schemeClr val="accent4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de-DE"/>
                      </a:p>
                    </p:txBody>
                  </p:sp>
                </p:grpSp>
                <p:sp>
                  <p:nvSpPr>
                    <p:cNvPr id="40" name="Textfeld 39">
                      <a:extLst>
                        <a:ext uri="{FF2B5EF4-FFF2-40B4-BE49-F238E27FC236}">
                          <a16:creationId xmlns:a16="http://schemas.microsoft.com/office/drawing/2014/main" id="{1BDBDFDC-3B2E-E1DC-5B91-AAA86BEA4FB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210223" y="2775424"/>
                      <a:ext cx="251992" cy="1692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de-DE" sz="500" dirty="0" err="1">
                          <a:latin typeface="+mj-lt"/>
                        </a:rPr>
                        <a:t>hL</a:t>
                      </a:r>
                      <a:endParaRPr lang="de-DE" sz="500" dirty="0"/>
                    </a:p>
                  </p:txBody>
                </p:sp>
              </p:grpSp>
              <p:sp>
                <p:nvSpPr>
                  <p:cNvPr id="55" name="Ellipse 54">
                    <a:extLst>
                      <a:ext uri="{FF2B5EF4-FFF2-40B4-BE49-F238E27FC236}">
                        <a16:creationId xmlns:a16="http://schemas.microsoft.com/office/drawing/2014/main" id="{D34D9CB1-D210-133E-EC00-3D3D5C4B3F78}"/>
                      </a:ext>
                    </a:extLst>
                  </p:cNvPr>
                  <p:cNvSpPr/>
                  <p:nvPr/>
                </p:nvSpPr>
                <p:spPr>
                  <a:xfrm rot="5400000" flipV="1">
                    <a:off x="1537999" y="2264944"/>
                    <a:ext cx="72000" cy="72000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de-DE" dirty="0"/>
                  </a:p>
                </p:txBody>
              </p:sp>
            </p:grpSp>
          </p:grpSp>
          <p:sp>
            <p:nvSpPr>
              <p:cNvPr id="61" name="Textfeld 60">
                <a:extLst>
                  <a:ext uri="{FF2B5EF4-FFF2-40B4-BE49-F238E27FC236}">
                    <a16:creationId xmlns:a16="http://schemas.microsoft.com/office/drawing/2014/main" id="{9B9A171F-CD3E-671B-B43C-AA7B6D5C94A1}"/>
                  </a:ext>
                </a:extLst>
              </p:cNvPr>
              <p:cNvSpPr txBox="1"/>
              <p:nvPr/>
            </p:nvSpPr>
            <p:spPr>
              <a:xfrm>
                <a:off x="1437582" y="2379354"/>
                <a:ext cx="272832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500" dirty="0" err="1">
                    <a:latin typeface="+mj-lt"/>
                  </a:rPr>
                  <a:t>lPV</a:t>
                </a:r>
                <a:endParaRPr lang="de-DE" sz="500" dirty="0"/>
              </a:p>
            </p:txBody>
          </p:sp>
        </p:grpSp>
        <p:sp>
          <p:nvSpPr>
            <p:cNvPr id="63" name="Textfeld 62">
              <a:extLst>
                <a:ext uri="{FF2B5EF4-FFF2-40B4-BE49-F238E27FC236}">
                  <a16:creationId xmlns:a16="http://schemas.microsoft.com/office/drawing/2014/main" id="{C2211BF0-CF14-61B7-C0CC-A5D5E4AAFD50}"/>
                </a:ext>
              </a:extLst>
            </p:cNvPr>
            <p:cNvSpPr txBox="1"/>
            <p:nvPr/>
          </p:nvSpPr>
          <p:spPr>
            <a:xfrm>
              <a:off x="162594" y="1961102"/>
              <a:ext cx="330540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500" dirty="0">
                  <a:latin typeface="+mj-lt"/>
                </a:rPr>
                <a:t>2 kW</a:t>
              </a:r>
            </a:p>
          </p:txBody>
        </p:sp>
        <p:sp>
          <p:nvSpPr>
            <p:cNvPr id="64" name="Textfeld 63">
              <a:extLst>
                <a:ext uri="{FF2B5EF4-FFF2-40B4-BE49-F238E27FC236}">
                  <a16:creationId xmlns:a16="http://schemas.microsoft.com/office/drawing/2014/main" id="{368CDAC8-97C1-18F0-7BE6-1CFEFC7D31D0}"/>
                </a:ext>
              </a:extLst>
            </p:cNvPr>
            <p:cNvSpPr txBox="1"/>
            <p:nvPr/>
          </p:nvSpPr>
          <p:spPr>
            <a:xfrm>
              <a:off x="162594" y="2144433"/>
              <a:ext cx="330540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500" dirty="0">
                  <a:latin typeface="+mj-lt"/>
                </a:rPr>
                <a:t>1 kW</a:t>
              </a:r>
            </a:p>
          </p:txBody>
        </p:sp>
      </p:grpSp>
      <p:grpSp>
        <p:nvGrpSpPr>
          <p:cNvPr id="65" name="Gruppieren 64">
            <a:extLst>
              <a:ext uri="{FF2B5EF4-FFF2-40B4-BE49-F238E27FC236}">
                <a16:creationId xmlns:a16="http://schemas.microsoft.com/office/drawing/2014/main" id="{C984C0B3-DDE9-43F4-1642-C89E2D13108C}"/>
              </a:ext>
            </a:extLst>
          </p:cNvPr>
          <p:cNvGrpSpPr/>
          <p:nvPr/>
        </p:nvGrpSpPr>
        <p:grpSpPr>
          <a:xfrm>
            <a:off x="23070" y="3460309"/>
            <a:ext cx="1730064" cy="675052"/>
            <a:chOff x="23070" y="1873579"/>
            <a:chExt cx="1730064" cy="675052"/>
          </a:xfrm>
        </p:grpSpPr>
        <p:grpSp>
          <p:nvGrpSpPr>
            <p:cNvPr id="66" name="Gruppieren 65">
              <a:extLst>
                <a:ext uri="{FF2B5EF4-FFF2-40B4-BE49-F238E27FC236}">
                  <a16:creationId xmlns:a16="http://schemas.microsoft.com/office/drawing/2014/main" id="{1A7017AC-11F5-ACC6-929A-D5931164202C}"/>
                </a:ext>
              </a:extLst>
            </p:cNvPr>
            <p:cNvGrpSpPr/>
            <p:nvPr/>
          </p:nvGrpSpPr>
          <p:grpSpPr>
            <a:xfrm>
              <a:off x="23070" y="1873579"/>
              <a:ext cx="1730064" cy="675052"/>
              <a:chOff x="23070" y="1873579"/>
              <a:chExt cx="1730064" cy="675052"/>
            </a:xfrm>
          </p:grpSpPr>
          <p:cxnSp>
            <p:nvCxnSpPr>
              <p:cNvPr id="68" name="Gerader Verbinder 67">
                <a:extLst>
                  <a:ext uri="{FF2B5EF4-FFF2-40B4-BE49-F238E27FC236}">
                    <a16:creationId xmlns:a16="http://schemas.microsoft.com/office/drawing/2014/main" id="{D76D628D-EAC5-F456-DCCC-8D07F2768F61}"/>
                  </a:ext>
                </a:extLst>
              </p:cNvPr>
              <p:cNvCxnSpPr>
                <a:cxnSpLocks/>
                <a:stCxn id="67" idx="0"/>
                <a:endCxn id="71" idx="6"/>
              </p:cNvCxnSpPr>
              <p:nvPr/>
            </p:nvCxnSpPr>
            <p:spPr>
              <a:xfrm flipV="1">
                <a:off x="1573998" y="2081742"/>
                <a:ext cx="1" cy="297612"/>
              </a:xfrm>
              <a:prstGeom prst="line">
                <a:avLst/>
              </a:prstGeom>
              <a:noFill/>
              <a:ln w="127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9" name="Gruppieren 68">
                <a:extLst>
                  <a:ext uri="{FF2B5EF4-FFF2-40B4-BE49-F238E27FC236}">
                    <a16:creationId xmlns:a16="http://schemas.microsoft.com/office/drawing/2014/main" id="{A3EBC489-DDFC-D5C9-BFDB-077883CC7D75}"/>
                  </a:ext>
                </a:extLst>
              </p:cNvPr>
              <p:cNvGrpSpPr/>
              <p:nvPr/>
            </p:nvGrpSpPr>
            <p:grpSpPr>
              <a:xfrm>
                <a:off x="23070" y="1873579"/>
                <a:ext cx="1730064" cy="675052"/>
                <a:chOff x="23070" y="1873579"/>
                <a:chExt cx="1730064" cy="675052"/>
              </a:xfrm>
            </p:grpSpPr>
            <p:grpSp>
              <p:nvGrpSpPr>
                <p:cNvPr id="70" name="Gruppieren 69">
                  <a:extLst>
                    <a:ext uri="{FF2B5EF4-FFF2-40B4-BE49-F238E27FC236}">
                      <a16:creationId xmlns:a16="http://schemas.microsoft.com/office/drawing/2014/main" id="{5FDE3914-BDB8-F86B-D253-DE3F9F19A817}"/>
                    </a:ext>
                  </a:extLst>
                </p:cNvPr>
                <p:cNvGrpSpPr/>
                <p:nvPr/>
              </p:nvGrpSpPr>
              <p:grpSpPr>
                <a:xfrm>
                  <a:off x="23070" y="1873579"/>
                  <a:ext cx="1730064" cy="675052"/>
                  <a:chOff x="99278" y="2269649"/>
                  <a:chExt cx="1730064" cy="675052"/>
                </a:xfrm>
              </p:grpSpPr>
              <p:grpSp>
                <p:nvGrpSpPr>
                  <p:cNvPr id="72" name="Gruppieren 71">
                    <a:extLst>
                      <a:ext uri="{FF2B5EF4-FFF2-40B4-BE49-F238E27FC236}">
                        <a16:creationId xmlns:a16="http://schemas.microsoft.com/office/drawing/2014/main" id="{D6BF514A-0169-B678-E9A9-78205DC708CB}"/>
                      </a:ext>
                    </a:extLst>
                  </p:cNvPr>
                  <p:cNvGrpSpPr/>
                  <p:nvPr/>
                </p:nvGrpSpPr>
                <p:grpSpPr>
                  <a:xfrm>
                    <a:off x="99278" y="2269649"/>
                    <a:ext cx="1730064" cy="675052"/>
                    <a:chOff x="99278" y="2269649"/>
                    <a:chExt cx="1730064" cy="675052"/>
                  </a:xfrm>
                </p:grpSpPr>
                <p:grpSp>
                  <p:nvGrpSpPr>
                    <p:cNvPr id="75" name="Gruppieren 74">
                      <a:extLst>
                        <a:ext uri="{FF2B5EF4-FFF2-40B4-BE49-F238E27FC236}">
                          <a16:creationId xmlns:a16="http://schemas.microsoft.com/office/drawing/2014/main" id="{47983012-7285-A8D9-CB00-4C5D993FB75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9278" y="2269649"/>
                      <a:ext cx="1730064" cy="675052"/>
                      <a:chOff x="99278" y="3018085"/>
                      <a:chExt cx="1730064" cy="675052"/>
                    </a:xfrm>
                  </p:grpSpPr>
                  <p:grpSp>
                    <p:nvGrpSpPr>
                      <p:cNvPr id="77" name="Gruppieren 76">
                        <a:extLst>
                          <a:ext uri="{FF2B5EF4-FFF2-40B4-BE49-F238E27FC236}">
                            <a16:creationId xmlns:a16="http://schemas.microsoft.com/office/drawing/2014/main" id="{D4A7B27A-EB7B-B56D-F2D1-8B52D8231B35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64609" y="3018085"/>
                        <a:ext cx="1264733" cy="675052"/>
                        <a:chOff x="440868" y="3348639"/>
                        <a:chExt cx="1264733" cy="675052"/>
                      </a:xfrm>
                    </p:grpSpPr>
                    <p:cxnSp>
                      <p:nvCxnSpPr>
                        <p:cNvPr id="79" name="Gerader Verbinder 78">
                          <a:extLst>
                            <a:ext uri="{FF2B5EF4-FFF2-40B4-BE49-F238E27FC236}">
                              <a16:creationId xmlns:a16="http://schemas.microsoft.com/office/drawing/2014/main" id="{FF668A60-3C68-FA63-F461-5ED6278C7A13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445601" y="3520801"/>
                          <a:ext cx="1188000" cy="0"/>
                        </a:xfrm>
                        <a:prstGeom prst="line">
                          <a:avLst/>
                        </a:prstGeom>
                        <a:ln w="6350">
                          <a:solidFill>
                            <a:schemeClr val="tx1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0" name="Gerader Verbinder 79">
                          <a:extLst>
                            <a:ext uri="{FF2B5EF4-FFF2-40B4-BE49-F238E27FC236}">
                              <a16:creationId xmlns:a16="http://schemas.microsoft.com/office/drawing/2014/main" id="{EDDE6DE3-A907-E6D9-BD16-21873292E63B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445601" y="3704132"/>
                          <a:ext cx="1188000" cy="0"/>
                        </a:xfrm>
                        <a:prstGeom prst="line">
                          <a:avLst/>
                        </a:prstGeom>
                        <a:ln w="6350">
                          <a:solidFill>
                            <a:schemeClr val="tx1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81" name="Textfeld 80">
                          <a:extLst>
                            <a:ext uri="{FF2B5EF4-FFF2-40B4-BE49-F238E27FC236}">
                              <a16:creationId xmlns:a16="http://schemas.microsoft.com/office/drawing/2014/main" id="{720CC276-9D80-ABDE-C024-E4E3F6E32BB9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40868" y="3854414"/>
                          <a:ext cx="287258" cy="16927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 algn="ctr"/>
                          <a:r>
                            <a:rPr lang="de-DE" sz="500" dirty="0">
                              <a:latin typeface="+mj-lt"/>
                            </a:rPr>
                            <a:t>t=1</a:t>
                          </a:r>
                        </a:p>
                      </p:txBody>
                    </p:sp>
                    <p:sp>
                      <p:nvSpPr>
                        <p:cNvPr id="82" name="Textfeld 81">
                          <a:extLst>
                            <a:ext uri="{FF2B5EF4-FFF2-40B4-BE49-F238E27FC236}">
                              <a16:creationId xmlns:a16="http://schemas.microsoft.com/office/drawing/2014/main" id="{1C542010-C45A-B81A-5E83-FC4208390912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54859" y="3854414"/>
                          <a:ext cx="287258" cy="16927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 algn="ctr"/>
                          <a:r>
                            <a:rPr lang="de-DE" sz="500" dirty="0">
                              <a:latin typeface="+mj-lt"/>
                            </a:rPr>
                            <a:t>t=2</a:t>
                          </a:r>
                          <a:endParaRPr lang="de-DE" sz="500" dirty="0"/>
                        </a:p>
                      </p:txBody>
                    </p:sp>
                    <p:cxnSp>
                      <p:nvCxnSpPr>
                        <p:cNvPr id="83" name="Gerader Verbinder 82">
                          <a:extLst>
                            <a:ext uri="{FF2B5EF4-FFF2-40B4-BE49-F238E27FC236}">
                              <a16:creationId xmlns:a16="http://schemas.microsoft.com/office/drawing/2014/main" id="{E27F05FB-43B1-77E2-A3D3-2F740BE33DC2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V="1">
                          <a:off x="584499" y="3740133"/>
                          <a:ext cx="1" cy="107999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12700">
                          <a:solidFill>
                            <a:schemeClr val="accent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4" name="Gerade Verbindung mit Pfeil 83">
                          <a:extLst>
                            <a:ext uri="{FF2B5EF4-FFF2-40B4-BE49-F238E27FC236}">
                              <a16:creationId xmlns:a16="http://schemas.microsoft.com/office/drawing/2014/main" id="{AB0070F3-B4FE-73D1-1118-C9E6FB1D1824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H="1" flipV="1">
                          <a:off x="445601" y="3348639"/>
                          <a:ext cx="0" cy="504000"/>
                        </a:xfrm>
                        <a:prstGeom prst="straightConnector1">
                          <a:avLst/>
                        </a:prstGeom>
                        <a:ln w="12700">
                          <a:solidFill>
                            <a:schemeClr val="tx1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5" name="Gerade Verbindung mit Pfeil 84">
                          <a:extLst>
                            <a:ext uri="{FF2B5EF4-FFF2-40B4-BE49-F238E27FC236}">
                              <a16:creationId xmlns:a16="http://schemas.microsoft.com/office/drawing/2014/main" id="{E35500F6-4366-4AD3-9315-22FD232B9CD0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445601" y="3847876"/>
                          <a:ext cx="1260000" cy="0"/>
                        </a:xfrm>
                        <a:prstGeom prst="straightConnector1">
                          <a:avLst/>
                        </a:prstGeom>
                        <a:ln w="12700">
                          <a:solidFill>
                            <a:schemeClr val="tx1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90" name="Ellipse 89">
                          <a:extLst>
                            <a:ext uri="{FF2B5EF4-FFF2-40B4-BE49-F238E27FC236}">
                              <a16:creationId xmlns:a16="http://schemas.microsoft.com/office/drawing/2014/main" id="{C3A5003A-F24B-897B-1485-E2E1F9FE891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V="1">
                          <a:off x="862489" y="3811876"/>
                          <a:ext cx="72000" cy="72000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de-DE"/>
                        </a:p>
                      </p:txBody>
                    </p:sp>
                    <p:sp>
                      <p:nvSpPr>
                        <p:cNvPr id="91" name="Ellipse 90">
                          <a:extLst>
                            <a:ext uri="{FF2B5EF4-FFF2-40B4-BE49-F238E27FC236}">
                              <a16:creationId xmlns:a16="http://schemas.microsoft.com/office/drawing/2014/main" id="{7B0963EB-94F3-4E31-D8D8-5AE0410AFAC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V="1">
                          <a:off x="548500" y="3668133"/>
                          <a:ext cx="72000" cy="72000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de-DE"/>
                        </a:p>
                      </p:txBody>
                    </p:sp>
                  </p:grp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78" name="Rechteck 77">
                            <a:extLst>
                              <a:ext uri="{FF2B5EF4-FFF2-40B4-BE49-F238E27FC236}">
                                <a16:creationId xmlns:a16="http://schemas.microsoft.com/office/drawing/2014/main" id="{CD9D9B2E-405C-1EBC-1E87-75081326280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9278" y="3101312"/>
                            <a:ext cx="470064" cy="170816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sSubSup>
                                    <m:sSubSupPr>
                                      <m:ctrlPr>
                                        <a:rPr lang="de-DE" sz="5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de-DE" sz="5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de-DE" sz="5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sub>
                                    <m:sup>
                                      <m:r>
                                        <a:rPr lang="de-DE" sz="5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𝑃𝑉</m:t>
                                      </m:r>
                                    </m:sup>
                                  </m:sSubSup>
                                  <m:r>
                                    <a:rPr lang="en-GB" sz="5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∙</m:t>
                                  </m:r>
                                  <m:r>
                                    <m:rPr>
                                      <m:nor/>
                                    </m:rPr>
                                    <a:rPr lang="de-DE" sz="500" dirty="0">
                                      <a:solidFill>
                                        <a:srgbClr val="000000"/>
                                      </a:solidFill>
                                    </a:rPr>
                                    <m:t> </m:t>
                                  </m:r>
                                  <m:sSubSup>
                                    <m:sSubSupPr>
                                      <m:ctrlPr>
                                        <a:rPr lang="de-DE" sz="5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5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500" i="1">
                                          <a:solidFill>
                                            <a:srgbClr val="FFFF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  <m:sup>
                                      <m:r>
                                        <m:rPr>
                                          <m:sty m:val="p"/>
                                        </m:rPr>
                                        <a:rPr lang="en-US" sz="5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PV</m:t>
                                      </m:r>
                                    </m:sup>
                                  </m:sSubSup>
                                </m:oMath>
                              </m:oMathPara>
                            </a14:m>
                            <a:endParaRPr lang="de-DE" sz="500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78" name="Rechteck 77">
                            <a:extLst>
                              <a:ext uri="{FF2B5EF4-FFF2-40B4-BE49-F238E27FC236}">
                                <a16:creationId xmlns:a16="http://schemas.microsoft.com/office/drawing/2014/main" id="{CD9D9B2E-405C-1EBC-1E87-750813262809}"/>
                              </a:ext>
                            </a:extLst>
                          </p:cNvPr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99278" y="3101312"/>
                            <a:ext cx="470064" cy="170816"/>
                          </a:xfrm>
                          <a:prstGeom prst="rect">
                            <a:avLst/>
                          </a:prstGeom>
                          <a:blipFill>
                            <a:blip r:embed="rId11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de-DE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76" name="Ellipse 75">
                      <a:extLst>
                        <a:ext uri="{FF2B5EF4-FFF2-40B4-BE49-F238E27FC236}">
                          <a16:creationId xmlns:a16="http://schemas.microsoft.com/office/drawing/2014/main" id="{740AE508-D3CC-E52C-B8B0-12E37A3798A9}"/>
                        </a:ext>
                      </a:extLst>
                    </p:cNvPr>
                    <p:cNvSpPr/>
                    <p:nvPr/>
                  </p:nvSpPr>
                  <p:spPr>
                    <a:xfrm rot="5400000" flipV="1">
                      <a:off x="1300219" y="2732886"/>
                      <a:ext cx="72000" cy="72000"/>
                    </a:xfrm>
                    <a:prstGeom prst="ellipse">
                      <a:avLst/>
                    </a:prstGeom>
                    <a:solidFill>
                      <a:schemeClr val="accent4"/>
                    </a:solidFill>
                    <a:ln>
                      <a:solidFill>
                        <a:schemeClr val="accent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de-DE"/>
                    </a:p>
                  </p:txBody>
                </p:sp>
              </p:grpSp>
              <p:sp>
                <p:nvSpPr>
                  <p:cNvPr id="73" name="Textfeld 72">
                    <a:extLst>
                      <a:ext uri="{FF2B5EF4-FFF2-40B4-BE49-F238E27FC236}">
                        <a16:creationId xmlns:a16="http://schemas.microsoft.com/office/drawing/2014/main" id="{9E3483DB-CD3D-D474-50B4-20168232D079}"/>
                      </a:ext>
                    </a:extLst>
                  </p:cNvPr>
                  <p:cNvSpPr txBox="1"/>
                  <p:nvPr/>
                </p:nvSpPr>
                <p:spPr>
                  <a:xfrm>
                    <a:off x="1210223" y="2775424"/>
                    <a:ext cx="251992" cy="1692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de-DE" sz="500" dirty="0" err="1">
                        <a:latin typeface="+mj-lt"/>
                      </a:rPr>
                      <a:t>hL</a:t>
                    </a:r>
                    <a:endParaRPr lang="de-DE" sz="500" dirty="0"/>
                  </a:p>
                </p:txBody>
              </p:sp>
            </p:grpSp>
            <p:sp>
              <p:nvSpPr>
                <p:cNvPr id="71" name="Ellipse 70">
                  <a:extLst>
                    <a:ext uri="{FF2B5EF4-FFF2-40B4-BE49-F238E27FC236}">
                      <a16:creationId xmlns:a16="http://schemas.microsoft.com/office/drawing/2014/main" id="{48862B30-7AD6-332A-5924-404CFEA35B9E}"/>
                    </a:ext>
                  </a:extLst>
                </p:cNvPr>
                <p:cNvSpPr/>
                <p:nvPr/>
              </p:nvSpPr>
              <p:spPr>
                <a:xfrm rot="5400000" flipV="1">
                  <a:off x="1537999" y="2009742"/>
                  <a:ext cx="72000" cy="72000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e-DE" dirty="0"/>
                </a:p>
              </p:txBody>
            </p:sp>
          </p:grpSp>
        </p:grpSp>
        <p:sp>
          <p:nvSpPr>
            <p:cNvPr id="67" name="Textfeld 66">
              <a:extLst>
                <a:ext uri="{FF2B5EF4-FFF2-40B4-BE49-F238E27FC236}">
                  <a16:creationId xmlns:a16="http://schemas.microsoft.com/office/drawing/2014/main" id="{65CC4D7A-BB37-E4CA-95CE-9695AE1CA913}"/>
                </a:ext>
              </a:extLst>
            </p:cNvPr>
            <p:cNvSpPr txBox="1"/>
            <p:nvPr/>
          </p:nvSpPr>
          <p:spPr>
            <a:xfrm>
              <a:off x="1437582" y="2379354"/>
              <a:ext cx="27283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500" dirty="0" err="1">
                  <a:latin typeface="+mj-lt"/>
                </a:rPr>
                <a:t>lPV</a:t>
              </a:r>
              <a:endParaRPr lang="de-DE" sz="5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hteck 94">
                <a:extLst>
                  <a:ext uri="{FF2B5EF4-FFF2-40B4-BE49-F238E27FC236}">
                    <a16:creationId xmlns:a16="http://schemas.microsoft.com/office/drawing/2014/main" id="{5E4FE72B-A0BC-995A-4725-A574C2204340}"/>
                  </a:ext>
                </a:extLst>
              </p:cNvPr>
              <p:cNvSpPr/>
              <p:nvPr/>
            </p:nvSpPr>
            <p:spPr>
              <a:xfrm>
                <a:off x="3686688" y="2115970"/>
                <a:ext cx="3117314" cy="813043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de-DE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𝑡𝑠</m:t>
                          </m:r>
                        </m:sup>
                        <m:e>
                          <m:d>
                            <m:dPr>
                              <m:ctrlP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de-DE" sz="12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de-DE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p>
                                          <m:sSupPr>
                                            <m:ctrlPr>
                                              <a:rPr lang="de-DE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de-DE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  <m:sup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de-DE" sz="12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netz</m:t>
                                            </m:r>
                                            <m:r>
                                              <a:rPr lang="de-DE" sz="12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</m:sup>
                                        </m:sSup>
                                      </m:e>
                                      <m:e>
                                        <m:r>
                                          <a:rPr lang="de-DE" sz="12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de-DE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de-DE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  <m:sup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de-DE" sz="12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netz</m:t>
                                            </m:r>
                                            <m:r>
                                              <a:rPr lang="de-DE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</m:sup>
                                        </m:sSup>
                                      </m:e>
                                    </m:mr>
                                  </m:m>
                                </m:e>
                              </m:d>
                              <m:sSup>
                                <m:sSupPr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de-DE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de-DE" sz="12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de-DE" sz="12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sz="12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𝑃</m:t>
                                                </m:r>
                                              </m:e>
                                              <m:sub>
                                                <m:sSub>
                                                  <m:sSubPr>
                                                    <m:ctrlPr>
                                                      <a:rPr lang="de-DE" sz="1200" i="1" smtClean="0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de-DE" sz="1200" i="1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  <m:t>𝑡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de-DE" sz="1200" i="1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  <m:t>1</m:t>
                                                    </m:r>
                                                  </m:sub>
                                                </m:sSub>
                                              </m:sub>
                                              <m:sup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US" sz="12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netz</m:t>
                                                </m:r>
                                                <m:r>
                                                  <a:rPr lang="en-US" sz="12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+ </m:t>
                                                </m:r>
                                              </m:sup>
                                            </m:sSubSup>
                                          </m:e>
                                        </m:mr>
                                        <m:mr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de-DE" sz="12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sz="12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𝑃</m:t>
                                                </m:r>
                                              </m:e>
                                              <m:sub>
                                                <m:sSub>
                                                  <m:sSubPr>
                                                    <m:ctrlPr>
                                                      <a:rPr lang="de-DE" sz="1200" i="1" smtClean="0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de-DE" sz="1200" i="1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  <m:t>𝑡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de-DE" sz="1200" i="1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  <m:t>1</m:t>
                                                    </m:r>
                                                  </m:sub>
                                                </m:sSub>
                                              </m:sub>
                                              <m:sup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US" sz="12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netz</m:t>
                                                </m:r>
                                                <m:r>
                                                  <a:rPr lang="en-US" sz="12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−</m:t>
                                                </m:r>
                                                <m:r>
                                                  <a:rPr lang="en-US" sz="12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 </m:t>
                                                </m:r>
                                              </m:sup>
                                            </m:sSubSup>
                                          </m:e>
                                        </m:mr>
                                      </m:m>
                                    </m:e>
                                  </m:d>
                                </m:e>
                                <m:sup>
                                  <m: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  <m:oMath xmlns:m="http://schemas.openxmlformats.org/officeDocument/2006/math">
                      <m:r>
                        <a:rPr lang="de-DE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de-DE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2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de-DE" sz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PV</m:t>
                          </m:r>
                        </m:sup>
                      </m:sSubSup>
                      <m:r>
                        <a:rPr lang="de-DE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de-DE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sz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PV</m:t>
                          </m:r>
                        </m:sup>
                      </m:sSubSup>
                    </m:oMath>
                  </m:oMathPara>
                </a14:m>
                <a:endParaRPr lang="de-DE" sz="1200" dirty="0"/>
              </a:p>
            </p:txBody>
          </p:sp>
        </mc:Choice>
        <mc:Fallback xmlns="">
          <p:sp>
            <p:nvSpPr>
              <p:cNvPr id="95" name="Rechteck 94">
                <a:extLst>
                  <a:ext uri="{FF2B5EF4-FFF2-40B4-BE49-F238E27FC236}">
                    <a16:creationId xmlns:a16="http://schemas.microsoft.com/office/drawing/2014/main" id="{5E4FE72B-A0BC-995A-4725-A574C22043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688" y="2115970"/>
                <a:ext cx="3117314" cy="81304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>
            <a:extLst>
              <a:ext uri="{FF2B5EF4-FFF2-40B4-BE49-F238E27FC236}">
                <a16:creationId xmlns:a16="http://schemas.microsoft.com/office/drawing/2014/main" id="{77420D9A-F876-2963-EE6D-A6C488E139D4}"/>
              </a:ext>
            </a:extLst>
          </p:cNvPr>
          <p:cNvSpPr txBox="1"/>
          <p:nvPr/>
        </p:nvSpPr>
        <p:spPr>
          <a:xfrm>
            <a:off x="1266769" y="4274588"/>
            <a:ext cx="8547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latin typeface="+mj-lt"/>
              </a:rPr>
              <a:t>P</a:t>
            </a:r>
            <a:r>
              <a:rPr lang="de-DE" sz="1000" baseline="-25000" dirty="0">
                <a:latin typeface="+mj-lt"/>
              </a:rPr>
              <a:t>L1</a:t>
            </a:r>
            <a:r>
              <a:rPr lang="de-DE" sz="1000" dirty="0">
                <a:latin typeface="+mj-lt"/>
              </a:rPr>
              <a:t> = -1 kW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767CFA1-4F5F-BFA6-7BCD-C74A856BABE4}"/>
              </a:ext>
            </a:extLst>
          </p:cNvPr>
          <p:cNvSpPr txBox="1"/>
          <p:nvPr/>
        </p:nvSpPr>
        <p:spPr>
          <a:xfrm>
            <a:off x="2180095" y="4274588"/>
            <a:ext cx="8547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latin typeface="+mj-lt"/>
              </a:rPr>
              <a:t>P</a:t>
            </a:r>
            <a:r>
              <a:rPr lang="de-DE" sz="1000" baseline="-25000" dirty="0">
                <a:latin typeface="+mj-lt"/>
              </a:rPr>
              <a:t>L2</a:t>
            </a:r>
            <a:r>
              <a:rPr lang="de-DE" sz="1000" dirty="0">
                <a:latin typeface="+mj-lt"/>
              </a:rPr>
              <a:t> = -1 kW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15C2F9E6-79ED-B222-8C5A-AB424F14820A}"/>
                  </a:ext>
                </a:extLst>
              </p:cNvPr>
              <p:cNvSpPr txBox="1"/>
              <p:nvPr/>
            </p:nvSpPr>
            <p:spPr>
              <a:xfrm>
                <a:off x="2387535" y="1288394"/>
                <a:ext cx="117083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de-DE" sz="1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1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de-DE" sz="1000">
                            <a:latin typeface="Cambria Math" panose="02040503050406030204" pitchFamily="18" charset="0"/>
                          </a:rPr>
                          <m:t>netz</m:t>
                        </m:r>
                        <m:r>
                          <a:rPr lang="de-DE" sz="100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de-DE" sz="1000" dirty="0">
                    <a:solidFill>
                      <a:schemeClr val="tx1"/>
                    </a:solidFill>
                    <a:latin typeface="+mj-lt"/>
                  </a:rPr>
                  <a:t>= 0,3 €/kW</a:t>
                </a: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15C2F9E6-79ED-B222-8C5A-AB424F1482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7535" y="1288394"/>
                <a:ext cx="1170833" cy="246221"/>
              </a:xfrm>
              <a:prstGeom prst="rect">
                <a:avLst/>
              </a:prstGeom>
              <a:blipFill>
                <a:blip r:embed="rId13"/>
                <a:stretch>
                  <a:fillRect b="-97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0F0BB2D5-6C5B-39B4-7CA8-F374DC7A4408}"/>
                  </a:ext>
                </a:extLst>
              </p:cNvPr>
              <p:cNvSpPr txBox="1"/>
              <p:nvPr/>
            </p:nvSpPr>
            <p:spPr>
              <a:xfrm>
                <a:off x="777857" y="1288394"/>
                <a:ext cx="124136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de-DE" sz="1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1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de-DE" sz="1000">
                            <a:latin typeface="Cambria Math" panose="02040503050406030204" pitchFamily="18" charset="0"/>
                          </a:rPr>
                          <m:t>netz</m:t>
                        </m:r>
                        <m:r>
                          <a:rPr lang="de-DE" sz="1000" b="0" i="0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de-DE" sz="1000" dirty="0">
                    <a:solidFill>
                      <a:schemeClr val="tx1"/>
                    </a:solidFill>
                    <a:latin typeface="+mj-lt"/>
                  </a:rPr>
                  <a:t>= 0,00 €/kW</a:t>
                </a: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0F0BB2D5-6C5B-39B4-7CA8-F374DC7A44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57" y="1288394"/>
                <a:ext cx="1241365" cy="246221"/>
              </a:xfrm>
              <a:prstGeom prst="rect">
                <a:avLst/>
              </a:prstGeom>
              <a:blipFill>
                <a:blip r:embed="rId14"/>
                <a:stretch>
                  <a:fillRect b="-97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7746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leichschenkliges Dreieck 206"/>
          <p:cNvSpPr/>
          <p:nvPr/>
        </p:nvSpPr>
        <p:spPr>
          <a:xfrm rot="5400000">
            <a:off x="2741473" y="4067408"/>
            <a:ext cx="108000" cy="180000"/>
          </a:xfrm>
          <a:prstGeom prst="triangle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81498" y="407458"/>
            <a:ext cx="7399515" cy="339790"/>
          </a:xfrm>
        </p:spPr>
        <p:txBody>
          <a:bodyPr anchor="t"/>
          <a:lstStyle/>
          <a:p>
            <a:r>
              <a:rPr lang="de-DE" dirty="0"/>
              <a:t>Die unabhängigen Zeitpunkte können mit zeitabhängigen Nebenbedingungen gekoppelt werden.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16.02.2023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Marcel Böhringer | Technische Universität Darmstadt | IEWT 2023 – Elektrische Netze I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/>
              <a:t>Folie </a:t>
            </a:r>
            <a:fld id="{C55C581E-CF6C-4085-AF31-EC3506E4B48E}" type="slidenum">
              <a:rPr lang="de-DE" smtClean="0"/>
              <a:pPr/>
              <a:t>12</a:t>
            </a:fld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hteck 85"/>
              <p:cNvSpPr/>
              <p:nvPr/>
            </p:nvSpPr>
            <p:spPr>
              <a:xfrm>
                <a:off x="2515072" y="1595551"/>
                <a:ext cx="674159" cy="2989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sz="12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r>
                            <m:rPr>
                              <m:sty m:val="p"/>
                            </m:rPr>
                            <a:rPr lang="en-US" sz="1200">
                              <a:latin typeface="Cambria Math" panose="02040503050406030204" pitchFamily="18" charset="0"/>
                            </a:rPr>
                            <m:t>netz</m:t>
                          </m:r>
                          <m:r>
                            <a:rPr lang="en-US" sz="1200">
                              <a:latin typeface="Cambria Math" panose="02040503050406030204" pitchFamily="18" charset="0"/>
                            </a:rPr>
                            <m:t>+ </m:t>
                          </m:r>
                        </m:sup>
                      </m:sSubSup>
                    </m:oMath>
                  </m:oMathPara>
                </a14:m>
                <a:endParaRPr lang="de-DE" sz="1600" dirty="0"/>
              </a:p>
            </p:txBody>
          </p:sp>
        </mc:Choice>
        <mc:Fallback xmlns="">
          <p:sp>
            <p:nvSpPr>
              <p:cNvPr id="86" name="Rechteck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072" y="1595551"/>
                <a:ext cx="674159" cy="2989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7" name="Gerade Verbindung mit Pfeil 86"/>
          <p:cNvCxnSpPr/>
          <p:nvPr/>
        </p:nvCxnSpPr>
        <p:spPr>
          <a:xfrm>
            <a:off x="2515072" y="1636017"/>
            <a:ext cx="0" cy="18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8" name="Gerade Verbindung mit Pfeil 87"/>
          <p:cNvCxnSpPr/>
          <p:nvPr/>
        </p:nvCxnSpPr>
        <p:spPr>
          <a:xfrm flipH="1" flipV="1">
            <a:off x="1815856" y="1666653"/>
            <a:ext cx="0" cy="18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hteck 88"/>
              <p:cNvSpPr/>
              <p:nvPr/>
            </p:nvSpPr>
            <p:spPr>
              <a:xfrm>
                <a:off x="1025065" y="1602059"/>
                <a:ext cx="674159" cy="2989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r>
                            <m:rPr>
                              <m:sty m:val="p"/>
                            </m:rPr>
                            <a:rPr lang="en-US" sz="1200">
                              <a:latin typeface="Cambria Math" panose="02040503050406030204" pitchFamily="18" charset="0"/>
                            </a:rPr>
                            <m:t>netz</m:t>
                          </m:r>
                          <m:r>
                            <a:rPr lang="de-DE" sz="12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</m:oMath>
                  </m:oMathPara>
                </a14:m>
                <a:endParaRPr lang="de-DE" sz="1200" dirty="0"/>
              </a:p>
            </p:txBody>
          </p:sp>
        </mc:Choice>
        <mc:Fallback xmlns="">
          <p:sp>
            <p:nvSpPr>
              <p:cNvPr id="89" name="Rechteck 8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065" y="1602059"/>
                <a:ext cx="674159" cy="2989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26F050CB-F3DA-53D2-D1C1-5BB998B7D486}"/>
              </a:ext>
            </a:extLst>
          </p:cNvPr>
          <p:cNvGrpSpPr/>
          <p:nvPr/>
        </p:nvGrpSpPr>
        <p:grpSpPr>
          <a:xfrm>
            <a:off x="270808" y="2743143"/>
            <a:ext cx="1143005" cy="552524"/>
            <a:chOff x="191894" y="3022543"/>
            <a:chExt cx="1143005" cy="5525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Textfeld 96"/>
                <p:cNvSpPr txBox="1"/>
                <p:nvPr/>
              </p:nvSpPr>
              <p:spPr>
                <a:xfrm>
                  <a:off x="263452" y="3022543"/>
                  <a:ext cx="1071447" cy="2489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Sup>
                        <m:sSubSupPr>
                          <m:ctrlPr>
                            <a:rPr lang="de-DE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de-DE" sz="1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PV</m:t>
                          </m:r>
                        </m:sup>
                      </m:sSubSup>
                    </m:oMath>
                  </a14:m>
                  <a:r>
                    <a:rPr lang="de-DE" sz="1000" dirty="0">
                      <a:solidFill>
                        <a:schemeClr val="tx1"/>
                      </a:solidFill>
                      <a:latin typeface="+mj-lt"/>
                    </a:rPr>
                    <a:t> = 0,1 €/kW</a:t>
                  </a:r>
                </a:p>
              </p:txBody>
            </p:sp>
          </mc:Choice>
          <mc:Fallback xmlns="">
            <p:sp>
              <p:nvSpPr>
                <p:cNvPr id="97" name="Textfeld 9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3452" y="3022543"/>
                  <a:ext cx="1071447" cy="248914"/>
                </a:xfrm>
                <a:prstGeom prst="rect">
                  <a:avLst/>
                </a:prstGeom>
                <a:blipFill>
                  <a:blip r:embed="rId5"/>
                  <a:stretch>
                    <a:fillRect b="-9756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Textfeld 98"/>
                <p:cNvSpPr txBox="1"/>
                <p:nvPr/>
              </p:nvSpPr>
              <p:spPr>
                <a:xfrm>
                  <a:off x="191894" y="3299735"/>
                  <a:ext cx="1063561" cy="275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Sup>
                        <m:sSubSupPr>
                          <m:ctrlPr>
                            <a:rPr lang="de-DE" sz="1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de-DE" sz="1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pv</m:t>
                          </m:r>
                        </m:sup>
                      </m:sSubSup>
                      <m:r>
                        <a:rPr lang="en-GB" sz="1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de-DE" sz="1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sz="1000">
                              <a:latin typeface="Cambria Math" panose="02040503050406030204" pitchFamily="18" charset="0"/>
                            </a:rPr>
                            <m:t>PV</m:t>
                          </m:r>
                        </m:sup>
                      </m:sSubSup>
                    </m:oMath>
                  </a14:m>
                  <a:r>
                    <a:rPr lang="de-DE" sz="1000" dirty="0">
                      <a:latin typeface="+mj-lt"/>
                    </a:rPr>
                    <a:t>≥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de-DE" sz="1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0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0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GB" sz="1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pv</m:t>
                          </m:r>
                          <m:r>
                            <a:rPr lang="en-GB" sz="1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p>
                      </m:sSubSup>
                    </m:oMath>
                  </a14:m>
                  <a:endParaRPr lang="de-DE" sz="1000" dirty="0">
                    <a:latin typeface="+mj-lt"/>
                  </a:endParaRPr>
                </a:p>
              </p:txBody>
            </p:sp>
          </mc:Choice>
          <mc:Fallback xmlns="">
            <p:sp>
              <p:nvSpPr>
                <p:cNvPr id="99" name="Textfeld 9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894" y="3299735"/>
                  <a:ext cx="1063561" cy="275332"/>
                </a:xfrm>
                <a:prstGeom prst="rect">
                  <a:avLst/>
                </a:prstGeom>
                <a:blipFill>
                  <a:blip r:embed="rId6"/>
                  <a:stretch>
                    <a:fillRect b="-2174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62" name="Gerader Verbinder 161"/>
          <p:cNvCxnSpPr/>
          <p:nvPr/>
        </p:nvCxnSpPr>
        <p:spPr>
          <a:xfrm flipH="1">
            <a:off x="2524544" y="2729314"/>
            <a:ext cx="0" cy="683996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" name="Grafik 162"/>
          <p:cNvPicPr>
            <a:picLocks noChangeAspect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5400000">
            <a:off x="2022292" y="1276781"/>
            <a:ext cx="267013" cy="271463"/>
          </a:xfrm>
          <a:prstGeom prst="rect">
            <a:avLst/>
          </a:prstGeom>
        </p:spPr>
      </p:pic>
      <p:cxnSp>
        <p:nvCxnSpPr>
          <p:cNvPr id="164" name="Gerader Verbinder 163"/>
          <p:cNvCxnSpPr/>
          <p:nvPr/>
        </p:nvCxnSpPr>
        <p:spPr>
          <a:xfrm rot="5400000">
            <a:off x="1975071" y="2538183"/>
            <a:ext cx="360000" cy="2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Gerader Verbinder 164"/>
          <p:cNvCxnSpPr/>
          <p:nvPr/>
        </p:nvCxnSpPr>
        <p:spPr>
          <a:xfrm rot="5400000">
            <a:off x="1975798" y="1726018"/>
            <a:ext cx="360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Ellipse 165"/>
          <p:cNvSpPr/>
          <p:nvPr/>
        </p:nvSpPr>
        <p:spPr>
          <a:xfrm rot="5400000">
            <a:off x="2119798" y="1690018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cxnSp>
        <p:nvCxnSpPr>
          <p:cNvPr id="167" name="Gerader Verbinder 166"/>
          <p:cNvCxnSpPr/>
          <p:nvPr/>
        </p:nvCxnSpPr>
        <p:spPr>
          <a:xfrm flipH="1">
            <a:off x="1779513" y="2724554"/>
            <a:ext cx="0" cy="683996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0DEF7F96-8AE5-646A-44E6-2F9951F28D9D}"/>
              </a:ext>
            </a:extLst>
          </p:cNvPr>
          <p:cNvGrpSpPr/>
          <p:nvPr/>
        </p:nvGrpSpPr>
        <p:grpSpPr>
          <a:xfrm>
            <a:off x="1418471" y="3347401"/>
            <a:ext cx="361042" cy="180000"/>
            <a:chOff x="1424974" y="3347401"/>
            <a:chExt cx="361042" cy="180000"/>
          </a:xfrm>
        </p:grpSpPr>
        <p:cxnSp>
          <p:nvCxnSpPr>
            <p:cNvPr id="161" name="Gerader Verbinder 160"/>
            <p:cNvCxnSpPr/>
            <p:nvPr/>
          </p:nvCxnSpPr>
          <p:spPr>
            <a:xfrm rot="10800000" flipV="1">
              <a:off x="1606016" y="3413446"/>
              <a:ext cx="180000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DE07EF10-5A95-308A-DA21-32B31494F410}"/>
                </a:ext>
              </a:extLst>
            </p:cNvPr>
            <p:cNvGrpSpPr/>
            <p:nvPr/>
          </p:nvGrpSpPr>
          <p:grpSpPr>
            <a:xfrm flipH="1">
              <a:off x="1424974" y="3347401"/>
              <a:ext cx="180001" cy="180000"/>
              <a:chOff x="1424974" y="3347401"/>
              <a:chExt cx="180001" cy="180000"/>
            </a:xfrm>
          </p:grpSpPr>
          <p:sp>
            <p:nvSpPr>
              <p:cNvPr id="168" name="Rechteck 167"/>
              <p:cNvSpPr/>
              <p:nvPr/>
            </p:nvSpPr>
            <p:spPr>
              <a:xfrm rot="5400000" flipV="1">
                <a:off x="1424974" y="3347401"/>
                <a:ext cx="180000" cy="1800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169" name="Gleichschenkliges Dreieck 168"/>
              <p:cNvSpPr/>
              <p:nvPr/>
            </p:nvSpPr>
            <p:spPr>
              <a:xfrm rot="16200000">
                <a:off x="1468531" y="3385055"/>
                <a:ext cx="168197" cy="104691"/>
              </a:xfrm>
              <a:prstGeom prst="triangl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171" name="Ellipse 170"/>
          <p:cNvSpPr/>
          <p:nvPr/>
        </p:nvSpPr>
        <p:spPr>
          <a:xfrm>
            <a:off x="2020067" y="1908201"/>
            <a:ext cx="270000" cy="2700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72" name="Ellipse 171"/>
          <p:cNvSpPr/>
          <p:nvPr/>
        </p:nvSpPr>
        <p:spPr>
          <a:xfrm>
            <a:off x="2020067" y="2087414"/>
            <a:ext cx="270000" cy="2700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cxnSp>
        <p:nvCxnSpPr>
          <p:cNvPr id="176" name="Gerader Verbinder 175"/>
          <p:cNvCxnSpPr/>
          <p:nvPr/>
        </p:nvCxnSpPr>
        <p:spPr>
          <a:xfrm rot="10800000" flipV="1">
            <a:off x="1599513" y="4134599"/>
            <a:ext cx="180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Gerader Verbinder 179"/>
          <p:cNvCxnSpPr/>
          <p:nvPr/>
        </p:nvCxnSpPr>
        <p:spPr>
          <a:xfrm rot="10800000" flipV="1">
            <a:off x="2527854" y="4137041"/>
            <a:ext cx="180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Gleichschenkliges Dreieck 180"/>
          <p:cNvSpPr/>
          <p:nvPr/>
        </p:nvSpPr>
        <p:spPr>
          <a:xfrm rot="5400000" flipV="1">
            <a:off x="1459635" y="4067407"/>
            <a:ext cx="108000" cy="1800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00" name="Ellipse 199"/>
          <p:cNvSpPr/>
          <p:nvPr/>
        </p:nvSpPr>
        <p:spPr>
          <a:xfrm rot="5400000">
            <a:off x="2119067" y="2502184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grpSp>
        <p:nvGrpSpPr>
          <p:cNvPr id="13" name="Gruppieren 12"/>
          <p:cNvGrpSpPr/>
          <p:nvPr/>
        </p:nvGrpSpPr>
        <p:grpSpPr>
          <a:xfrm>
            <a:off x="1423635" y="2724552"/>
            <a:ext cx="1461838" cy="1486857"/>
            <a:chOff x="1423635" y="3448452"/>
            <a:chExt cx="1461838" cy="1486857"/>
          </a:xfrm>
        </p:grpSpPr>
        <p:grpSp>
          <p:nvGrpSpPr>
            <p:cNvPr id="184" name="Gruppieren 183"/>
            <p:cNvGrpSpPr/>
            <p:nvPr/>
          </p:nvGrpSpPr>
          <p:grpSpPr>
            <a:xfrm>
              <a:off x="1423635" y="3448452"/>
              <a:ext cx="1281838" cy="1486856"/>
              <a:chOff x="1423635" y="3448452"/>
              <a:chExt cx="1281838" cy="1486856"/>
            </a:xfrm>
          </p:grpSpPr>
          <p:grpSp>
            <p:nvGrpSpPr>
              <p:cNvPr id="185" name="Gruppieren 184"/>
              <p:cNvGrpSpPr/>
              <p:nvPr/>
            </p:nvGrpSpPr>
            <p:grpSpPr>
              <a:xfrm>
                <a:off x="1597132" y="3448452"/>
                <a:ext cx="1108341" cy="1454878"/>
                <a:chOff x="1597132" y="3448452"/>
                <a:chExt cx="1108341" cy="1454878"/>
              </a:xfrm>
            </p:grpSpPr>
            <p:cxnSp>
              <p:nvCxnSpPr>
                <p:cNvPr id="188" name="Gerader Verbinder 187"/>
                <p:cNvCxnSpPr/>
                <p:nvPr/>
              </p:nvCxnSpPr>
              <p:spPr>
                <a:xfrm rot="10800000" flipV="1">
                  <a:off x="1603635" y="4179735"/>
                  <a:ext cx="180000" cy="0"/>
                </a:xfrm>
                <a:prstGeom prst="line">
                  <a:avLst/>
                </a:prstGeom>
                <a:ln w="12700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Gerader Verbinder 188"/>
                <p:cNvCxnSpPr/>
                <p:nvPr/>
              </p:nvCxnSpPr>
              <p:spPr>
                <a:xfrm flipH="1">
                  <a:off x="1818178" y="3453216"/>
                  <a:ext cx="0" cy="683996"/>
                </a:xfrm>
                <a:prstGeom prst="line">
                  <a:avLst/>
                </a:prstGeom>
                <a:ln w="12700">
                  <a:solidFill>
                    <a:schemeClr val="accent2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Gerader Verbinder 189"/>
                <p:cNvCxnSpPr/>
                <p:nvPr/>
              </p:nvCxnSpPr>
              <p:spPr>
                <a:xfrm flipH="1">
                  <a:off x="1818178" y="4172594"/>
                  <a:ext cx="0" cy="683996"/>
                </a:xfrm>
                <a:prstGeom prst="line">
                  <a:avLst/>
                </a:prstGeom>
                <a:ln w="127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Gerader Verbinder 190"/>
                <p:cNvCxnSpPr/>
                <p:nvPr/>
              </p:nvCxnSpPr>
              <p:spPr>
                <a:xfrm rot="10800000" flipV="1">
                  <a:off x="1597132" y="4900888"/>
                  <a:ext cx="180000" cy="0"/>
                </a:xfrm>
                <a:prstGeom prst="line">
                  <a:avLst/>
                </a:prstGeom>
                <a:ln w="127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Gerader Verbinder 191"/>
                <p:cNvCxnSpPr/>
                <p:nvPr/>
              </p:nvCxnSpPr>
              <p:spPr>
                <a:xfrm flipH="1">
                  <a:off x="2485879" y="3448452"/>
                  <a:ext cx="0" cy="683996"/>
                </a:xfrm>
                <a:prstGeom prst="line">
                  <a:avLst/>
                </a:prstGeom>
                <a:ln w="127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Gerader Verbinder 192"/>
                <p:cNvCxnSpPr/>
                <p:nvPr/>
              </p:nvCxnSpPr>
              <p:spPr>
                <a:xfrm flipH="1">
                  <a:off x="2485879" y="4179735"/>
                  <a:ext cx="0" cy="683996"/>
                </a:xfrm>
                <a:prstGeom prst="line">
                  <a:avLst/>
                </a:prstGeom>
                <a:ln w="127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Gerader Verbinder 194"/>
                <p:cNvCxnSpPr/>
                <p:nvPr/>
              </p:nvCxnSpPr>
              <p:spPr>
                <a:xfrm rot="10800000" flipV="1">
                  <a:off x="2525473" y="4903330"/>
                  <a:ext cx="180000" cy="0"/>
                </a:xfrm>
                <a:prstGeom prst="line">
                  <a:avLst/>
                </a:prstGeom>
                <a:ln w="127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6" name="Gleichschenkliges Dreieck 185"/>
              <p:cNvSpPr/>
              <p:nvPr/>
            </p:nvSpPr>
            <p:spPr>
              <a:xfrm rot="5400000" flipV="1">
                <a:off x="1459635" y="4791308"/>
                <a:ext cx="108000" cy="180000"/>
              </a:xfrm>
              <a:prstGeom prst="triangle">
                <a:avLst/>
              </a:prstGeom>
              <a:pattFill prst="lgCheck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/>
              </a:p>
            </p:txBody>
          </p:sp>
        </p:grpSp>
        <p:sp>
          <p:nvSpPr>
            <p:cNvPr id="206" name="Gleichschenkliges Dreieck 205"/>
            <p:cNvSpPr/>
            <p:nvPr/>
          </p:nvSpPr>
          <p:spPr>
            <a:xfrm rot="5400000">
              <a:off x="2741473" y="4791309"/>
              <a:ext cx="108000" cy="180000"/>
            </a:xfrm>
            <a:prstGeom prst="triangle">
              <a:avLst/>
            </a:prstGeom>
            <a:solidFill>
              <a:schemeClr val="accent2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</p:grpSp>
      <p:cxnSp>
        <p:nvCxnSpPr>
          <p:cNvPr id="170" name="Gerader Verbinder 169"/>
          <p:cNvCxnSpPr/>
          <p:nvPr/>
        </p:nvCxnSpPr>
        <p:spPr>
          <a:xfrm flipH="1">
            <a:off x="1779513" y="3455837"/>
            <a:ext cx="0" cy="68399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Ellipse 195"/>
          <p:cNvSpPr/>
          <p:nvPr/>
        </p:nvSpPr>
        <p:spPr>
          <a:xfrm rot="5400000" flipV="1">
            <a:off x="1760730" y="3401406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99" name="Ellipse 198"/>
          <p:cNvSpPr/>
          <p:nvPr/>
        </p:nvSpPr>
        <p:spPr>
          <a:xfrm rot="5400000" flipV="1">
            <a:off x="1760730" y="4121410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cxnSp>
        <p:nvCxnSpPr>
          <p:cNvPr id="178" name="Gerader Verbinder 177"/>
          <p:cNvCxnSpPr/>
          <p:nvPr/>
        </p:nvCxnSpPr>
        <p:spPr>
          <a:xfrm flipH="1">
            <a:off x="2524544" y="3448692"/>
            <a:ext cx="0" cy="683996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Ellipse 196"/>
          <p:cNvSpPr/>
          <p:nvPr/>
        </p:nvSpPr>
        <p:spPr>
          <a:xfrm rot="5400000" flipV="1">
            <a:off x="2467096" y="3401404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98" name="Ellipse 197"/>
          <p:cNvSpPr/>
          <p:nvPr/>
        </p:nvSpPr>
        <p:spPr>
          <a:xfrm rot="5400000" flipV="1">
            <a:off x="2467096" y="4121408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cxnSp>
        <p:nvCxnSpPr>
          <p:cNvPr id="201" name="Gerader Verbinder 200"/>
          <p:cNvCxnSpPr/>
          <p:nvPr/>
        </p:nvCxnSpPr>
        <p:spPr>
          <a:xfrm rot="10800000">
            <a:off x="1795072" y="2717411"/>
            <a:ext cx="720000" cy="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Ellipse 201"/>
          <p:cNvSpPr/>
          <p:nvPr/>
        </p:nvSpPr>
        <p:spPr>
          <a:xfrm rot="5400000">
            <a:off x="2119072" y="2681412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03" name="Ellipse 202"/>
          <p:cNvSpPr/>
          <p:nvPr/>
        </p:nvSpPr>
        <p:spPr>
          <a:xfrm rot="5400000">
            <a:off x="1767608" y="2681412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04" name="Ellipse 203"/>
          <p:cNvSpPr/>
          <p:nvPr/>
        </p:nvSpPr>
        <p:spPr>
          <a:xfrm rot="5400000">
            <a:off x="2470536" y="2681410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26" name="Rechteck 225"/>
          <p:cNvSpPr/>
          <p:nvPr/>
        </p:nvSpPr>
        <p:spPr>
          <a:xfrm>
            <a:off x="7167800" y="2233672"/>
            <a:ext cx="1792406" cy="577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32" name="Trapezoid 231"/>
          <p:cNvSpPr/>
          <p:nvPr/>
        </p:nvSpPr>
        <p:spPr>
          <a:xfrm rot="5400000">
            <a:off x="6575582" y="2344392"/>
            <a:ext cx="813043" cy="356204"/>
          </a:xfrm>
          <a:prstGeom prst="trapezoid">
            <a:avLst>
              <a:gd name="adj" fmla="val 3302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08D1D4DA-EB95-A26A-2CDE-2054DA09BEED}"/>
              </a:ext>
            </a:extLst>
          </p:cNvPr>
          <p:cNvGrpSpPr/>
          <p:nvPr/>
        </p:nvGrpSpPr>
        <p:grpSpPr>
          <a:xfrm>
            <a:off x="6519830" y="1277998"/>
            <a:ext cx="2444174" cy="4390624"/>
            <a:chOff x="6519830" y="1277998"/>
            <a:chExt cx="2444174" cy="4390624"/>
          </a:xfrm>
        </p:grpSpPr>
        <p:sp>
          <p:nvSpPr>
            <p:cNvPr id="22" name="Foliennummernplatzhalter 6">
              <a:extLst>
                <a:ext uri="{FF2B5EF4-FFF2-40B4-BE49-F238E27FC236}">
                  <a16:creationId xmlns:a16="http://schemas.microsoft.com/office/drawing/2014/main" id="{9E5637EA-D72E-DB44-3EB7-B2540474115F}"/>
                </a:ext>
              </a:extLst>
            </p:cNvPr>
            <p:cNvSpPr txBox="1">
              <a:spLocks/>
            </p:cNvSpPr>
            <p:nvPr/>
          </p:nvSpPr>
          <p:spPr>
            <a:xfrm>
              <a:off x="6519830" y="5410200"/>
              <a:ext cx="1303040" cy="258422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de-DE"/>
              </a:defPPr>
              <a:lvl1pPr algn="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de-DE"/>
                <a:t>Folie </a:t>
              </a:r>
              <a:fld id="{C55C581E-CF6C-4085-AF31-EC3506E4B48E}" type="slidenum">
                <a:rPr lang="de-DE" smtClean="0"/>
                <a:pPr/>
                <a:t>12</a:t>
              </a:fld>
              <a:endParaRPr lang="de-DE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Rechteck 22">
                  <a:extLst>
                    <a:ext uri="{FF2B5EF4-FFF2-40B4-BE49-F238E27FC236}">
                      <a16:creationId xmlns:a16="http://schemas.microsoft.com/office/drawing/2014/main" id="{F17CCD7E-D954-6B71-591F-3E24D82B9479}"/>
                    </a:ext>
                  </a:extLst>
                </p:cNvPr>
                <p:cNvSpPr/>
                <p:nvPr/>
              </p:nvSpPr>
              <p:spPr>
                <a:xfrm>
                  <a:off x="7164003" y="1877999"/>
                  <a:ext cx="1800000" cy="2735913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e-DE" sz="700" b="1" dirty="0">
                    <a:solidFill>
                      <a:schemeClr val="tx1"/>
                    </a:solidFill>
                    <a:cs typeface="Times New Roman" panose="02020603050405020304" pitchFamily="18" charset="0"/>
                  </a:endParaRPr>
                </a:p>
                <a:p>
                  <a:pPr marL="179388" indent="-93663">
                    <a:buFont typeface="Arial" panose="020B0604020202020204" pitchFamily="34" charset="0"/>
                    <a:buChar char="•"/>
                  </a:pPr>
                  <a:endParaRPr lang="de-DE" sz="700" dirty="0">
                    <a:solidFill>
                      <a:schemeClr val="tx1"/>
                    </a:solidFill>
                    <a:latin typeface="+mj-lt"/>
                    <a:cs typeface="Times New Roman" panose="02020603050405020304" pitchFamily="18" charset="0"/>
                  </a:endParaRPr>
                </a:p>
                <a:p>
                  <a:pPr marL="179388" indent="-93663">
                    <a:buFont typeface="Arial" panose="020B0604020202020204" pitchFamily="34" charset="0"/>
                    <a:buChar char="•"/>
                  </a:pPr>
                  <a:endParaRPr lang="de-DE" sz="700" dirty="0">
                    <a:solidFill>
                      <a:schemeClr val="tx1"/>
                    </a:solidFill>
                    <a:latin typeface="+mj-lt"/>
                    <a:cs typeface="Times New Roman" panose="02020603050405020304" pitchFamily="18" charset="0"/>
                  </a:endParaRPr>
                </a:p>
                <a:p>
                  <a:pPr marL="85725"/>
                  <a:endParaRPr lang="de-DE" sz="700" dirty="0">
                    <a:solidFill>
                      <a:schemeClr val="tx1"/>
                    </a:solidFill>
                    <a:latin typeface="+mj-lt"/>
                    <a:cs typeface="Times New Roman" panose="02020603050405020304" pitchFamily="18" charset="0"/>
                  </a:endParaRPr>
                </a:p>
                <a:p>
                  <a:r>
                    <a:rPr lang="en-GB" sz="1200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 </a:t>
                  </a:r>
                  <a:r>
                    <a:rPr lang="en-GB" sz="1200" dirty="0" err="1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Zielfunktion</a:t>
                  </a:r>
                  <a:r>
                    <a:rPr lang="en-GB" sz="1200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:</a:t>
                  </a: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GB" sz="1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min</m:t>
                        </m:r>
                        <m:r>
                          <a:rPr lang="en-GB" sz="1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⁡</m:t>
                        </m:r>
                        <m:r>
                          <a:rPr lang="de-DE" sz="1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𝑭</m:t>
                        </m:r>
                        <m:r>
                          <a:rPr lang="de-DE" sz="1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DE" sz="1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de-DE" sz="1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GB" sz="1400" i="1" dirty="0">
                    <a:solidFill>
                      <a:schemeClr val="tx1"/>
                    </a:solidFill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3" name="Rechteck 22">
                  <a:extLst>
                    <a:ext uri="{FF2B5EF4-FFF2-40B4-BE49-F238E27FC236}">
                      <a16:creationId xmlns:a16="http://schemas.microsoft.com/office/drawing/2014/main" id="{F17CCD7E-D954-6B71-591F-3E24D82B947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4003" y="1877999"/>
                  <a:ext cx="1800000" cy="2735913"/>
                </a:xfrm>
                <a:prstGeom prst="rect">
                  <a:avLst/>
                </a:prstGeom>
                <a:blipFill>
                  <a:blip r:embed="rId10"/>
                  <a:stretch>
                    <a:fillRect l="-2020"/>
                  </a:stretch>
                </a:blipFill>
                <a:ln w="127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8B8751B2-B178-9D02-8AAF-0788D4271A44}"/>
                </a:ext>
              </a:extLst>
            </p:cNvPr>
            <p:cNvSpPr/>
            <p:nvPr/>
          </p:nvSpPr>
          <p:spPr>
            <a:xfrm>
              <a:off x="7164003" y="2905878"/>
              <a:ext cx="1800000" cy="38066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 u. d. NB:</a:t>
              </a:r>
              <a:endParaRPr lang="en-GB" sz="12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A3A99C2F-1441-3B51-31D9-3134405832AE}"/>
                </a:ext>
              </a:extLst>
            </p:cNvPr>
            <p:cNvSpPr/>
            <p:nvPr/>
          </p:nvSpPr>
          <p:spPr>
            <a:xfrm>
              <a:off x="7164002" y="3522220"/>
              <a:ext cx="1800000" cy="733674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Erzeugungs</a:t>
              </a: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- und </a:t>
              </a:r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Verbrauchsanlagen</a:t>
              </a:r>
              <a:endParaRPr lang="en-GB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  <a:p>
              <a:pPr algn="ctr"/>
              <a:b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</a:b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El. </a:t>
              </a:r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Energiesystem</a:t>
              </a:r>
              <a:endParaRPr lang="en-GB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  <a:p>
              <a:pPr algn="ctr"/>
              <a:endParaRPr lang="en-GB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  <a:p>
              <a:pPr algn="ctr"/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Langsame</a:t>
              </a: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 </a:t>
              </a:r>
              <a:b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</a:br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Spannungsänderung</a:t>
              </a: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E402B95E-BD4A-E241-569E-B9EDC7F88515}"/>
                </a:ext>
              </a:extLst>
            </p:cNvPr>
            <p:cNvSpPr/>
            <p:nvPr/>
          </p:nvSpPr>
          <p:spPr>
            <a:xfrm rot="5400000">
              <a:off x="7884004" y="1153674"/>
              <a:ext cx="360000" cy="180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b="1" cap="small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MP-OPF</a:t>
              </a:r>
            </a:p>
          </p:txBody>
        </p:sp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E82BE781-554D-CAC1-97DD-53B62DCD2F77}"/>
                </a:ext>
              </a:extLst>
            </p:cNvPr>
            <p:cNvSpPr/>
            <p:nvPr/>
          </p:nvSpPr>
          <p:spPr>
            <a:xfrm rot="5400000">
              <a:off x="7884001" y="4158001"/>
              <a:ext cx="360000" cy="180000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400" b="1" cap="small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Output</a:t>
              </a:r>
            </a:p>
          </p:txBody>
        </p:sp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52A08C05-0BFE-2562-F08E-E9503F7C1014}"/>
                </a:ext>
              </a:extLst>
            </p:cNvPr>
            <p:cNvSpPr/>
            <p:nvPr/>
          </p:nvSpPr>
          <p:spPr>
            <a:xfrm rot="5400000">
              <a:off x="7884001" y="557998"/>
              <a:ext cx="360000" cy="179999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b="1" cap="small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29" name="Gleichschenkliges Dreieck 28">
              <a:extLst>
                <a:ext uri="{FF2B5EF4-FFF2-40B4-BE49-F238E27FC236}">
                  <a16:creationId xmlns:a16="http://schemas.microsoft.com/office/drawing/2014/main" id="{230D3569-E5E9-080F-AB87-182D64FBCFB7}"/>
                </a:ext>
              </a:extLst>
            </p:cNvPr>
            <p:cNvSpPr/>
            <p:nvPr/>
          </p:nvSpPr>
          <p:spPr>
            <a:xfrm rot="10800000">
              <a:off x="7884003" y="1712999"/>
              <a:ext cx="360000" cy="90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latin typeface="+mj-lt"/>
              </a:endParaRPr>
            </a:p>
          </p:txBody>
        </p:sp>
        <p:sp>
          <p:nvSpPr>
            <p:cNvPr id="30" name="Gleichschenkliges Dreieck 29">
              <a:extLst>
                <a:ext uri="{FF2B5EF4-FFF2-40B4-BE49-F238E27FC236}">
                  <a16:creationId xmlns:a16="http://schemas.microsoft.com/office/drawing/2014/main" id="{76377475-AA96-DE26-75F0-B65BFF5D8B00}"/>
                </a:ext>
              </a:extLst>
            </p:cNvPr>
            <p:cNvSpPr/>
            <p:nvPr/>
          </p:nvSpPr>
          <p:spPr>
            <a:xfrm rot="10800000">
              <a:off x="7884002" y="4713003"/>
              <a:ext cx="360000" cy="90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latin typeface="+mj-lt"/>
              </a:endParaRPr>
            </a:p>
          </p:txBody>
        </p:sp>
      </p:grpSp>
      <p:sp>
        <p:nvSpPr>
          <p:cNvPr id="31" name="Textfeld 30">
            <a:extLst>
              <a:ext uri="{FF2B5EF4-FFF2-40B4-BE49-F238E27FC236}">
                <a16:creationId xmlns:a16="http://schemas.microsoft.com/office/drawing/2014/main" id="{4A2C35CF-E98E-22E7-2723-EA2FD8D3122D}"/>
              </a:ext>
            </a:extLst>
          </p:cNvPr>
          <p:cNvSpPr txBox="1"/>
          <p:nvPr/>
        </p:nvSpPr>
        <p:spPr>
          <a:xfrm>
            <a:off x="554678" y="4714620"/>
            <a:ext cx="39421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>
                <a:latin typeface="+mj-lt"/>
              </a:rPr>
              <a:t>Mehrperiodischer Optimal Power Flow </a:t>
            </a:r>
            <a:br>
              <a:rPr lang="de-DE" sz="1400" b="1" dirty="0">
                <a:latin typeface="+mj-lt"/>
              </a:rPr>
            </a:br>
            <a:r>
              <a:rPr lang="de-DE" sz="1400" b="1" dirty="0">
                <a:latin typeface="+mj-lt"/>
              </a:rPr>
              <a:t>(MP-OPF) mit zeitabhängigen </a:t>
            </a:r>
            <a:r>
              <a:rPr lang="de-DE" sz="1400" b="1" dirty="0" err="1">
                <a:latin typeface="+mj-lt"/>
              </a:rPr>
              <a:t>Nebenbed</a:t>
            </a:r>
            <a:r>
              <a:rPr lang="de-DE" sz="1400" b="1" dirty="0">
                <a:latin typeface="+mj-lt"/>
              </a:rPr>
              <a:t>. </a:t>
            </a:r>
          </a:p>
        </p:txBody>
      </p:sp>
      <p:grpSp>
        <p:nvGrpSpPr>
          <p:cNvPr id="92" name="Gruppieren 91">
            <a:extLst>
              <a:ext uri="{FF2B5EF4-FFF2-40B4-BE49-F238E27FC236}">
                <a16:creationId xmlns:a16="http://schemas.microsoft.com/office/drawing/2014/main" id="{06AA9CE4-EFD6-9A10-754D-5373031A59D5}"/>
              </a:ext>
            </a:extLst>
          </p:cNvPr>
          <p:cNvGrpSpPr/>
          <p:nvPr/>
        </p:nvGrpSpPr>
        <p:grpSpPr>
          <a:xfrm>
            <a:off x="162594" y="1873579"/>
            <a:ext cx="1590540" cy="675052"/>
            <a:chOff x="162594" y="1873579"/>
            <a:chExt cx="1590540" cy="675052"/>
          </a:xfrm>
        </p:grpSpPr>
        <p:grpSp>
          <p:nvGrpSpPr>
            <p:cNvPr id="62" name="Gruppieren 61">
              <a:extLst>
                <a:ext uri="{FF2B5EF4-FFF2-40B4-BE49-F238E27FC236}">
                  <a16:creationId xmlns:a16="http://schemas.microsoft.com/office/drawing/2014/main" id="{C3DDC92D-0D3B-D91C-F20E-DA3EFDE81A98}"/>
                </a:ext>
              </a:extLst>
            </p:cNvPr>
            <p:cNvGrpSpPr/>
            <p:nvPr/>
          </p:nvGrpSpPr>
          <p:grpSpPr>
            <a:xfrm>
              <a:off x="488401" y="1873579"/>
              <a:ext cx="1264733" cy="675052"/>
              <a:chOff x="488401" y="1873579"/>
              <a:chExt cx="1264733" cy="675052"/>
            </a:xfrm>
          </p:grpSpPr>
          <p:grpSp>
            <p:nvGrpSpPr>
              <p:cNvPr id="58" name="Gruppieren 57">
                <a:extLst>
                  <a:ext uri="{FF2B5EF4-FFF2-40B4-BE49-F238E27FC236}">
                    <a16:creationId xmlns:a16="http://schemas.microsoft.com/office/drawing/2014/main" id="{B87761A8-393E-7641-117E-3A033AEF1DDE}"/>
                  </a:ext>
                </a:extLst>
              </p:cNvPr>
              <p:cNvGrpSpPr/>
              <p:nvPr/>
            </p:nvGrpSpPr>
            <p:grpSpPr>
              <a:xfrm>
                <a:off x="488401" y="1873579"/>
                <a:ext cx="1264733" cy="675052"/>
                <a:chOff x="488401" y="1873579"/>
                <a:chExt cx="1264733" cy="675052"/>
              </a:xfrm>
            </p:grpSpPr>
            <p:cxnSp>
              <p:nvCxnSpPr>
                <p:cNvPr id="57" name="Gerader Verbinder 56">
                  <a:extLst>
                    <a:ext uri="{FF2B5EF4-FFF2-40B4-BE49-F238E27FC236}">
                      <a16:creationId xmlns:a16="http://schemas.microsoft.com/office/drawing/2014/main" id="{176ED740-8E4D-EF5C-B8EB-C720E73A8AD5}"/>
                    </a:ext>
                  </a:extLst>
                </p:cNvPr>
                <p:cNvCxnSpPr>
                  <a:cxnSpLocks/>
                  <a:endCxn id="55" idx="6"/>
                </p:cNvCxnSpPr>
                <p:nvPr/>
              </p:nvCxnSpPr>
              <p:spPr>
                <a:xfrm flipV="1">
                  <a:off x="1573999" y="2336944"/>
                  <a:ext cx="0" cy="35871"/>
                </a:xfrm>
                <a:prstGeom prst="line">
                  <a:avLst/>
                </a:prstGeom>
                <a:noFill/>
                <a:ln w="12700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6" name="Gruppieren 55">
                  <a:extLst>
                    <a:ext uri="{FF2B5EF4-FFF2-40B4-BE49-F238E27FC236}">
                      <a16:creationId xmlns:a16="http://schemas.microsoft.com/office/drawing/2014/main" id="{1A68C6AB-3652-BEDD-064A-6AD00826460B}"/>
                    </a:ext>
                  </a:extLst>
                </p:cNvPr>
                <p:cNvGrpSpPr/>
                <p:nvPr/>
              </p:nvGrpSpPr>
              <p:grpSpPr>
                <a:xfrm>
                  <a:off x="488401" y="1873579"/>
                  <a:ext cx="1264733" cy="675052"/>
                  <a:chOff x="488401" y="1873579"/>
                  <a:chExt cx="1264733" cy="675052"/>
                </a:xfrm>
              </p:grpSpPr>
              <p:grpSp>
                <p:nvGrpSpPr>
                  <p:cNvPr id="38" name="Gruppieren 37">
                    <a:extLst>
                      <a:ext uri="{FF2B5EF4-FFF2-40B4-BE49-F238E27FC236}">
                        <a16:creationId xmlns:a16="http://schemas.microsoft.com/office/drawing/2014/main" id="{DD1A4C4D-E23F-717E-CA70-0F652BEAC368}"/>
                      </a:ext>
                    </a:extLst>
                  </p:cNvPr>
                  <p:cNvGrpSpPr/>
                  <p:nvPr/>
                </p:nvGrpSpPr>
                <p:grpSpPr>
                  <a:xfrm>
                    <a:off x="488401" y="1873579"/>
                    <a:ext cx="1264733" cy="675052"/>
                    <a:chOff x="564609" y="2269649"/>
                    <a:chExt cx="1264733" cy="675052"/>
                  </a:xfrm>
                </p:grpSpPr>
                <p:grpSp>
                  <p:nvGrpSpPr>
                    <p:cNvPr id="39" name="Gruppieren 38">
                      <a:extLst>
                        <a:ext uri="{FF2B5EF4-FFF2-40B4-BE49-F238E27FC236}">
                          <a16:creationId xmlns:a16="http://schemas.microsoft.com/office/drawing/2014/main" id="{80AF85F0-45CE-409E-07AB-B4FCDFE72BA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64609" y="2269649"/>
                      <a:ext cx="1264733" cy="675052"/>
                      <a:chOff x="564609" y="2269649"/>
                      <a:chExt cx="1264733" cy="675052"/>
                    </a:xfrm>
                  </p:grpSpPr>
                  <p:cxnSp>
                    <p:nvCxnSpPr>
                      <p:cNvPr id="41" name="Gerader Verbinder 40">
                        <a:extLst>
                          <a:ext uri="{FF2B5EF4-FFF2-40B4-BE49-F238E27FC236}">
                            <a16:creationId xmlns:a16="http://schemas.microsoft.com/office/drawing/2014/main" id="{498792D2-E6A7-D7D1-8E93-CC14BDECDF1C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1336219" y="2409142"/>
                        <a:ext cx="0" cy="36000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accent4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44" name="Gruppieren 43">
                        <a:extLst>
                          <a:ext uri="{FF2B5EF4-FFF2-40B4-BE49-F238E27FC236}">
                            <a16:creationId xmlns:a16="http://schemas.microsoft.com/office/drawing/2014/main" id="{BC46F380-F6E0-5012-DC5A-285DDB2BD015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64609" y="2269649"/>
                        <a:ext cx="1264733" cy="675052"/>
                        <a:chOff x="440868" y="3348639"/>
                        <a:chExt cx="1264733" cy="675052"/>
                      </a:xfrm>
                    </p:grpSpPr>
                    <p:cxnSp>
                      <p:nvCxnSpPr>
                        <p:cNvPr id="46" name="Gerader Verbinder 45">
                          <a:extLst>
                            <a:ext uri="{FF2B5EF4-FFF2-40B4-BE49-F238E27FC236}">
                              <a16:creationId xmlns:a16="http://schemas.microsoft.com/office/drawing/2014/main" id="{1CCCFABB-DF94-6585-9307-F108D9D8D000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445601" y="3520801"/>
                          <a:ext cx="1188000" cy="0"/>
                        </a:xfrm>
                        <a:prstGeom prst="line">
                          <a:avLst/>
                        </a:prstGeom>
                        <a:ln w="6350">
                          <a:solidFill>
                            <a:schemeClr val="tx1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7" name="Gerader Verbinder 46">
                          <a:extLst>
                            <a:ext uri="{FF2B5EF4-FFF2-40B4-BE49-F238E27FC236}">
                              <a16:creationId xmlns:a16="http://schemas.microsoft.com/office/drawing/2014/main" id="{30639432-4227-52C3-F7CF-301719EB125D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445601" y="3704132"/>
                          <a:ext cx="1188000" cy="0"/>
                        </a:xfrm>
                        <a:prstGeom prst="line">
                          <a:avLst/>
                        </a:prstGeom>
                        <a:ln w="6350">
                          <a:solidFill>
                            <a:schemeClr val="tx1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48" name="Textfeld 47">
                          <a:extLst>
                            <a:ext uri="{FF2B5EF4-FFF2-40B4-BE49-F238E27FC236}">
                              <a16:creationId xmlns:a16="http://schemas.microsoft.com/office/drawing/2014/main" id="{8CEFC693-FBFE-1580-3C97-3391810D1583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40868" y="3854414"/>
                          <a:ext cx="287258" cy="16927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 algn="ctr"/>
                          <a:r>
                            <a:rPr lang="de-DE" sz="500" dirty="0">
                              <a:latin typeface="+mj-lt"/>
                            </a:rPr>
                            <a:t>t=1</a:t>
                          </a:r>
                        </a:p>
                      </p:txBody>
                    </p:sp>
                    <p:sp>
                      <p:nvSpPr>
                        <p:cNvPr id="49" name="Textfeld 48">
                          <a:extLst>
                            <a:ext uri="{FF2B5EF4-FFF2-40B4-BE49-F238E27FC236}">
                              <a16:creationId xmlns:a16="http://schemas.microsoft.com/office/drawing/2014/main" id="{AD82A2B8-0D90-F858-5DF5-3A37E63DF037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54859" y="3854414"/>
                          <a:ext cx="287258" cy="16927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 algn="ctr"/>
                          <a:r>
                            <a:rPr lang="de-DE" sz="500" dirty="0">
                              <a:latin typeface="+mj-lt"/>
                            </a:rPr>
                            <a:t>t=2</a:t>
                          </a:r>
                          <a:endParaRPr lang="de-DE" sz="500" dirty="0"/>
                        </a:p>
                      </p:txBody>
                    </p:sp>
                    <p:cxnSp>
                      <p:nvCxnSpPr>
                        <p:cNvPr id="50" name="Gerader Verbinder 49">
                          <a:extLst>
                            <a:ext uri="{FF2B5EF4-FFF2-40B4-BE49-F238E27FC236}">
                              <a16:creationId xmlns:a16="http://schemas.microsoft.com/office/drawing/2014/main" id="{5F33F47A-DAAC-B4EF-88B9-1DC08F226191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V="1">
                          <a:off x="898488" y="3488132"/>
                          <a:ext cx="0" cy="36000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accent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" name="Gerade Verbindung mit Pfeil 51">
                          <a:extLst>
                            <a:ext uri="{FF2B5EF4-FFF2-40B4-BE49-F238E27FC236}">
                              <a16:creationId xmlns:a16="http://schemas.microsoft.com/office/drawing/2014/main" id="{8CD3C2D6-2F58-0324-D397-93C58D345B16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H="1" flipV="1">
                          <a:off x="445601" y="3348639"/>
                          <a:ext cx="0" cy="504000"/>
                        </a:xfrm>
                        <a:prstGeom prst="straightConnector1">
                          <a:avLst/>
                        </a:prstGeom>
                        <a:ln w="12700">
                          <a:solidFill>
                            <a:schemeClr val="tx1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3" name="Gerade Verbindung mit Pfeil 52">
                          <a:extLst>
                            <a:ext uri="{FF2B5EF4-FFF2-40B4-BE49-F238E27FC236}">
                              <a16:creationId xmlns:a16="http://schemas.microsoft.com/office/drawing/2014/main" id="{E22061EA-C0E1-5FD1-79B5-685444970501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445601" y="3847876"/>
                          <a:ext cx="1260000" cy="0"/>
                        </a:xfrm>
                        <a:prstGeom prst="straightConnector1">
                          <a:avLst/>
                        </a:prstGeom>
                        <a:ln w="12700">
                          <a:solidFill>
                            <a:schemeClr val="tx1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54" name="Ellipse 53">
                          <a:extLst>
                            <a:ext uri="{FF2B5EF4-FFF2-40B4-BE49-F238E27FC236}">
                              <a16:creationId xmlns:a16="http://schemas.microsoft.com/office/drawing/2014/main" id="{5F69D24F-22C4-F2F5-532B-BEDC31A3DCC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V="1">
                          <a:off x="862489" y="3484801"/>
                          <a:ext cx="72000" cy="72000"/>
                        </a:xfrm>
                        <a:prstGeom prst="ellipse">
                          <a:avLst/>
                        </a:prstGeom>
                        <a:solidFill>
                          <a:schemeClr val="accent2"/>
                        </a:solidFill>
                        <a:ln>
                          <a:solidFill>
                            <a:schemeClr val="accent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de-DE"/>
                        </a:p>
                      </p:txBody>
                    </p:sp>
                    <p:sp>
                      <p:nvSpPr>
                        <p:cNvPr id="51" name="Ellipse 50">
                          <a:extLst>
                            <a:ext uri="{FF2B5EF4-FFF2-40B4-BE49-F238E27FC236}">
                              <a16:creationId xmlns:a16="http://schemas.microsoft.com/office/drawing/2014/main" id="{AC264148-ADEC-86C4-E54B-FD78C2E3234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V="1">
                          <a:off x="548500" y="3811876"/>
                          <a:ext cx="72000" cy="72000"/>
                        </a:xfrm>
                        <a:prstGeom prst="ellipse">
                          <a:avLst/>
                        </a:prstGeom>
                        <a:solidFill>
                          <a:schemeClr val="accent2"/>
                        </a:solidFill>
                        <a:ln>
                          <a:solidFill>
                            <a:schemeClr val="accent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de-DE"/>
                        </a:p>
                      </p:txBody>
                    </p:sp>
                  </p:grpSp>
                  <p:sp>
                    <p:nvSpPr>
                      <p:cNvPr id="43" name="Ellipse 42">
                        <a:extLst>
                          <a:ext uri="{FF2B5EF4-FFF2-40B4-BE49-F238E27FC236}">
                            <a16:creationId xmlns:a16="http://schemas.microsoft.com/office/drawing/2014/main" id="{03D5C678-60BA-C01D-A58D-9098BA82EB22}"/>
                          </a:ext>
                        </a:extLst>
                      </p:cNvPr>
                      <p:cNvSpPr/>
                      <p:nvPr/>
                    </p:nvSpPr>
                    <p:spPr>
                      <a:xfrm rot="5400000" flipV="1">
                        <a:off x="1300219" y="2405811"/>
                        <a:ext cx="72000" cy="72000"/>
                      </a:xfrm>
                      <a:prstGeom prst="ellipse">
                        <a:avLst/>
                      </a:prstGeom>
                      <a:solidFill>
                        <a:schemeClr val="accent4"/>
                      </a:solidFill>
                      <a:ln>
                        <a:solidFill>
                          <a:schemeClr val="accent4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de-DE"/>
                      </a:p>
                    </p:txBody>
                  </p:sp>
                </p:grpSp>
                <p:sp>
                  <p:nvSpPr>
                    <p:cNvPr id="40" name="Textfeld 39">
                      <a:extLst>
                        <a:ext uri="{FF2B5EF4-FFF2-40B4-BE49-F238E27FC236}">
                          <a16:creationId xmlns:a16="http://schemas.microsoft.com/office/drawing/2014/main" id="{1BDBDFDC-3B2E-E1DC-5B91-AAA86BEA4FB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210223" y="2775424"/>
                      <a:ext cx="251992" cy="1692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de-DE" sz="500" dirty="0" err="1">
                          <a:latin typeface="+mj-lt"/>
                        </a:rPr>
                        <a:t>hL</a:t>
                      </a:r>
                      <a:endParaRPr lang="de-DE" sz="500" dirty="0"/>
                    </a:p>
                  </p:txBody>
                </p:sp>
              </p:grpSp>
              <p:sp>
                <p:nvSpPr>
                  <p:cNvPr id="55" name="Ellipse 54">
                    <a:extLst>
                      <a:ext uri="{FF2B5EF4-FFF2-40B4-BE49-F238E27FC236}">
                        <a16:creationId xmlns:a16="http://schemas.microsoft.com/office/drawing/2014/main" id="{D34D9CB1-D210-133E-EC00-3D3D5C4B3F78}"/>
                      </a:ext>
                    </a:extLst>
                  </p:cNvPr>
                  <p:cNvSpPr/>
                  <p:nvPr/>
                </p:nvSpPr>
                <p:spPr>
                  <a:xfrm rot="5400000" flipV="1">
                    <a:off x="1537999" y="2264944"/>
                    <a:ext cx="72000" cy="72000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de-DE" dirty="0"/>
                  </a:p>
                </p:txBody>
              </p:sp>
            </p:grpSp>
          </p:grpSp>
          <p:sp>
            <p:nvSpPr>
              <p:cNvPr id="61" name="Textfeld 60">
                <a:extLst>
                  <a:ext uri="{FF2B5EF4-FFF2-40B4-BE49-F238E27FC236}">
                    <a16:creationId xmlns:a16="http://schemas.microsoft.com/office/drawing/2014/main" id="{9B9A171F-CD3E-671B-B43C-AA7B6D5C94A1}"/>
                  </a:ext>
                </a:extLst>
              </p:cNvPr>
              <p:cNvSpPr txBox="1"/>
              <p:nvPr/>
            </p:nvSpPr>
            <p:spPr>
              <a:xfrm>
                <a:off x="1437582" y="2379354"/>
                <a:ext cx="272832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500" dirty="0" err="1">
                    <a:latin typeface="+mj-lt"/>
                  </a:rPr>
                  <a:t>lPV</a:t>
                </a:r>
                <a:endParaRPr lang="de-DE" sz="500" dirty="0"/>
              </a:p>
            </p:txBody>
          </p:sp>
        </p:grpSp>
        <p:sp>
          <p:nvSpPr>
            <p:cNvPr id="63" name="Textfeld 62">
              <a:extLst>
                <a:ext uri="{FF2B5EF4-FFF2-40B4-BE49-F238E27FC236}">
                  <a16:creationId xmlns:a16="http://schemas.microsoft.com/office/drawing/2014/main" id="{C2211BF0-CF14-61B7-C0CC-A5D5E4AAFD50}"/>
                </a:ext>
              </a:extLst>
            </p:cNvPr>
            <p:cNvSpPr txBox="1"/>
            <p:nvPr/>
          </p:nvSpPr>
          <p:spPr>
            <a:xfrm>
              <a:off x="162594" y="1961102"/>
              <a:ext cx="330540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500" dirty="0">
                  <a:latin typeface="+mj-lt"/>
                </a:rPr>
                <a:t>2 kW</a:t>
              </a:r>
            </a:p>
          </p:txBody>
        </p:sp>
        <p:sp>
          <p:nvSpPr>
            <p:cNvPr id="64" name="Textfeld 63">
              <a:extLst>
                <a:ext uri="{FF2B5EF4-FFF2-40B4-BE49-F238E27FC236}">
                  <a16:creationId xmlns:a16="http://schemas.microsoft.com/office/drawing/2014/main" id="{368CDAC8-97C1-18F0-7BE6-1CFEFC7D31D0}"/>
                </a:ext>
              </a:extLst>
            </p:cNvPr>
            <p:cNvSpPr txBox="1"/>
            <p:nvPr/>
          </p:nvSpPr>
          <p:spPr>
            <a:xfrm>
              <a:off x="162594" y="2144433"/>
              <a:ext cx="330540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500" dirty="0">
                  <a:latin typeface="+mj-lt"/>
                </a:rPr>
                <a:t>1 kW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hteck 94">
                <a:extLst>
                  <a:ext uri="{FF2B5EF4-FFF2-40B4-BE49-F238E27FC236}">
                    <a16:creationId xmlns:a16="http://schemas.microsoft.com/office/drawing/2014/main" id="{5E4FE72B-A0BC-995A-4725-A574C2204340}"/>
                  </a:ext>
                </a:extLst>
              </p:cNvPr>
              <p:cNvSpPr/>
              <p:nvPr/>
            </p:nvSpPr>
            <p:spPr>
              <a:xfrm>
                <a:off x="3686688" y="2115970"/>
                <a:ext cx="3117314" cy="813043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de-DE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𝑡𝑠</m:t>
                          </m:r>
                        </m:sup>
                        <m:e>
                          <m:d>
                            <m:dPr>
                              <m:ctrlP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de-DE" sz="12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de-DE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p>
                                          <m:sSupPr>
                                            <m:ctrlPr>
                                              <a:rPr lang="de-DE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de-DE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  <m:sup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de-DE" sz="12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netz</m:t>
                                            </m:r>
                                            <m:r>
                                              <a:rPr lang="de-DE" sz="12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</m:sup>
                                        </m:sSup>
                                      </m:e>
                                      <m:e>
                                        <m:r>
                                          <a:rPr lang="de-DE" sz="12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de-DE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de-DE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  <m:sup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de-DE" sz="12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netz</m:t>
                                            </m:r>
                                            <m:r>
                                              <a:rPr lang="de-DE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</m:sup>
                                        </m:sSup>
                                      </m:e>
                                    </m:mr>
                                  </m:m>
                                </m:e>
                              </m:d>
                              <m:sSup>
                                <m:sSupPr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de-DE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de-DE" sz="12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de-DE" sz="12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sz="12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𝑃</m:t>
                                                </m:r>
                                              </m:e>
                                              <m:sub>
                                                <m:sSub>
                                                  <m:sSubPr>
                                                    <m:ctrlPr>
                                                      <a:rPr lang="de-DE" sz="1200" i="1" smtClean="0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de-DE" sz="1200" i="1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  <m:t>𝑡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de-DE" sz="1200" i="1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  <m:t>1</m:t>
                                                    </m:r>
                                                  </m:sub>
                                                </m:sSub>
                                              </m:sub>
                                              <m:sup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US" sz="12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netz</m:t>
                                                </m:r>
                                                <m:r>
                                                  <a:rPr lang="en-US" sz="12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+ </m:t>
                                                </m:r>
                                              </m:sup>
                                            </m:sSubSup>
                                          </m:e>
                                        </m:mr>
                                        <m:mr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de-DE" sz="12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sz="12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𝑃</m:t>
                                                </m:r>
                                              </m:e>
                                              <m:sub>
                                                <m:sSub>
                                                  <m:sSubPr>
                                                    <m:ctrlPr>
                                                      <a:rPr lang="de-DE" sz="1200" i="1" smtClean="0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de-DE" sz="1200" i="1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  <m:t>𝑡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de-DE" sz="1200" i="1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  <m:t>1</m:t>
                                                    </m:r>
                                                  </m:sub>
                                                </m:sSub>
                                              </m:sub>
                                              <m:sup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US" sz="12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netz</m:t>
                                                </m:r>
                                                <m:r>
                                                  <a:rPr lang="en-US" sz="12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−</m:t>
                                                </m:r>
                                                <m:r>
                                                  <a:rPr lang="en-US" sz="12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 </m:t>
                                                </m:r>
                                              </m:sup>
                                            </m:sSubSup>
                                          </m:e>
                                        </m:mr>
                                      </m:m>
                                    </m:e>
                                  </m:d>
                                </m:e>
                                <m:sup>
                                  <m: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  <m:oMath xmlns:m="http://schemas.openxmlformats.org/officeDocument/2006/math">
                      <m:r>
                        <a:rPr lang="de-DE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de-DE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2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de-DE" sz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PV</m:t>
                          </m:r>
                        </m:sup>
                      </m:sSubSup>
                      <m:r>
                        <a:rPr lang="de-DE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de-DE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sz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PV</m:t>
                          </m:r>
                        </m:sup>
                      </m:sSubSup>
                    </m:oMath>
                  </m:oMathPara>
                </a14:m>
                <a:endParaRPr lang="de-DE" sz="1200" dirty="0"/>
              </a:p>
            </p:txBody>
          </p:sp>
        </mc:Choice>
        <mc:Fallback xmlns="">
          <p:sp>
            <p:nvSpPr>
              <p:cNvPr id="95" name="Rechteck 94">
                <a:extLst>
                  <a:ext uri="{FF2B5EF4-FFF2-40B4-BE49-F238E27FC236}">
                    <a16:creationId xmlns:a16="http://schemas.microsoft.com/office/drawing/2014/main" id="{5E4FE72B-A0BC-995A-4725-A574C22043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688" y="2115970"/>
                <a:ext cx="3117314" cy="81304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>
            <a:extLst>
              <a:ext uri="{FF2B5EF4-FFF2-40B4-BE49-F238E27FC236}">
                <a16:creationId xmlns:a16="http://schemas.microsoft.com/office/drawing/2014/main" id="{77420D9A-F876-2963-EE6D-A6C488E139D4}"/>
              </a:ext>
            </a:extLst>
          </p:cNvPr>
          <p:cNvSpPr txBox="1"/>
          <p:nvPr/>
        </p:nvSpPr>
        <p:spPr>
          <a:xfrm>
            <a:off x="1266769" y="4274588"/>
            <a:ext cx="8547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latin typeface="+mj-lt"/>
              </a:rPr>
              <a:t>P</a:t>
            </a:r>
            <a:r>
              <a:rPr lang="de-DE" sz="1000" baseline="-25000" dirty="0">
                <a:latin typeface="+mj-lt"/>
              </a:rPr>
              <a:t>L1</a:t>
            </a:r>
            <a:r>
              <a:rPr lang="de-DE" sz="1000" dirty="0">
                <a:latin typeface="+mj-lt"/>
              </a:rPr>
              <a:t> = -1 kW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767CFA1-4F5F-BFA6-7BCD-C74A856BABE4}"/>
              </a:ext>
            </a:extLst>
          </p:cNvPr>
          <p:cNvSpPr txBox="1"/>
          <p:nvPr/>
        </p:nvSpPr>
        <p:spPr>
          <a:xfrm>
            <a:off x="2180095" y="4274588"/>
            <a:ext cx="8547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latin typeface="+mj-lt"/>
              </a:rPr>
              <a:t>P</a:t>
            </a:r>
            <a:r>
              <a:rPr lang="de-DE" sz="1000" baseline="-25000" dirty="0">
                <a:latin typeface="+mj-lt"/>
              </a:rPr>
              <a:t>L2</a:t>
            </a:r>
            <a:r>
              <a:rPr lang="de-DE" sz="1000" dirty="0">
                <a:latin typeface="+mj-lt"/>
              </a:rPr>
              <a:t> = -1 kW</a:t>
            </a: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9A6BF9F9-9C96-3247-C778-3EA448AC3E0E}"/>
              </a:ext>
            </a:extLst>
          </p:cNvPr>
          <p:cNvGrpSpPr/>
          <p:nvPr/>
        </p:nvGrpSpPr>
        <p:grpSpPr>
          <a:xfrm>
            <a:off x="23070" y="3460309"/>
            <a:ext cx="1730064" cy="675052"/>
            <a:chOff x="23070" y="3460309"/>
            <a:chExt cx="1730064" cy="675052"/>
          </a:xfrm>
        </p:grpSpPr>
        <p:grpSp>
          <p:nvGrpSpPr>
            <p:cNvPr id="65" name="Gruppieren 64">
              <a:extLst>
                <a:ext uri="{FF2B5EF4-FFF2-40B4-BE49-F238E27FC236}">
                  <a16:creationId xmlns:a16="http://schemas.microsoft.com/office/drawing/2014/main" id="{C984C0B3-DDE9-43F4-1642-C89E2D13108C}"/>
                </a:ext>
              </a:extLst>
            </p:cNvPr>
            <p:cNvGrpSpPr/>
            <p:nvPr/>
          </p:nvGrpSpPr>
          <p:grpSpPr>
            <a:xfrm>
              <a:off x="488401" y="3460309"/>
              <a:ext cx="1264733" cy="675052"/>
              <a:chOff x="488401" y="1873579"/>
              <a:chExt cx="1264733" cy="675052"/>
            </a:xfrm>
          </p:grpSpPr>
          <p:grpSp>
            <p:nvGrpSpPr>
              <p:cNvPr id="66" name="Gruppieren 65">
                <a:extLst>
                  <a:ext uri="{FF2B5EF4-FFF2-40B4-BE49-F238E27FC236}">
                    <a16:creationId xmlns:a16="http://schemas.microsoft.com/office/drawing/2014/main" id="{1A7017AC-11F5-ACC6-929A-D5931164202C}"/>
                  </a:ext>
                </a:extLst>
              </p:cNvPr>
              <p:cNvGrpSpPr/>
              <p:nvPr/>
            </p:nvGrpSpPr>
            <p:grpSpPr>
              <a:xfrm>
                <a:off x="488401" y="1873579"/>
                <a:ext cx="1264733" cy="675052"/>
                <a:chOff x="488401" y="1873579"/>
                <a:chExt cx="1264733" cy="675052"/>
              </a:xfrm>
            </p:grpSpPr>
            <p:cxnSp>
              <p:nvCxnSpPr>
                <p:cNvPr id="68" name="Gerader Verbinder 67">
                  <a:extLst>
                    <a:ext uri="{FF2B5EF4-FFF2-40B4-BE49-F238E27FC236}">
                      <a16:creationId xmlns:a16="http://schemas.microsoft.com/office/drawing/2014/main" id="{D76D628D-EAC5-F456-DCCC-8D07F2768F61}"/>
                    </a:ext>
                  </a:extLst>
                </p:cNvPr>
                <p:cNvCxnSpPr>
                  <a:cxnSpLocks/>
                  <a:stCxn id="67" idx="0"/>
                  <a:endCxn id="71" idx="6"/>
                </p:cNvCxnSpPr>
                <p:nvPr/>
              </p:nvCxnSpPr>
              <p:spPr>
                <a:xfrm flipV="1">
                  <a:off x="1573998" y="2081742"/>
                  <a:ext cx="1" cy="297612"/>
                </a:xfrm>
                <a:prstGeom prst="line">
                  <a:avLst/>
                </a:prstGeom>
                <a:noFill/>
                <a:ln w="12700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9" name="Gruppieren 68">
                  <a:extLst>
                    <a:ext uri="{FF2B5EF4-FFF2-40B4-BE49-F238E27FC236}">
                      <a16:creationId xmlns:a16="http://schemas.microsoft.com/office/drawing/2014/main" id="{A3EBC489-DDFC-D5C9-BFDB-077883CC7D75}"/>
                    </a:ext>
                  </a:extLst>
                </p:cNvPr>
                <p:cNvGrpSpPr/>
                <p:nvPr/>
              </p:nvGrpSpPr>
              <p:grpSpPr>
                <a:xfrm>
                  <a:off x="488401" y="1873579"/>
                  <a:ext cx="1264733" cy="675052"/>
                  <a:chOff x="488401" y="1873579"/>
                  <a:chExt cx="1264733" cy="675052"/>
                </a:xfrm>
              </p:grpSpPr>
              <p:grpSp>
                <p:nvGrpSpPr>
                  <p:cNvPr id="70" name="Gruppieren 69">
                    <a:extLst>
                      <a:ext uri="{FF2B5EF4-FFF2-40B4-BE49-F238E27FC236}">
                        <a16:creationId xmlns:a16="http://schemas.microsoft.com/office/drawing/2014/main" id="{5FDE3914-BDB8-F86B-D253-DE3F9F19A817}"/>
                      </a:ext>
                    </a:extLst>
                  </p:cNvPr>
                  <p:cNvGrpSpPr/>
                  <p:nvPr/>
                </p:nvGrpSpPr>
                <p:grpSpPr>
                  <a:xfrm>
                    <a:off x="488401" y="1873579"/>
                    <a:ext cx="1264733" cy="675052"/>
                    <a:chOff x="564609" y="2269649"/>
                    <a:chExt cx="1264733" cy="675052"/>
                  </a:xfrm>
                </p:grpSpPr>
                <p:grpSp>
                  <p:nvGrpSpPr>
                    <p:cNvPr id="72" name="Gruppieren 71">
                      <a:extLst>
                        <a:ext uri="{FF2B5EF4-FFF2-40B4-BE49-F238E27FC236}">
                          <a16:creationId xmlns:a16="http://schemas.microsoft.com/office/drawing/2014/main" id="{D6BF514A-0169-B678-E9A9-78205DC708C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64609" y="2269649"/>
                      <a:ext cx="1264733" cy="675052"/>
                      <a:chOff x="564609" y="2269649"/>
                      <a:chExt cx="1264733" cy="675052"/>
                    </a:xfrm>
                  </p:grpSpPr>
                  <p:grpSp>
                    <p:nvGrpSpPr>
                      <p:cNvPr id="77" name="Gruppieren 76">
                        <a:extLst>
                          <a:ext uri="{FF2B5EF4-FFF2-40B4-BE49-F238E27FC236}">
                            <a16:creationId xmlns:a16="http://schemas.microsoft.com/office/drawing/2014/main" id="{D4A7B27A-EB7B-B56D-F2D1-8B52D8231B35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64609" y="2269649"/>
                        <a:ext cx="1264733" cy="675052"/>
                        <a:chOff x="440868" y="3348639"/>
                        <a:chExt cx="1264733" cy="675052"/>
                      </a:xfrm>
                    </p:grpSpPr>
                    <p:cxnSp>
                      <p:nvCxnSpPr>
                        <p:cNvPr id="79" name="Gerader Verbinder 78">
                          <a:extLst>
                            <a:ext uri="{FF2B5EF4-FFF2-40B4-BE49-F238E27FC236}">
                              <a16:creationId xmlns:a16="http://schemas.microsoft.com/office/drawing/2014/main" id="{FF668A60-3C68-FA63-F461-5ED6278C7A13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445601" y="3520801"/>
                          <a:ext cx="1188000" cy="0"/>
                        </a:xfrm>
                        <a:prstGeom prst="line">
                          <a:avLst/>
                        </a:prstGeom>
                        <a:ln w="6350">
                          <a:solidFill>
                            <a:schemeClr val="tx1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0" name="Gerader Verbinder 79">
                          <a:extLst>
                            <a:ext uri="{FF2B5EF4-FFF2-40B4-BE49-F238E27FC236}">
                              <a16:creationId xmlns:a16="http://schemas.microsoft.com/office/drawing/2014/main" id="{EDDE6DE3-A907-E6D9-BD16-21873292E63B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445601" y="3704132"/>
                          <a:ext cx="1188000" cy="0"/>
                        </a:xfrm>
                        <a:prstGeom prst="line">
                          <a:avLst/>
                        </a:prstGeom>
                        <a:ln w="6350">
                          <a:solidFill>
                            <a:schemeClr val="tx1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81" name="Textfeld 80">
                          <a:extLst>
                            <a:ext uri="{FF2B5EF4-FFF2-40B4-BE49-F238E27FC236}">
                              <a16:creationId xmlns:a16="http://schemas.microsoft.com/office/drawing/2014/main" id="{720CC276-9D80-ABDE-C024-E4E3F6E32BB9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40868" y="3854414"/>
                          <a:ext cx="287258" cy="16927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 algn="ctr"/>
                          <a:r>
                            <a:rPr lang="de-DE" sz="500" dirty="0">
                              <a:latin typeface="+mj-lt"/>
                            </a:rPr>
                            <a:t>t=1</a:t>
                          </a:r>
                        </a:p>
                      </p:txBody>
                    </p:sp>
                    <p:sp>
                      <p:nvSpPr>
                        <p:cNvPr id="82" name="Textfeld 81">
                          <a:extLst>
                            <a:ext uri="{FF2B5EF4-FFF2-40B4-BE49-F238E27FC236}">
                              <a16:creationId xmlns:a16="http://schemas.microsoft.com/office/drawing/2014/main" id="{1C542010-C45A-B81A-5E83-FC4208390912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54859" y="3854414"/>
                          <a:ext cx="287258" cy="16927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 algn="ctr"/>
                          <a:r>
                            <a:rPr lang="de-DE" sz="500" dirty="0">
                              <a:latin typeface="+mj-lt"/>
                            </a:rPr>
                            <a:t>t=2</a:t>
                          </a:r>
                          <a:endParaRPr lang="de-DE" sz="500" dirty="0"/>
                        </a:p>
                      </p:txBody>
                    </p:sp>
                    <p:cxnSp>
                      <p:nvCxnSpPr>
                        <p:cNvPr id="83" name="Gerader Verbinder 82">
                          <a:extLst>
                            <a:ext uri="{FF2B5EF4-FFF2-40B4-BE49-F238E27FC236}">
                              <a16:creationId xmlns:a16="http://schemas.microsoft.com/office/drawing/2014/main" id="{E27F05FB-43B1-77E2-A3D3-2F740BE33DC2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V="1">
                          <a:off x="584499" y="3740133"/>
                          <a:ext cx="1" cy="107999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12700">
                          <a:solidFill>
                            <a:schemeClr val="accent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4" name="Gerade Verbindung mit Pfeil 83">
                          <a:extLst>
                            <a:ext uri="{FF2B5EF4-FFF2-40B4-BE49-F238E27FC236}">
                              <a16:creationId xmlns:a16="http://schemas.microsoft.com/office/drawing/2014/main" id="{AB0070F3-B4FE-73D1-1118-C9E6FB1D1824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H="1" flipV="1">
                          <a:off x="445601" y="3348639"/>
                          <a:ext cx="0" cy="504000"/>
                        </a:xfrm>
                        <a:prstGeom prst="straightConnector1">
                          <a:avLst/>
                        </a:prstGeom>
                        <a:ln w="12700">
                          <a:solidFill>
                            <a:schemeClr val="tx1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5" name="Gerade Verbindung mit Pfeil 84">
                          <a:extLst>
                            <a:ext uri="{FF2B5EF4-FFF2-40B4-BE49-F238E27FC236}">
                              <a16:creationId xmlns:a16="http://schemas.microsoft.com/office/drawing/2014/main" id="{E35500F6-4366-4AD3-9315-22FD232B9CD0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445601" y="3847876"/>
                          <a:ext cx="1260000" cy="0"/>
                        </a:xfrm>
                        <a:prstGeom prst="straightConnector1">
                          <a:avLst/>
                        </a:prstGeom>
                        <a:ln w="12700">
                          <a:solidFill>
                            <a:schemeClr val="tx1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90" name="Ellipse 89">
                          <a:extLst>
                            <a:ext uri="{FF2B5EF4-FFF2-40B4-BE49-F238E27FC236}">
                              <a16:creationId xmlns:a16="http://schemas.microsoft.com/office/drawing/2014/main" id="{C3A5003A-F24B-897B-1485-E2E1F9FE891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V="1">
                          <a:off x="862489" y="3811876"/>
                          <a:ext cx="72000" cy="72000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de-DE"/>
                        </a:p>
                      </p:txBody>
                    </p:sp>
                    <p:sp>
                      <p:nvSpPr>
                        <p:cNvPr id="91" name="Ellipse 90">
                          <a:extLst>
                            <a:ext uri="{FF2B5EF4-FFF2-40B4-BE49-F238E27FC236}">
                              <a16:creationId xmlns:a16="http://schemas.microsoft.com/office/drawing/2014/main" id="{7B0963EB-94F3-4E31-D8D8-5AE0410AFAC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V="1">
                          <a:off x="548500" y="3668133"/>
                          <a:ext cx="72000" cy="72000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de-DE"/>
                        </a:p>
                      </p:txBody>
                    </p:sp>
                  </p:grpSp>
                  <p:sp>
                    <p:nvSpPr>
                      <p:cNvPr id="76" name="Ellipse 75">
                        <a:extLst>
                          <a:ext uri="{FF2B5EF4-FFF2-40B4-BE49-F238E27FC236}">
                            <a16:creationId xmlns:a16="http://schemas.microsoft.com/office/drawing/2014/main" id="{740AE508-D3CC-E52C-B8B0-12E37A3798A9}"/>
                          </a:ext>
                        </a:extLst>
                      </p:cNvPr>
                      <p:cNvSpPr/>
                      <p:nvPr/>
                    </p:nvSpPr>
                    <p:spPr>
                      <a:xfrm rot="5400000" flipV="1">
                        <a:off x="1300219" y="2732886"/>
                        <a:ext cx="72000" cy="72000"/>
                      </a:xfrm>
                      <a:prstGeom prst="ellipse">
                        <a:avLst/>
                      </a:prstGeom>
                      <a:solidFill>
                        <a:schemeClr val="accent4"/>
                      </a:solidFill>
                      <a:ln>
                        <a:solidFill>
                          <a:schemeClr val="accent4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de-DE"/>
                      </a:p>
                    </p:txBody>
                  </p:sp>
                </p:grpSp>
                <p:sp>
                  <p:nvSpPr>
                    <p:cNvPr id="73" name="Textfeld 72">
                      <a:extLst>
                        <a:ext uri="{FF2B5EF4-FFF2-40B4-BE49-F238E27FC236}">
                          <a16:creationId xmlns:a16="http://schemas.microsoft.com/office/drawing/2014/main" id="{9E3483DB-CD3D-D474-50B4-20168232D07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210223" y="2775424"/>
                      <a:ext cx="251992" cy="1692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de-DE" sz="500" dirty="0" err="1">
                          <a:latin typeface="+mj-lt"/>
                        </a:rPr>
                        <a:t>hL</a:t>
                      </a:r>
                      <a:endParaRPr lang="de-DE" sz="500" dirty="0"/>
                    </a:p>
                  </p:txBody>
                </p:sp>
              </p:grpSp>
              <p:sp>
                <p:nvSpPr>
                  <p:cNvPr id="71" name="Ellipse 70">
                    <a:extLst>
                      <a:ext uri="{FF2B5EF4-FFF2-40B4-BE49-F238E27FC236}">
                        <a16:creationId xmlns:a16="http://schemas.microsoft.com/office/drawing/2014/main" id="{48862B30-7AD6-332A-5924-404CFEA35B9E}"/>
                      </a:ext>
                    </a:extLst>
                  </p:cNvPr>
                  <p:cNvSpPr/>
                  <p:nvPr/>
                </p:nvSpPr>
                <p:spPr>
                  <a:xfrm rot="5400000" flipV="1">
                    <a:off x="1537999" y="2009742"/>
                    <a:ext cx="72000" cy="72000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de-DE" dirty="0"/>
                  </a:p>
                </p:txBody>
              </p:sp>
            </p:grpSp>
          </p:grpSp>
          <p:sp>
            <p:nvSpPr>
              <p:cNvPr id="67" name="Textfeld 66">
                <a:extLst>
                  <a:ext uri="{FF2B5EF4-FFF2-40B4-BE49-F238E27FC236}">
                    <a16:creationId xmlns:a16="http://schemas.microsoft.com/office/drawing/2014/main" id="{65CC4D7A-BB37-E4CA-95CE-9695AE1CA913}"/>
                  </a:ext>
                </a:extLst>
              </p:cNvPr>
              <p:cNvSpPr txBox="1"/>
              <p:nvPr/>
            </p:nvSpPr>
            <p:spPr>
              <a:xfrm>
                <a:off x="1437582" y="2379354"/>
                <a:ext cx="272832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500" dirty="0" err="1">
                    <a:latin typeface="+mj-lt"/>
                  </a:rPr>
                  <a:t>lPV</a:t>
                </a:r>
                <a:endParaRPr lang="de-DE" sz="5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hteck 9">
                  <a:extLst>
                    <a:ext uri="{FF2B5EF4-FFF2-40B4-BE49-F238E27FC236}">
                      <a16:creationId xmlns:a16="http://schemas.microsoft.com/office/drawing/2014/main" id="{824AB10E-0027-CF25-95EA-D95B33D378A6}"/>
                    </a:ext>
                  </a:extLst>
                </p:cNvPr>
                <p:cNvSpPr/>
                <p:nvPr/>
              </p:nvSpPr>
              <p:spPr>
                <a:xfrm>
                  <a:off x="23070" y="3543536"/>
                  <a:ext cx="470064" cy="1708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sz="5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5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de-DE" sz="5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de-DE" sz="5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𝑃𝑉</m:t>
                            </m:r>
                          </m:sup>
                        </m:sSubSup>
                        <m:r>
                          <a:rPr lang="en-GB" sz="5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de-DE" sz="500" dirty="0">
                            <a:solidFill>
                              <a:srgbClr val="000000"/>
                            </a:solidFill>
                          </a:rPr>
                          <m:t> </m:t>
                        </m:r>
                        <m:sSubSup>
                          <m:sSubSupPr>
                            <m:ctrlPr>
                              <a:rPr lang="de-DE" sz="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500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 sz="50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PV</m:t>
                            </m:r>
                          </m:sup>
                        </m:sSubSup>
                      </m:oMath>
                    </m:oMathPara>
                  </a14:m>
                  <a:endParaRPr lang="de-DE" sz="500" dirty="0"/>
                </a:p>
              </p:txBody>
            </p:sp>
          </mc:Choice>
          <mc:Fallback xmlns="">
            <p:sp>
              <p:nvSpPr>
                <p:cNvPr id="10" name="Rechteck 9">
                  <a:extLst>
                    <a:ext uri="{FF2B5EF4-FFF2-40B4-BE49-F238E27FC236}">
                      <a16:creationId xmlns:a16="http://schemas.microsoft.com/office/drawing/2014/main" id="{824AB10E-0027-CF25-95EA-D95B33D378A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070" y="3543536"/>
                  <a:ext cx="470064" cy="170816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6EA06206-E462-800B-057C-53D099C4694B}"/>
              </a:ext>
            </a:extLst>
          </p:cNvPr>
          <p:cNvGrpSpPr/>
          <p:nvPr/>
        </p:nvGrpSpPr>
        <p:grpSpPr>
          <a:xfrm>
            <a:off x="3135588" y="3039309"/>
            <a:ext cx="2541254" cy="1517050"/>
            <a:chOff x="3135588" y="3039309"/>
            <a:chExt cx="2541254" cy="1517050"/>
          </a:xfrm>
        </p:grpSpPr>
        <p:sp>
          <p:nvSpPr>
            <p:cNvPr id="143" name="Geschweifte Klammer rechts 142">
              <a:extLst>
                <a:ext uri="{FF2B5EF4-FFF2-40B4-BE49-F238E27FC236}">
                  <a16:creationId xmlns:a16="http://schemas.microsoft.com/office/drawing/2014/main" id="{8759E309-2101-728E-FBDC-50E7ED27BC7D}"/>
                </a:ext>
              </a:extLst>
            </p:cNvPr>
            <p:cNvSpPr/>
            <p:nvPr/>
          </p:nvSpPr>
          <p:spPr>
            <a:xfrm rot="16200000" flipV="1">
              <a:off x="4010216" y="3064309"/>
              <a:ext cx="144000" cy="648000"/>
            </a:xfrm>
            <a:prstGeom prst="righ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4" name="Geschweifte Klammer rechts 143">
              <a:extLst>
                <a:ext uri="{FF2B5EF4-FFF2-40B4-BE49-F238E27FC236}">
                  <a16:creationId xmlns:a16="http://schemas.microsoft.com/office/drawing/2014/main" id="{8F381451-2F48-D8F6-6B48-0FF55B6CA04A}"/>
                </a:ext>
              </a:extLst>
            </p:cNvPr>
            <p:cNvSpPr/>
            <p:nvPr/>
          </p:nvSpPr>
          <p:spPr>
            <a:xfrm rot="5400000">
              <a:off x="4658216" y="3883362"/>
              <a:ext cx="144000" cy="648000"/>
            </a:xfrm>
            <a:prstGeom prst="righ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8" name="Textfeld 147">
              <a:extLst>
                <a:ext uri="{FF2B5EF4-FFF2-40B4-BE49-F238E27FC236}">
                  <a16:creationId xmlns:a16="http://schemas.microsoft.com/office/drawing/2014/main" id="{C7904F30-7144-CA9B-A449-F2191D3017FF}"/>
                </a:ext>
              </a:extLst>
            </p:cNvPr>
            <p:cNvSpPr txBox="1"/>
            <p:nvPr/>
          </p:nvSpPr>
          <p:spPr>
            <a:xfrm>
              <a:off x="3135588" y="3039309"/>
              <a:ext cx="1893254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rPr>
                <a:t>Zeitschritte </a:t>
              </a:r>
              <a:r>
                <a:rPr kumimoji="0" lang="de-DE" sz="1200" b="1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rPr>
                <a:t>t</a:t>
              </a:r>
              <a:r>
                <a:rPr kumimoji="0" lang="de-DE" sz="1200" b="1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rPr>
                <a:t>1</a:t>
              </a:r>
              <a:endParaRPr lang="de-DE" sz="1600" baseline="-25000" dirty="0"/>
            </a:p>
          </p:txBody>
        </p:sp>
        <p:sp>
          <p:nvSpPr>
            <p:cNvPr id="149" name="Textfeld 148">
              <a:extLst>
                <a:ext uri="{FF2B5EF4-FFF2-40B4-BE49-F238E27FC236}">
                  <a16:creationId xmlns:a16="http://schemas.microsoft.com/office/drawing/2014/main" id="{0837B6A8-C15D-0446-4A18-4539236971D4}"/>
                </a:ext>
              </a:extLst>
            </p:cNvPr>
            <p:cNvSpPr txBox="1"/>
            <p:nvPr/>
          </p:nvSpPr>
          <p:spPr>
            <a:xfrm>
              <a:off x="3783588" y="4279360"/>
              <a:ext cx="1893254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de-DE" sz="1200" b="1" dirty="0">
                  <a:solidFill>
                    <a:srgbClr val="000000"/>
                  </a:solidFill>
                  <a:latin typeface="Tahoma"/>
                </a:rPr>
                <a:t>Betriebspunkte </a:t>
              </a:r>
              <a:r>
                <a:rPr lang="de-DE" sz="1200" b="1" i="1" dirty="0">
                  <a:solidFill>
                    <a:srgbClr val="000000"/>
                  </a:solidFill>
                  <a:latin typeface="Tahoma"/>
                </a:rPr>
                <a:t>t</a:t>
              </a:r>
              <a:r>
                <a:rPr lang="de-DE" sz="1200" b="1" baseline="-25000" dirty="0">
                  <a:solidFill>
                    <a:srgbClr val="000000"/>
                  </a:solidFill>
                  <a:latin typeface="Tahoma"/>
                </a:rPr>
                <a:t>2</a:t>
              </a:r>
              <a:endParaRPr lang="de-DE" sz="1600" i="1" baseline="-25000" dirty="0"/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3B35D899-5F15-9568-BE5C-579EE35E297B}"/>
              </a:ext>
            </a:extLst>
          </p:cNvPr>
          <p:cNvGrpSpPr/>
          <p:nvPr/>
        </p:nvGrpSpPr>
        <p:grpSpPr>
          <a:xfrm>
            <a:off x="4556669" y="3473835"/>
            <a:ext cx="1982187" cy="1619661"/>
            <a:chOff x="4556669" y="3473835"/>
            <a:chExt cx="1982187" cy="1619661"/>
          </a:xfrm>
        </p:grpSpPr>
        <p:sp>
          <p:nvSpPr>
            <p:cNvPr id="150" name="Geschweifte Klammer rechts 149">
              <a:extLst>
                <a:ext uri="{FF2B5EF4-FFF2-40B4-BE49-F238E27FC236}">
                  <a16:creationId xmlns:a16="http://schemas.microsoft.com/office/drawing/2014/main" id="{B50A758E-A92C-EE72-E97A-AFA7EE1637A7}"/>
                </a:ext>
              </a:extLst>
            </p:cNvPr>
            <p:cNvSpPr/>
            <p:nvPr/>
          </p:nvSpPr>
          <p:spPr>
            <a:xfrm flipV="1">
              <a:off x="5054216" y="3473835"/>
              <a:ext cx="144000" cy="648000"/>
            </a:xfrm>
            <a:prstGeom prst="righ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1" name="Textfeld 150">
                  <a:extLst>
                    <a:ext uri="{FF2B5EF4-FFF2-40B4-BE49-F238E27FC236}">
                      <a16:creationId xmlns:a16="http://schemas.microsoft.com/office/drawing/2014/main" id="{38439DD7-973A-67DB-2B1C-DA02E16B83AB}"/>
                    </a:ext>
                  </a:extLst>
                </p:cNvPr>
                <p:cNvSpPr txBox="1"/>
                <p:nvPr/>
              </p:nvSpPr>
              <p:spPr>
                <a:xfrm>
                  <a:off x="5327242" y="3668472"/>
                  <a:ext cx="1211614" cy="3111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Sup>
                        <m:sSubSupPr>
                          <m:ctrlPr>
                            <a:rPr lang="de-DE" sz="1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200" b="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200" b="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de-DE" sz="1200" b="0" i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pv</m:t>
                          </m:r>
                        </m:sup>
                      </m:sSubSup>
                      <m:r>
                        <a:rPr lang="en-GB" sz="1200" b="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sz="1200" b="0" i="0">
                              <a:latin typeface="Cambria Math" panose="02040503050406030204" pitchFamily="18" charset="0"/>
                            </a:rPr>
                            <m:t>PV</m:t>
                          </m:r>
                        </m:sup>
                      </m:sSubSup>
                    </m:oMath>
                  </a14:m>
                  <a:r>
                    <a:rPr lang="de-DE" sz="1200" dirty="0">
                      <a:latin typeface="+mj-lt"/>
                    </a:rPr>
                    <a:t>≥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200" b="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2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2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GB" sz="1200" b="0" i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pv</m:t>
                          </m:r>
                          <m:r>
                            <a:rPr lang="en-GB" sz="1200" b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p>
                      </m:sSubSup>
                    </m:oMath>
                  </a14:m>
                  <a:endParaRPr lang="de-DE" sz="1200" dirty="0">
                    <a:latin typeface="+mj-lt"/>
                  </a:endParaRPr>
                </a:p>
              </p:txBody>
            </p:sp>
          </mc:Choice>
          <mc:Fallback xmlns="">
            <p:sp>
              <p:nvSpPr>
                <p:cNvPr id="151" name="Textfeld 150">
                  <a:extLst>
                    <a:ext uri="{FF2B5EF4-FFF2-40B4-BE49-F238E27FC236}">
                      <a16:creationId xmlns:a16="http://schemas.microsoft.com/office/drawing/2014/main" id="{38439DD7-973A-67DB-2B1C-DA02E16B83A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27242" y="3668472"/>
                  <a:ext cx="1211614" cy="311111"/>
                </a:xfrm>
                <a:prstGeom prst="rect">
                  <a:avLst/>
                </a:prstGeom>
                <a:blipFill>
                  <a:blip r:embed="rId13"/>
                  <a:stretch>
                    <a:fillRect b="-5882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3" name="Verbinder: gewinkelt 152">
              <a:extLst>
                <a:ext uri="{FF2B5EF4-FFF2-40B4-BE49-F238E27FC236}">
                  <a16:creationId xmlns:a16="http://schemas.microsoft.com/office/drawing/2014/main" id="{1CDE6524-5477-FBDB-AE1B-834416D8D74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56669" y="4058104"/>
              <a:ext cx="1366152" cy="1035392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F9FDFD8D-E35A-FC9C-EE51-21D02B70A9ED}"/>
                  </a:ext>
                </a:extLst>
              </p:cNvPr>
              <p:cNvSpPr txBox="1"/>
              <p:nvPr/>
            </p:nvSpPr>
            <p:spPr>
              <a:xfrm>
                <a:off x="2387535" y="1288394"/>
                <a:ext cx="117083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de-DE" sz="1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1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de-DE" sz="1000">
                            <a:latin typeface="Cambria Math" panose="02040503050406030204" pitchFamily="18" charset="0"/>
                          </a:rPr>
                          <m:t>netz</m:t>
                        </m:r>
                        <m:r>
                          <a:rPr lang="de-DE" sz="100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de-DE" sz="1000" dirty="0">
                    <a:solidFill>
                      <a:schemeClr val="tx1"/>
                    </a:solidFill>
                    <a:latin typeface="+mj-lt"/>
                  </a:rPr>
                  <a:t>= 0,3 €/kW</a:t>
                </a:r>
              </a:p>
            </p:txBody>
          </p:sp>
        </mc:Choice>
        <mc:Fallback xmlns="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F9FDFD8D-E35A-FC9C-EE51-21D02B70A9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7535" y="1288394"/>
                <a:ext cx="1170833" cy="246221"/>
              </a:xfrm>
              <a:prstGeom prst="rect">
                <a:avLst/>
              </a:prstGeom>
              <a:blipFill>
                <a:blip r:embed="rId14"/>
                <a:stretch>
                  <a:fillRect b="-97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42B38D0D-FBF7-203A-110A-73B911DB6E0A}"/>
                  </a:ext>
                </a:extLst>
              </p:cNvPr>
              <p:cNvSpPr txBox="1"/>
              <p:nvPr/>
            </p:nvSpPr>
            <p:spPr>
              <a:xfrm>
                <a:off x="777857" y="1288394"/>
                <a:ext cx="124136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de-DE" sz="1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1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de-DE" sz="1000">
                            <a:latin typeface="Cambria Math" panose="02040503050406030204" pitchFamily="18" charset="0"/>
                          </a:rPr>
                          <m:t>netz</m:t>
                        </m:r>
                        <m:r>
                          <a:rPr lang="de-DE" sz="1000" b="0" i="0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de-DE" sz="1000" dirty="0">
                    <a:solidFill>
                      <a:schemeClr val="tx1"/>
                    </a:solidFill>
                    <a:latin typeface="+mj-lt"/>
                  </a:rPr>
                  <a:t>= 0,00 €/kW</a:t>
                </a:r>
              </a:p>
            </p:txBody>
          </p:sp>
        </mc:Choice>
        <mc:Fallback xmlns="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42B38D0D-FBF7-203A-110A-73B911DB6E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57" y="1288394"/>
                <a:ext cx="1241365" cy="246221"/>
              </a:xfrm>
              <a:prstGeom prst="rect">
                <a:avLst/>
              </a:prstGeom>
              <a:blipFill>
                <a:blip r:embed="rId15"/>
                <a:stretch>
                  <a:fillRect b="-97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156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44444E-6 L 0.35608 -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9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leichschenkliges Dreieck 206"/>
          <p:cNvSpPr/>
          <p:nvPr/>
        </p:nvSpPr>
        <p:spPr>
          <a:xfrm rot="5400000">
            <a:off x="2741473" y="4067408"/>
            <a:ext cx="108000" cy="180000"/>
          </a:xfrm>
          <a:prstGeom prst="triangle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81499" y="407458"/>
            <a:ext cx="7452678" cy="334221"/>
          </a:xfrm>
        </p:spPr>
        <p:txBody>
          <a:bodyPr anchor="t"/>
          <a:lstStyle/>
          <a:p>
            <a:r>
              <a:rPr lang="de-DE" dirty="0"/>
              <a:t>Die unabhängigen Zeitpunkte können mit zeitabhängigen Nebenbedingungen gekoppelt werden.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16.02.2023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Marcel Böhringer | Technische Universität Darmstadt | IEWT 2023 – Elektrische Netze I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/>
              <a:t>Folie </a:t>
            </a:r>
            <a:fld id="{C55C581E-CF6C-4085-AF31-EC3506E4B48E}" type="slidenum">
              <a:rPr lang="de-DE" smtClean="0"/>
              <a:pPr/>
              <a:t>13</a:t>
            </a:fld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hteck 85"/>
              <p:cNvSpPr/>
              <p:nvPr/>
            </p:nvSpPr>
            <p:spPr>
              <a:xfrm>
                <a:off x="2515072" y="1595551"/>
                <a:ext cx="674159" cy="2989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sz="12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r>
                            <m:rPr>
                              <m:sty m:val="p"/>
                            </m:rPr>
                            <a:rPr lang="en-US" sz="1200">
                              <a:latin typeface="Cambria Math" panose="02040503050406030204" pitchFamily="18" charset="0"/>
                            </a:rPr>
                            <m:t>netz</m:t>
                          </m:r>
                          <m:r>
                            <a:rPr lang="en-US" sz="1200">
                              <a:latin typeface="Cambria Math" panose="02040503050406030204" pitchFamily="18" charset="0"/>
                            </a:rPr>
                            <m:t>+ </m:t>
                          </m:r>
                        </m:sup>
                      </m:sSubSup>
                    </m:oMath>
                  </m:oMathPara>
                </a14:m>
                <a:endParaRPr lang="de-DE" sz="1600" dirty="0"/>
              </a:p>
            </p:txBody>
          </p:sp>
        </mc:Choice>
        <mc:Fallback xmlns="">
          <p:sp>
            <p:nvSpPr>
              <p:cNvPr id="86" name="Rechteck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072" y="1595551"/>
                <a:ext cx="674159" cy="2989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7" name="Gerade Verbindung mit Pfeil 86"/>
          <p:cNvCxnSpPr/>
          <p:nvPr/>
        </p:nvCxnSpPr>
        <p:spPr>
          <a:xfrm>
            <a:off x="2515072" y="1636017"/>
            <a:ext cx="0" cy="18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8" name="Gerade Verbindung mit Pfeil 87"/>
          <p:cNvCxnSpPr/>
          <p:nvPr/>
        </p:nvCxnSpPr>
        <p:spPr>
          <a:xfrm flipH="1" flipV="1">
            <a:off x="1815856" y="1666653"/>
            <a:ext cx="0" cy="18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hteck 88"/>
              <p:cNvSpPr/>
              <p:nvPr/>
            </p:nvSpPr>
            <p:spPr>
              <a:xfrm>
                <a:off x="1025065" y="1602059"/>
                <a:ext cx="674159" cy="2989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r>
                            <m:rPr>
                              <m:sty m:val="p"/>
                            </m:rPr>
                            <a:rPr lang="en-US" sz="1200">
                              <a:latin typeface="Cambria Math" panose="02040503050406030204" pitchFamily="18" charset="0"/>
                            </a:rPr>
                            <m:t>netz</m:t>
                          </m:r>
                          <m:r>
                            <a:rPr lang="de-DE" sz="12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</m:oMath>
                  </m:oMathPara>
                </a14:m>
                <a:endParaRPr lang="de-DE" sz="1200" dirty="0"/>
              </a:p>
            </p:txBody>
          </p:sp>
        </mc:Choice>
        <mc:Fallback xmlns="">
          <p:sp>
            <p:nvSpPr>
              <p:cNvPr id="89" name="Rechteck 8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065" y="1602059"/>
                <a:ext cx="674159" cy="2989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26F050CB-F3DA-53D2-D1C1-5BB998B7D486}"/>
              </a:ext>
            </a:extLst>
          </p:cNvPr>
          <p:cNvGrpSpPr/>
          <p:nvPr/>
        </p:nvGrpSpPr>
        <p:grpSpPr>
          <a:xfrm>
            <a:off x="270808" y="2743143"/>
            <a:ext cx="1143005" cy="552524"/>
            <a:chOff x="191894" y="3022543"/>
            <a:chExt cx="1143005" cy="5525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Textfeld 96"/>
                <p:cNvSpPr txBox="1"/>
                <p:nvPr/>
              </p:nvSpPr>
              <p:spPr>
                <a:xfrm>
                  <a:off x="263452" y="3022543"/>
                  <a:ext cx="1071447" cy="2489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Sup>
                        <m:sSubSupPr>
                          <m:ctrlPr>
                            <a:rPr lang="de-DE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de-DE" sz="1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PV</m:t>
                          </m:r>
                        </m:sup>
                      </m:sSubSup>
                    </m:oMath>
                  </a14:m>
                  <a:r>
                    <a:rPr lang="de-DE" sz="1000" dirty="0">
                      <a:solidFill>
                        <a:schemeClr val="tx1"/>
                      </a:solidFill>
                      <a:latin typeface="+mj-lt"/>
                    </a:rPr>
                    <a:t> = 0,1 €/kW</a:t>
                  </a:r>
                </a:p>
              </p:txBody>
            </p:sp>
          </mc:Choice>
          <mc:Fallback xmlns="">
            <p:sp>
              <p:nvSpPr>
                <p:cNvPr id="97" name="Textfeld 9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3452" y="3022543"/>
                  <a:ext cx="1071447" cy="248914"/>
                </a:xfrm>
                <a:prstGeom prst="rect">
                  <a:avLst/>
                </a:prstGeom>
                <a:blipFill>
                  <a:blip r:embed="rId5"/>
                  <a:stretch>
                    <a:fillRect b="-9756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Textfeld 98"/>
                <p:cNvSpPr txBox="1"/>
                <p:nvPr/>
              </p:nvSpPr>
              <p:spPr>
                <a:xfrm>
                  <a:off x="191894" y="3299735"/>
                  <a:ext cx="1063561" cy="275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Sup>
                        <m:sSubSupPr>
                          <m:ctrlPr>
                            <a:rPr lang="de-DE" sz="1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de-DE" sz="1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pv</m:t>
                          </m:r>
                        </m:sup>
                      </m:sSubSup>
                      <m:r>
                        <a:rPr lang="en-GB" sz="1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de-DE" sz="1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sz="1000">
                              <a:latin typeface="Cambria Math" panose="02040503050406030204" pitchFamily="18" charset="0"/>
                            </a:rPr>
                            <m:t>PV</m:t>
                          </m:r>
                        </m:sup>
                      </m:sSubSup>
                    </m:oMath>
                  </a14:m>
                  <a:r>
                    <a:rPr lang="de-DE" sz="1000" dirty="0">
                      <a:latin typeface="+mj-lt"/>
                    </a:rPr>
                    <a:t>≥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de-DE" sz="1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0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0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GB" sz="1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pv</m:t>
                          </m:r>
                          <m:r>
                            <a:rPr lang="en-GB" sz="1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p>
                      </m:sSubSup>
                    </m:oMath>
                  </a14:m>
                  <a:endParaRPr lang="de-DE" sz="1000" dirty="0">
                    <a:latin typeface="+mj-lt"/>
                  </a:endParaRPr>
                </a:p>
              </p:txBody>
            </p:sp>
          </mc:Choice>
          <mc:Fallback xmlns="">
            <p:sp>
              <p:nvSpPr>
                <p:cNvPr id="99" name="Textfeld 9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894" y="3299735"/>
                  <a:ext cx="1063561" cy="275332"/>
                </a:xfrm>
                <a:prstGeom prst="rect">
                  <a:avLst/>
                </a:prstGeom>
                <a:blipFill>
                  <a:blip r:embed="rId6"/>
                  <a:stretch>
                    <a:fillRect b="-2174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62" name="Gerader Verbinder 161"/>
          <p:cNvCxnSpPr/>
          <p:nvPr/>
        </p:nvCxnSpPr>
        <p:spPr>
          <a:xfrm flipH="1">
            <a:off x="2524544" y="2729314"/>
            <a:ext cx="0" cy="683996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" name="Grafik 162"/>
          <p:cNvPicPr>
            <a:picLocks noChangeAspect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5400000">
            <a:off x="2022292" y="1276781"/>
            <a:ext cx="267013" cy="271463"/>
          </a:xfrm>
          <a:prstGeom prst="rect">
            <a:avLst/>
          </a:prstGeom>
        </p:spPr>
      </p:pic>
      <p:cxnSp>
        <p:nvCxnSpPr>
          <p:cNvPr id="164" name="Gerader Verbinder 163"/>
          <p:cNvCxnSpPr/>
          <p:nvPr/>
        </p:nvCxnSpPr>
        <p:spPr>
          <a:xfrm rot="5400000">
            <a:off x="1975071" y="2538183"/>
            <a:ext cx="360000" cy="2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Gerader Verbinder 164"/>
          <p:cNvCxnSpPr/>
          <p:nvPr/>
        </p:nvCxnSpPr>
        <p:spPr>
          <a:xfrm rot="5400000">
            <a:off x="1975798" y="1726018"/>
            <a:ext cx="360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Ellipse 165"/>
          <p:cNvSpPr/>
          <p:nvPr/>
        </p:nvSpPr>
        <p:spPr>
          <a:xfrm rot="5400000">
            <a:off x="2119798" y="1690018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cxnSp>
        <p:nvCxnSpPr>
          <p:cNvPr id="167" name="Gerader Verbinder 166"/>
          <p:cNvCxnSpPr/>
          <p:nvPr/>
        </p:nvCxnSpPr>
        <p:spPr>
          <a:xfrm flipH="1">
            <a:off x="1779513" y="2724554"/>
            <a:ext cx="0" cy="683996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0DEF7F96-8AE5-646A-44E6-2F9951F28D9D}"/>
              </a:ext>
            </a:extLst>
          </p:cNvPr>
          <p:cNvGrpSpPr/>
          <p:nvPr/>
        </p:nvGrpSpPr>
        <p:grpSpPr>
          <a:xfrm>
            <a:off x="1418471" y="3347401"/>
            <a:ext cx="361042" cy="180000"/>
            <a:chOff x="1424974" y="3347401"/>
            <a:chExt cx="361042" cy="180000"/>
          </a:xfrm>
        </p:grpSpPr>
        <p:cxnSp>
          <p:nvCxnSpPr>
            <p:cNvPr id="161" name="Gerader Verbinder 160"/>
            <p:cNvCxnSpPr/>
            <p:nvPr/>
          </p:nvCxnSpPr>
          <p:spPr>
            <a:xfrm rot="10800000" flipV="1">
              <a:off x="1606016" y="3413446"/>
              <a:ext cx="180000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DE07EF10-5A95-308A-DA21-32B31494F410}"/>
                </a:ext>
              </a:extLst>
            </p:cNvPr>
            <p:cNvGrpSpPr/>
            <p:nvPr/>
          </p:nvGrpSpPr>
          <p:grpSpPr>
            <a:xfrm flipH="1">
              <a:off x="1424974" y="3347401"/>
              <a:ext cx="180001" cy="180000"/>
              <a:chOff x="1424974" y="3347401"/>
              <a:chExt cx="180001" cy="180000"/>
            </a:xfrm>
          </p:grpSpPr>
          <p:sp>
            <p:nvSpPr>
              <p:cNvPr id="168" name="Rechteck 167"/>
              <p:cNvSpPr/>
              <p:nvPr/>
            </p:nvSpPr>
            <p:spPr>
              <a:xfrm rot="5400000" flipV="1">
                <a:off x="1424974" y="3347401"/>
                <a:ext cx="180000" cy="1800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169" name="Gleichschenkliges Dreieck 168"/>
              <p:cNvSpPr/>
              <p:nvPr/>
            </p:nvSpPr>
            <p:spPr>
              <a:xfrm rot="16200000">
                <a:off x="1468531" y="3385055"/>
                <a:ext cx="168197" cy="104691"/>
              </a:xfrm>
              <a:prstGeom prst="triangl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171" name="Ellipse 170"/>
          <p:cNvSpPr/>
          <p:nvPr/>
        </p:nvSpPr>
        <p:spPr>
          <a:xfrm>
            <a:off x="2020067" y="1908201"/>
            <a:ext cx="270000" cy="2700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72" name="Ellipse 171"/>
          <p:cNvSpPr/>
          <p:nvPr/>
        </p:nvSpPr>
        <p:spPr>
          <a:xfrm>
            <a:off x="2020067" y="2087414"/>
            <a:ext cx="270000" cy="2700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cxnSp>
        <p:nvCxnSpPr>
          <p:cNvPr id="176" name="Gerader Verbinder 175"/>
          <p:cNvCxnSpPr/>
          <p:nvPr/>
        </p:nvCxnSpPr>
        <p:spPr>
          <a:xfrm rot="10800000" flipV="1">
            <a:off x="1599513" y="4134599"/>
            <a:ext cx="180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Gerader Verbinder 179"/>
          <p:cNvCxnSpPr/>
          <p:nvPr/>
        </p:nvCxnSpPr>
        <p:spPr>
          <a:xfrm rot="10800000" flipV="1">
            <a:off x="2527854" y="4137041"/>
            <a:ext cx="180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Gleichschenkliges Dreieck 180"/>
          <p:cNvSpPr/>
          <p:nvPr/>
        </p:nvSpPr>
        <p:spPr>
          <a:xfrm rot="5400000" flipV="1">
            <a:off x="1459635" y="4067407"/>
            <a:ext cx="108000" cy="1800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00" name="Ellipse 199"/>
          <p:cNvSpPr/>
          <p:nvPr/>
        </p:nvSpPr>
        <p:spPr>
          <a:xfrm rot="5400000">
            <a:off x="2119067" y="2502184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grpSp>
        <p:nvGrpSpPr>
          <p:cNvPr id="13" name="Gruppieren 12"/>
          <p:cNvGrpSpPr/>
          <p:nvPr/>
        </p:nvGrpSpPr>
        <p:grpSpPr>
          <a:xfrm>
            <a:off x="1423635" y="2724552"/>
            <a:ext cx="1461838" cy="1486857"/>
            <a:chOff x="1423635" y="3448452"/>
            <a:chExt cx="1461838" cy="1486857"/>
          </a:xfrm>
        </p:grpSpPr>
        <p:grpSp>
          <p:nvGrpSpPr>
            <p:cNvPr id="184" name="Gruppieren 183"/>
            <p:cNvGrpSpPr/>
            <p:nvPr/>
          </p:nvGrpSpPr>
          <p:grpSpPr>
            <a:xfrm>
              <a:off x="1423635" y="3448452"/>
              <a:ext cx="1281838" cy="1486856"/>
              <a:chOff x="1423635" y="3448452"/>
              <a:chExt cx="1281838" cy="1486856"/>
            </a:xfrm>
          </p:grpSpPr>
          <p:grpSp>
            <p:nvGrpSpPr>
              <p:cNvPr id="185" name="Gruppieren 184"/>
              <p:cNvGrpSpPr/>
              <p:nvPr/>
            </p:nvGrpSpPr>
            <p:grpSpPr>
              <a:xfrm>
                <a:off x="1597132" y="3448452"/>
                <a:ext cx="1108341" cy="1454878"/>
                <a:chOff x="1597132" y="3448452"/>
                <a:chExt cx="1108341" cy="1454878"/>
              </a:xfrm>
            </p:grpSpPr>
            <p:cxnSp>
              <p:nvCxnSpPr>
                <p:cNvPr id="188" name="Gerader Verbinder 187"/>
                <p:cNvCxnSpPr/>
                <p:nvPr/>
              </p:nvCxnSpPr>
              <p:spPr>
                <a:xfrm rot="10800000" flipV="1">
                  <a:off x="1603635" y="4179735"/>
                  <a:ext cx="180000" cy="0"/>
                </a:xfrm>
                <a:prstGeom prst="line">
                  <a:avLst/>
                </a:prstGeom>
                <a:ln w="12700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Gerader Verbinder 188"/>
                <p:cNvCxnSpPr/>
                <p:nvPr/>
              </p:nvCxnSpPr>
              <p:spPr>
                <a:xfrm flipH="1">
                  <a:off x="1818178" y="3453216"/>
                  <a:ext cx="0" cy="683996"/>
                </a:xfrm>
                <a:prstGeom prst="line">
                  <a:avLst/>
                </a:prstGeom>
                <a:ln w="12700">
                  <a:solidFill>
                    <a:schemeClr val="accent2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Gerader Verbinder 189"/>
                <p:cNvCxnSpPr/>
                <p:nvPr/>
              </p:nvCxnSpPr>
              <p:spPr>
                <a:xfrm flipH="1">
                  <a:off x="1818178" y="4172594"/>
                  <a:ext cx="0" cy="683996"/>
                </a:xfrm>
                <a:prstGeom prst="line">
                  <a:avLst/>
                </a:prstGeom>
                <a:ln w="127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Gerader Verbinder 190"/>
                <p:cNvCxnSpPr/>
                <p:nvPr/>
              </p:nvCxnSpPr>
              <p:spPr>
                <a:xfrm rot="10800000" flipV="1">
                  <a:off x="1597132" y="4900888"/>
                  <a:ext cx="180000" cy="0"/>
                </a:xfrm>
                <a:prstGeom prst="line">
                  <a:avLst/>
                </a:prstGeom>
                <a:ln w="127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Gerader Verbinder 191"/>
                <p:cNvCxnSpPr/>
                <p:nvPr/>
              </p:nvCxnSpPr>
              <p:spPr>
                <a:xfrm flipH="1">
                  <a:off x="2485879" y="3448452"/>
                  <a:ext cx="0" cy="683996"/>
                </a:xfrm>
                <a:prstGeom prst="line">
                  <a:avLst/>
                </a:prstGeom>
                <a:ln w="127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Gerader Verbinder 192"/>
                <p:cNvCxnSpPr/>
                <p:nvPr/>
              </p:nvCxnSpPr>
              <p:spPr>
                <a:xfrm flipH="1">
                  <a:off x="2485879" y="4179735"/>
                  <a:ext cx="0" cy="683996"/>
                </a:xfrm>
                <a:prstGeom prst="line">
                  <a:avLst/>
                </a:prstGeom>
                <a:ln w="127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Gerader Verbinder 194"/>
                <p:cNvCxnSpPr/>
                <p:nvPr/>
              </p:nvCxnSpPr>
              <p:spPr>
                <a:xfrm rot="10800000" flipV="1">
                  <a:off x="2525473" y="4903330"/>
                  <a:ext cx="180000" cy="0"/>
                </a:xfrm>
                <a:prstGeom prst="line">
                  <a:avLst/>
                </a:prstGeom>
                <a:ln w="127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6" name="Gleichschenkliges Dreieck 185"/>
              <p:cNvSpPr/>
              <p:nvPr/>
            </p:nvSpPr>
            <p:spPr>
              <a:xfrm rot="5400000" flipV="1">
                <a:off x="1459635" y="4791308"/>
                <a:ext cx="108000" cy="180000"/>
              </a:xfrm>
              <a:prstGeom prst="triangle">
                <a:avLst/>
              </a:prstGeom>
              <a:pattFill prst="lgCheck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/>
              </a:p>
            </p:txBody>
          </p:sp>
        </p:grpSp>
        <p:sp>
          <p:nvSpPr>
            <p:cNvPr id="206" name="Gleichschenkliges Dreieck 205"/>
            <p:cNvSpPr/>
            <p:nvPr/>
          </p:nvSpPr>
          <p:spPr>
            <a:xfrm rot="5400000">
              <a:off x="2741473" y="4791309"/>
              <a:ext cx="108000" cy="180000"/>
            </a:xfrm>
            <a:prstGeom prst="triangle">
              <a:avLst/>
            </a:prstGeom>
            <a:solidFill>
              <a:schemeClr val="accent2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</p:grpSp>
      <p:cxnSp>
        <p:nvCxnSpPr>
          <p:cNvPr id="170" name="Gerader Verbinder 169"/>
          <p:cNvCxnSpPr/>
          <p:nvPr/>
        </p:nvCxnSpPr>
        <p:spPr>
          <a:xfrm flipH="1">
            <a:off x="1779513" y="3455837"/>
            <a:ext cx="0" cy="68399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Ellipse 195"/>
          <p:cNvSpPr/>
          <p:nvPr/>
        </p:nvSpPr>
        <p:spPr>
          <a:xfrm rot="5400000" flipV="1">
            <a:off x="1760730" y="3401406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99" name="Ellipse 198"/>
          <p:cNvSpPr/>
          <p:nvPr/>
        </p:nvSpPr>
        <p:spPr>
          <a:xfrm rot="5400000" flipV="1">
            <a:off x="1760730" y="4121410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cxnSp>
        <p:nvCxnSpPr>
          <p:cNvPr id="178" name="Gerader Verbinder 177"/>
          <p:cNvCxnSpPr/>
          <p:nvPr/>
        </p:nvCxnSpPr>
        <p:spPr>
          <a:xfrm flipH="1">
            <a:off x="2524544" y="3448692"/>
            <a:ext cx="0" cy="683996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Ellipse 196"/>
          <p:cNvSpPr/>
          <p:nvPr/>
        </p:nvSpPr>
        <p:spPr>
          <a:xfrm rot="5400000" flipV="1">
            <a:off x="2467096" y="3401404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98" name="Ellipse 197"/>
          <p:cNvSpPr/>
          <p:nvPr/>
        </p:nvSpPr>
        <p:spPr>
          <a:xfrm rot="5400000" flipV="1">
            <a:off x="2467096" y="4121408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cxnSp>
        <p:nvCxnSpPr>
          <p:cNvPr id="201" name="Gerader Verbinder 200"/>
          <p:cNvCxnSpPr/>
          <p:nvPr/>
        </p:nvCxnSpPr>
        <p:spPr>
          <a:xfrm rot="10800000">
            <a:off x="1795072" y="2717411"/>
            <a:ext cx="720000" cy="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Ellipse 201"/>
          <p:cNvSpPr/>
          <p:nvPr/>
        </p:nvSpPr>
        <p:spPr>
          <a:xfrm rot="5400000">
            <a:off x="2119072" y="2681412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03" name="Ellipse 202"/>
          <p:cNvSpPr/>
          <p:nvPr/>
        </p:nvSpPr>
        <p:spPr>
          <a:xfrm rot="5400000">
            <a:off x="1767608" y="2681412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04" name="Ellipse 203"/>
          <p:cNvSpPr/>
          <p:nvPr/>
        </p:nvSpPr>
        <p:spPr>
          <a:xfrm rot="5400000">
            <a:off x="2470536" y="2681410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26" name="Rechteck 225"/>
          <p:cNvSpPr/>
          <p:nvPr/>
        </p:nvSpPr>
        <p:spPr>
          <a:xfrm>
            <a:off x="7167800" y="2233672"/>
            <a:ext cx="1792406" cy="577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32" name="Trapezoid 231"/>
          <p:cNvSpPr/>
          <p:nvPr/>
        </p:nvSpPr>
        <p:spPr>
          <a:xfrm rot="5400000">
            <a:off x="6575582" y="2344392"/>
            <a:ext cx="813043" cy="356204"/>
          </a:xfrm>
          <a:prstGeom prst="trapezoid">
            <a:avLst>
              <a:gd name="adj" fmla="val 3302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4A2C35CF-E98E-22E7-2723-EA2FD8D3122D}"/>
              </a:ext>
            </a:extLst>
          </p:cNvPr>
          <p:cNvSpPr txBox="1"/>
          <p:nvPr/>
        </p:nvSpPr>
        <p:spPr>
          <a:xfrm>
            <a:off x="554678" y="4714620"/>
            <a:ext cx="39421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>
                <a:latin typeface="+mj-lt"/>
              </a:rPr>
              <a:t>Mehrperiodischer Optimal Power Flow </a:t>
            </a:r>
            <a:br>
              <a:rPr lang="de-DE" sz="1400" b="1" dirty="0">
                <a:latin typeface="+mj-lt"/>
              </a:rPr>
            </a:br>
            <a:r>
              <a:rPr lang="de-DE" sz="1400" b="1" dirty="0">
                <a:latin typeface="+mj-lt"/>
              </a:rPr>
              <a:t>(MP-OPF) mit zeitabhängigen </a:t>
            </a:r>
            <a:r>
              <a:rPr lang="de-DE" sz="1400" b="1" dirty="0" err="1">
                <a:latin typeface="+mj-lt"/>
              </a:rPr>
              <a:t>Nebenbed</a:t>
            </a:r>
            <a:r>
              <a:rPr lang="de-DE" sz="1400" b="1" dirty="0">
                <a:latin typeface="+mj-lt"/>
              </a:rPr>
              <a:t>. </a:t>
            </a:r>
          </a:p>
        </p:txBody>
      </p:sp>
      <p:grpSp>
        <p:nvGrpSpPr>
          <p:cNvPr id="92" name="Gruppieren 91">
            <a:extLst>
              <a:ext uri="{FF2B5EF4-FFF2-40B4-BE49-F238E27FC236}">
                <a16:creationId xmlns:a16="http://schemas.microsoft.com/office/drawing/2014/main" id="{06AA9CE4-EFD6-9A10-754D-5373031A59D5}"/>
              </a:ext>
            </a:extLst>
          </p:cNvPr>
          <p:cNvGrpSpPr/>
          <p:nvPr/>
        </p:nvGrpSpPr>
        <p:grpSpPr>
          <a:xfrm>
            <a:off x="162594" y="1873579"/>
            <a:ext cx="1590540" cy="675052"/>
            <a:chOff x="162594" y="1873579"/>
            <a:chExt cx="1590540" cy="675052"/>
          </a:xfrm>
        </p:grpSpPr>
        <p:grpSp>
          <p:nvGrpSpPr>
            <p:cNvPr id="62" name="Gruppieren 61">
              <a:extLst>
                <a:ext uri="{FF2B5EF4-FFF2-40B4-BE49-F238E27FC236}">
                  <a16:creationId xmlns:a16="http://schemas.microsoft.com/office/drawing/2014/main" id="{C3DDC92D-0D3B-D91C-F20E-DA3EFDE81A98}"/>
                </a:ext>
              </a:extLst>
            </p:cNvPr>
            <p:cNvGrpSpPr/>
            <p:nvPr/>
          </p:nvGrpSpPr>
          <p:grpSpPr>
            <a:xfrm>
              <a:off x="488401" y="1873579"/>
              <a:ext cx="1264733" cy="675052"/>
              <a:chOff x="488401" y="1873579"/>
              <a:chExt cx="1264733" cy="675052"/>
            </a:xfrm>
          </p:grpSpPr>
          <p:grpSp>
            <p:nvGrpSpPr>
              <p:cNvPr id="58" name="Gruppieren 57">
                <a:extLst>
                  <a:ext uri="{FF2B5EF4-FFF2-40B4-BE49-F238E27FC236}">
                    <a16:creationId xmlns:a16="http://schemas.microsoft.com/office/drawing/2014/main" id="{B87761A8-393E-7641-117E-3A033AEF1DDE}"/>
                  </a:ext>
                </a:extLst>
              </p:cNvPr>
              <p:cNvGrpSpPr/>
              <p:nvPr/>
            </p:nvGrpSpPr>
            <p:grpSpPr>
              <a:xfrm>
                <a:off x="488401" y="1873579"/>
                <a:ext cx="1264733" cy="675052"/>
                <a:chOff x="488401" y="1873579"/>
                <a:chExt cx="1264733" cy="675052"/>
              </a:xfrm>
            </p:grpSpPr>
            <p:cxnSp>
              <p:nvCxnSpPr>
                <p:cNvPr id="57" name="Gerader Verbinder 56">
                  <a:extLst>
                    <a:ext uri="{FF2B5EF4-FFF2-40B4-BE49-F238E27FC236}">
                      <a16:creationId xmlns:a16="http://schemas.microsoft.com/office/drawing/2014/main" id="{176ED740-8E4D-EF5C-B8EB-C720E73A8AD5}"/>
                    </a:ext>
                  </a:extLst>
                </p:cNvPr>
                <p:cNvCxnSpPr>
                  <a:cxnSpLocks/>
                  <a:endCxn id="55" idx="6"/>
                </p:cNvCxnSpPr>
                <p:nvPr/>
              </p:nvCxnSpPr>
              <p:spPr>
                <a:xfrm flipV="1">
                  <a:off x="1573999" y="2336944"/>
                  <a:ext cx="0" cy="35871"/>
                </a:xfrm>
                <a:prstGeom prst="line">
                  <a:avLst/>
                </a:prstGeom>
                <a:noFill/>
                <a:ln w="12700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6" name="Gruppieren 55">
                  <a:extLst>
                    <a:ext uri="{FF2B5EF4-FFF2-40B4-BE49-F238E27FC236}">
                      <a16:creationId xmlns:a16="http://schemas.microsoft.com/office/drawing/2014/main" id="{1A68C6AB-3652-BEDD-064A-6AD00826460B}"/>
                    </a:ext>
                  </a:extLst>
                </p:cNvPr>
                <p:cNvGrpSpPr/>
                <p:nvPr/>
              </p:nvGrpSpPr>
              <p:grpSpPr>
                <a:xfrm>
                  <a:off x="488401" y="1873579"/>
                  <a:ext cx="1264733" cy="675052"/>
                  <a:chOff x="488401" y="1873579"/>
                  <a:chExt cx="1264733" cy="675052"/>
                </a:xfrm>
              </p:grpSpPr>
              <p:grpSp>
                <p:nvGrpSpPr>
                  <p:cNvPr id="38" name="Gruppieren 37">
                    <a:extLst>
                      <a:ext uri="{FF2B5EF4-FFF2-40B4-BE49-F238E27FC236}">
                        <a16:creationId xmlns:a16="http://schemas.microsoft.com/office/drawing/2014/main" id="{DD1A4C4D-E23F-717E-CA70-0F652BEAC368}"/>
                      </a:ext>
                    </a:extLst>
                  </p:cNvPr>
                  <p:cNvGrpSpPr/>
                  <p:nvPr/>
                </p:nvGrpSpPr>
                <p:grpSpPr>
                  <a:xfrm>
                    <a:off x="488401" y="1873579"/>
                    <a:ext cx="1264733" cy="675052"/>
                    <a:chOff x="564609" y="2269649"/>
                    <a:chExt cx="1264733" cy="675052"/>
                  </a:xfrm>
                </p:grpSpPr>
                <p:grpSp>
                  <p:nvGrpSpPr>
                    <p:cNvPr id="39" name="Gruppieren 38">
                      <a:extLst>
                        <a:ext uri="{FF2B5EF4-FFF2-40B4-BE49-F238E27FC236}">
                          <a16:creationId xmlns:a16="http://schemas.microsoft.com/office/drawing/2014/main" id="{80AF85F0-45CE-409E-07AB-B4FCDFE72BA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64609" y="2269649"/>
                      <a:ext cx="1264733" cy="675052"/>
                      <a:chOff x="564609" y="2269649"/>
                      <a:chExt cx="1264733" cy="675052"/>
                    </a:xfrm>
                  </p:grpSpPr>
                  <p:cxnSp>
                    <p:nvCxnSpPr>
                      <p:cNvPr id="41" name="Gerader Verbinder 40">
                        <a:extLst>
                          <a:ext uri="{FF2B5EF4-FFF2-40B4-BE49-F238E27FC236}">
                            <a16:creationId xmlns:a16="http://schemas.microsoft.com/office/drawing/2014/main" id="{498792D2-E6A7-D7D1-8E93-CC14BDECDF1C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1336219" y="2409142"/>
                        <a:ext cx="0" cy="36000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accent4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44" name="Gruppieren 43">
                        <a:extLst>
                          <a:ext uri="{FF2B5EF4-FFF2-40B4-BE49-F238E27FC236}">
                            <a16:creationId xmlns:a16="http://schemas.microsoft.com/office/drawing/2014/main" id="{BC46F380-F6E0-5012-DC5A-285DDB2BD015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64609" y="2269649"/>
                        <a:ext cx="1264733" cy="675052"/>
                        <a:chOff x="440868" y="3348639"/>
                        <a:chExt cx="1264733" cy="675052"/>
                      </a:xfrm>
                    </p:grpSpPr>
                    <p:cxnSp>
                      <p:nvCxnSpPr>
                        <p:cNvPr id="46" name="Gerader Verbinder 45">
                          <a:extLst>
                            <a:ext uri="{FF2B5EF4-FFF2-40B4-BE49-F238E27FC236}">
                              <a16:creationId xmlns:a16="http://schemas.microsoft.com/office/drawing/2014/main" id="{1CCCFABB-DF94-6585-9307-F108D9D8D000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445601" y="3520801"/>
                          <a:ext cx="1188000" cy="0"/>
                        </a:xfrm>
                        <a:prstGeom prst="line">
                          <a:avLst/>
                        </a:prstGeom>
                        <a:ln w="6350">
                          <a:solidFill>
                            <a:schemeClr val="tx1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7" name="Gerader Verbinder 46">
                          <a:extLst>
                            <a:ext uri="{FF2B5EF4-FFF2-40B4-BE49-F238E27FC236}">
                              <a16:creationId xmlns:a16="http://schemas.microsoft.com/office/drawing/2014/main" id="{30639432-4227-52C3-F7CF-301719EB125D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445601" y="3704132"/>
                          <a:ext cx="1188000" cy="0"/>
                        </a:xfrm>
                        <a:prstGeom prst="line">
                          <a:avLst/>
                        </a:prstGeom>
                        <a:ln w="6350">
                          <a:solidFill>
                            <a:schemeClr val="tx1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48" name="Textfeld 47">
                          <a:extLst>
                            <a:ext uri="{FF2B5EF4-FFF2-40B4-BE49-F238E27FC236}">
                              <a16:creationId xmlns:a16="http://schemas.microsoft.com/office/drawing/2014/main" id="{8CEFC693-FBFE-1580-3C97-3391810D1583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40868" y="3854414"/>
                          <a:ext cx="287258" cy="16927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 algn="ctr"/>
                          <a:r>
                            <a:rPr lang="de-DE" sz="500" dirty="0">
                              <a:latin typeface="+mj-lt"/>
                            </a:rPr>
                            <a:t>t=1</a:t>
                          </a:r>
                        </a:p>
                      </p:txBody>
                    </p:sp>
                    <p:sp>
                      <p:nvSpPr>
                        <p:cNvPr id="49" name="Textfeld 48">
                          <a:extLst>
                            <a:ext uri="{FF2B5EF4-FFF2-40B4-BE49-F238E27FC236}">
                              <a16:creationId xmlns:a16="http://schemas.microsoft.com/office/drawing/2014/main" id="{AD82A2B8-0D90-F858-5DF5-3A37E63DF037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54859" y="3854414"/>
                          <a:ext cx="287258" cy="16927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 algn="ctr"/>
                          <a:r>
                            <a:rPr lang="de-DE" sz="500" dirty="0">
                              <a:latin typeface="+mj-lt"/>
                            </a:rPr>
                            <a:t>t=2</a:t>
                          </a:r>
                          <a:endParaRPr lang="de-DE" sz="500" dirty="0"/>
                        </a:p>
                      </p:txBody>
                    </p:sp>
                    <p:cxnSp>
                      <p:nvCxnSpPr>
                        <p:cNvPr id="50" name="Gerader Verbinder 49">
                          <a:extLst>
                            <a:ext uri="{FF2B5EF4-FFF2-40B4-BE49-F238E27FC236}">
                              <a16:creationId xmlns:a16="http://schemas.microsoft.com/office/drawing/2014/main" id="{5F33F47A-DAAC-B4EF-88B9-1DC08F226191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V="1">
                          <a:off x="898488" y="3488132"/>
                          <a:ext cx="0" cy="36000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accent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" name="Gerade Verbindung mit Pfeil 51">
                          <a:extLst>
                            <a:ext uri="{FF2B5EF4-FFF2-40B4-BE49-F238E27FC236}">
                              <a16:creationId xmlns:a16="http://schemas.microsoft.com/office/drawing/2014/main" id="{8CD3C2D6-2F58-0324-D397-93C58D345B16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H="1" flipV="1">
                          <a:off x="445601" y="3348639"/>
                          <a:ext cx="0" cy="504000"/>
                        </a:xfrm>
                        <a:prstGeom prst="straightConnector1">
                          <a:avLst/>
                        </a:prstGeom>
                        <a:ln w="12700">
                          <a:solidFill>
                            <a:schemeClr val="tx1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3" name="Gerade Verbindung mit Pfeil 52">
                          <a:extLst>
                            <a:ext uri="{FF2B5EF4-FFF2-40B4-BE49-F238E27FC236}">
                              <a16:creationId xmlns:a16="http://schemas.microsoft.com/office/drawing/2014/main" id="{E22061EA-C0E1-5FD1-79B5-685444970501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445601" y="3847876"/>
                          <a:ext cx="1260000" cy="0"/>
                        </a:xfrm>
                        <a:prstGeom prst="straightConnector1">
                          <a:avLst/>
                        </a:prstGeom>
                        <a:ln w="12700">
                          <a:solidFill>
                            <a:schemeClr val="tx1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54" name="Ellipse 53">
                          <a:extLst>
                            <a:ext uri="{FF2B5EF4-FFF2-40B4-BE49-F238E27FC236}">
                              <a16:creationId xmlns:a16="http://schemas.microsoft.com/office/drawing/2014/main" id="{5F69D24F-22C4-F2F5-532B-BEDC31A3DCC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V="1">
                          <a:off x="862489" y="3484801"/>
                          <a:ext cx="72000" cy="72000"/>
                        </a:xfrm>
                        <a:prstGeom prst="ellipse">
                          <a:avLst/>
                        </a:prstGeom>
                        <a:solidFill>
                          <a:schemeClr val="accent2"/>
                        </a:solidFill>
                        <a:ln>
                          <a:solidFill>
                            <a:schemeClr val="accent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de-DE"/>
                        </a:p>
                      </p:txBody>
                    </p:sp>
                    <p:sp>
                      <p:nvSpPr>
                        <p:cNvPr id="51" name="Ellipse 50">
                          <a:extLst>
                            <a:ext uri="{FF2B5EF4-FFF2-40B4-BE49-F238E27FC236}">
                              <a16:creationId xmlns:a16="http://schemas.microsoft.com/office/drawing/2014/main" id="{AC264148-ADEC-86C4-E54B-FD78C2E3234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V="1">
                          <a:off x="548500" y="3811876"/>
                          <a:ext cx="72000" cy="72000"/>
                        </a:xfrm>
                        <a:prstGeom prst="ellipse">
                          <a:avLst/>
                        </a:prstGeom>
                        <a:solidFill>
                          <a:schemeClr val="accent2"/>
                        </a:solidFill>
                        <a:ln>
                          <a:solidFill>
                            <a:schemeClr val="accent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de-DE"/>
                        </a:p>
                      </p:txBody>
                    </p:sp>
                  </p:grpSp>
                  <p:sp>
                    <p:nvSpPr>
                      <p:cNvPr id="43" name="Ellipse 42">
                        <a:extLst>
                          <a:ext uri="{FF2B5EF4-FFF2-40B4-BE49-F238E27FC236}">
                            <a16:creationId xmlns:a16="http://schemas.microsoft.com/office/drawing/2014/main" id="{03D5C678-60BA-C01D-A58D-9098BA82EB22}"/>
                          </a:ext>
                        </a:extLst>
                      </p:cNvPr>
                      <p:cNvSpPr/>
                      <p:nvPr/>
                    </p:nvSpPr>
                    <p:spPr>
                      <a:xfrm rot="5400000" flipV="1">
                        <a:off x="1300219" y="2405811"/>
                        <a:ext cx="72000" cy="72000"/>
                      </a:xfrm>
                      <a:prstGeom prst="ellipse">
                        <a:avLst/>
                      </a:prstGeom>
                      <a:solidFill>
                        <a:schemeClr val="accent4"/>
                      </a:solidFill>
                      <a:ln>
                        <a:solidFill>
                          <a:schemeClr val="accent4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de-DE"/>
                      </a:p>
                    </p:txBody>
                  </p:sp>
                </p:grpSp>
                <p:sp>
                  <p:nvSpPr>
                    <p:cNvPr id="40" name="Textfeld 39">
                      <a:extLst>
                        <a:ext uri="{FF2B5EF4-FFF2-40B4-BE49-F238E27FC236}">
                          <a16:creationId xmlns:a16="http://schemas.microsoft.com/office/drawing/2014/main" id="{1BDBDFDC-3B2E-E1DC-5B91-AAA86BEA4FB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210223" y="2775424"/>
                      <a:ext cx="251992" cy="1692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de-DE" sz="500" dirty="0" err="1">
                          <a:latin typeface="+mj-lt"/>
                        </a:rPr>
                        <a:t>hL</a:t>
                      </a:r>
                      <a:endParaRPr lang="de-DE" sz="500" dirty="0"/>
                    </a:p>
                  </p:txBody>
                </p:sp>
              </p:grpSp>
              <p:sp>
                <p:nvSpPr>
                  <p:cNvPr id="55" name="Ellipse 54">
                    <a:extLst>
                      <a:ext uri="{FF2B5EF4-FFF2-40B4-BE49-F238E27FC236}">
                        <a16:creationId xmlns:a16="http://schemas.microsoft.com/office/drawing/2014/main" id="{D34D9CB1-D210-133E-EC00-3D3D5C4B3F78}"/>
                      </a:ext>
                    </a:extLst>
                  </p:cNvPr>
                  <p:cNvSpPr/>
                  <p:nvPr/>
                </p:nvSpPr>
                <p:spPr>
                  <a:xfrm rot="5400000" flipV="1">
                    <a:off x="1537999" y="2264944"/>
                    <a:ext cx="72000" cy="72000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de-DE" dirty="0"/>
                  </a:p>
                </p:txBody>
              </p:sp>
            </p:grpSp>
          </p:grpSp>
          <p:sp>
            <p:nvSpPr>
              <p:cNvPr id="61" name="Textfeld 60">
                <a:extLst>
                  <a:ext uri="{FF2B5EF4-FFF2-40B4-BE49-F238E27FC236}">
                    <a16:creationId xmlns:a16="http://schemas.microsoft.com/office/drawing/2014/main" id="{9B9A171F-CD3E-671B-B43C-AA7B6D5C94A1}"/>
                  </a:ext>
                </a:extLst>
              </p:cNvPr>
              <p:cNvSpPr txBox="1"/>
              <p:nvPr/>
            </p:nvSpPr>
            <p:spPr>
              <a:xfrm>
                <a:off x="1437582" y="2379354"/>
                <a:ext cx="272832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500" dirty="0" err="1">
                    <a:latin typeface="+mj-lt"/>
                  </a:rPr>
                  <a:t>lPV</a:t>
                </a:r>
                <a:endParaRPr lang="de-DE" sz="500" dirty="0"/>
              </a:p>
            </p:txBody>
          </p:sp>
        </p:grpSp>
        <p:sp>
          <p:nvSpPr>
            <p:cNvPr id="63" name="Textfeld 62">
              <a:extLst>
                <a:ext uri="{FF2B5EF4-FFF2-40B4-BE49-F238E27FC236}">
                  <a16:creationId xmlns:a16="http://schemas.microsoft.com/office/drawing/2014/main" id="{C2211BF0-CF14-61B7-C0CC-A5D5E4AAFD50}"/>
                </a:ext>
              </a:extLst>
            </p:cNvPr>
            <p:cNvSpPr txBox="1"/>
            <p:nvPr/>
          </p:nvSpPr>
          <p:spPr>
            <a:xfrm>
              <a:off x="162594" y="1961102"/>
              <a:ext cx="330540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500" dirty="0">
                  <a:latin typeface="+mj-lt"/>
                </a:rPr>
                <a:t>2 kW</a:t>
              </a:r>
            </a:p>
          </p:txBody>
        </p:sp>
        <p:sp>
          <p:nvSpPr>
            <p:cNvPr id="64" name="Textfeld 63">
              <a:extLst>
                <a:ext uri="{FF2B5EF4-FFF2-40B4-BE49-F238E27FC236}">
                  <a16:creationId xmlns:a16="http://schemas.microsoft.com/office/drawing/2014/main" id="{368CDAC8-97C1-18F0-7BE6-1CFEFC7D31D0}"/>
                </a:ext>
              </a:extLst>
            </p:cNvPr>
            <p:cNvSpPr txBox="1"/>
            <p:nvPr/>
          </p:nvSpPr>
          <p:spPr>
            <a:xfrm>
              <a:off x="162594" y="2144433"/>
              <a:ext cx="330540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500" dirty="0">
                  <a:latin typeface="+mj-lt"/>
                </a:rPr>
                <a:t>1 kW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hteck 94">
                <a:extLst>
                  <a:ext uri="{FF2B5EF4-FFF2-40B4-BE49-F238E27FC236}">
                    <a16:creationId xmlns:a16="http://schemas.microsoft.com/office/drawing/2014/main" id="{5E4FE72B-A0BC-995A-4725-A574C2204340}"/>
                  </a:ext>
                </a:extLst>
              </p:cNvPr>
              <p:cNvSpPr/>
              <p:nvPr/>
            </p:nvSpPr>
            <p:spPr>
              <a:xfrm>
                <a:off x="3686688" y="2115970"/>
                <a:ext cx="3117314" cy="813043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de-DE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𝑡𝑠</m:t>
                          </m:r>
                        </m:sup>
                        <m:e>
                          <m:d>
                            <m:dPr>
                              <m:ctrlP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de-DE" sz="12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de-DE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p>
                                          <m:sSupPr>
                                            <m:ctrlPr>
                                              <a:rPr lang="de-DE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de-DE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  <m:sup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de-DE" sz="12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netz</m:t>
                                            </m:r>
                                            <m:r>
                                              <a:rPr lang="de-DE" sz="12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</m:sup>
                                        </m:sSup>
                                      </m:e>
                                      <m:e>
                                        <m:r>
                                          <a:rPr lang="de-DE" sz="12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de-DE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de-DE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  <m:sup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de-DE" sz="12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netz</m:t>
                                            </m:r>
                                            <m:r>
                                              <a:rPr lang="de-DE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</m:sup>
                                        </m:sSup>
                                      </m:e>
                                    </m:mr>
                                  </m:m>
                                </m:e>
                              </m:d>
                              <m:sSup>
                                <m:sSupPr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de-DE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de-DE" sz="12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de-DE" sz="12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sz="12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𝑃</m:t>
                                                </m:r>
                                              </m:e>
                                              <m:sub>
                                                <m:sSub>
                                                  <m:sSubPr>
                                                    <m:ctrlPr>
                                                      <a:rPr lang="de-DE" sz="1200" i="1" smtClean="0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de-DE" sz="1200" i="1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  <m:t>𝑡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de-DE" sz="1200" i="1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  <m:t>1</m:t>
                                                    </m:r>
                                                  </m:sub>
                                                </m:sSub>
                                              </m:sub>
                                              <m:sup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US" sz="12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netz</m:t>
                                                </m:r>
                                                <m:r>
                                                  <a:rPr lang="en-US" sz="12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+ </m:t>
                                                </m:r>
                                              </m:sup>
                                            </m:sSubSup>
                                          </m:e>
                                        </m:mr>
                                        <m:mr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de-DE" sz="12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sz="12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𝑃</m:t>
                                                </m:r>
                                              </m:e>
                                              <m:sub>
                                                <m:sSub>
                                                  <m:sSubPr>
                                                    <m:ctrlPr>
                                                      <a:rPr lang="de-DE" sz="1200" i="1" smtClean="0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de-DE" sz="1200" i="1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  <m:t>𝑡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de-DE" sz="1200" i="1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  <m:t>1</m:t>
                                                    </m:r>
                                                  </m:sub>
                                                </m:sSub>
                                              </m:sub>
                                              <m:sup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US" sz="12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netz</m:t>
                                                </m:r>
                                                <m:r>
                                                  <a:rPr lang="en-US" sz="12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−</m:t>
                                                </m:r>
                                                <m:r>
                                                  <a:rPr lang="en-US" sz="12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 </m:t>
                                                </m:r>
                                              </m:sup>
                                            </m:sSubSup>
                                          </m:e>
                                        </m:mr>
                                      </m:m>
                                    </m:e>
                                  </m:d>
                                </m:e>
                                <m:sup>
                                  <m: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  <m:oMath xmlns:m="http://schemas.openxmlformats.org/officeDocument/2006/math">
                      <m:r>
                        <a:rPr lang="de-DE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de-DE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2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de-DE" sz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PV</m:t>
                          </m:r>
                        </m:sup>
                      </m:sSubSup>
                      <m:r>
                        <a:rPr lang="de-DE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de-DE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sz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PV</m:t>
                          </m:r>
                        </m:sup>
                      </m:sSubSup>
                    </m:oMath>
                  </m:oMathPara>
                </a14:m>
                <a:endParaRPr lang="de-DE" sz="1200" dirty="0"/>
              </a:p>
            </p:txBody>
          </p:sp>
        </mc:Choice>
        <mc:Fallback xmlns="">
          <p:sp>
            <p:nvSpPr>
              <p:cNvPr id="95" name="Rechteck 94">
                <a:extLst>
                  <a:ext uri="{FF2B5EF4-FFF2-40B4-BE49-F238E27FC236}">
                    <a16:creationId xmlns:a16="http://schemas.microsoft.com/office/drawing/2014/main" id="{5E4FE72B-A0BC-995A-4725-A574C22043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688" y="2115970"/>
                <a:ext cx="3117314" cy="81304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>
            <a:extLst>
              <a:ext uri="{FF2B5EF4-FFF2-40B4-BE49-F238E27FC236}">
                <a16:creationId xmlns:a16="http://schemas.microsoft.com/office/drawing/2014/main" id="{77420D9A-F876-2963-EE6D-A6C488E139D4}"/>
              </a:ext>
            </a:extLst>
          </p:cNvPr>
          <p:cNvSpPr txBox="1"/>
          <p:nvPr/>
        </p:nvSpPr>
        <p:spPr>
          <a:xfrm>
            <a:off x="1266769" y="4274588"/>
            <a:ext cx="8547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latin typeface="+mj-lt"/>
              </a:rPr>
              <a:t>P</a:t>
            </a:r>
            <a:r>
              <a:rPr lang="de-DE" sz="1000" baseline="-25000" dirty="0">
                <a:latin typeface="+mj-lt"/>
              </a:rPr>
              <a:t>L1</a:t>
            </a:r>
            <a:r>
              <a:rPr lang="de-DE" sz="1000" dirty="0">
                <a:latin typeface="+mj-lt"/>
              </a:rPr>
              <a:t> = -1 kW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767CFA1-4F5F-BFA6-7BCD-C74A856BABE4}"/>
              </a:ext>
            </a:extLst>
          </p:cNvPr>
          <p:cNvSpPr txBox="1"/>
          <p:nvPr/>
        </p:nvSpPr>
        <p:spPr>
          <a:xfrm>
            <a:off x="2180095" y="4274588"/>
            <a:ext cx="8547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latin typeface="+mj-lt"/>
              </a:rPr>
              <a:t>P</a:t>
            </a:r>
            <a:r>
              <a:rPr lang="de-DE" sz="1000" baseline="-25000" dirty="0">
                <a:latin typeface="+mj-lt"/>
              </a:rPr>
              <a:t>L2</a:t>
            </a:r>
            <a:r>
              <a:rPr lang="de-DE" sz="1000" dirty="0">
                <a:latin typeface="+mj-lt"/>
              </a:rPr>
              <a:t> = -1 kW</a:t>
            </a: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9A6BF9F9-9C96-3247-C778-3EA448AC3E0E}"/>
              </a:ext>
            </a:extLst>
          </p:cNvPr>
          <p:cNvGrpSpPr/>
          <p:nvPr/>
        </p:nvGrpSpPr>
        <p:grpSpPr>
          <a:xfrm>
            <a:off x="23070" y="3460309"/>
            <a:ext cx="1730064" cy="675052"/>
            <a:chOff x="23070" y="3460309"/>
            <a:chExt cx="1730064" cy="675052"/>
          </a:xfrm>
        </p:grpSpPr>
        <p:grpSp>
          <p:nvGrpSpPr>
            <p:cNvPr id="65" name="Gruppieren 64">
              <a:extLst>
                <a:ext uri="{FF2B5EF4-FFF2-40B4-BE49-F238E27FC236}">
                  <a16:creationId xmlns:a16="http://schemas.microsoft.com/office/drawing/2014/main" id="{C984C0B3-DDE9-43F4-1642-C89E2D13108C}"/>
                </a:ext>
              </a:extLst>
            </p:cNvPr>
            <p:cNvGrpSpPr/>
            <p:nvPr/>
          </p:nvGrpSpPr>
          <p:grpSpPr>
            <a:xfrm>
              <a:off x="488401" y="3460309"/>
              <a:ext cx="1264733" cy="675052"/>
              <a:chOff x="488401" y="1873579"/>
              <a:chExt cx="1264733" cy="675052"/>
            </a:xfrm>
          </p:grpSpPr>
          <p:grpSp>
            <p:nvGrpSpPr>
              <p:cNvPr id="66" name="Gruppieren 65">
                <a:extLst>
                  <a:ext uri="{FF2B5EF4-FFF2-40B4-BE49-F238E27FC236}">
                    <a16:creationId xmlns:a16="http://schemas.microsoft.com/office/drawing/2014/main" id="{1A7017AC-11F5-ACC6-929A-D5931164202C}"/>
                  </a:ext>
                </a:extLst>
              </p:cNvPr>
              <p:cNvGrpSpPr/>
              <p:nvPr/>
            </p:nvGrpSpPr>
            <p:grpSpPr>
              <a:xfrm>
                <a:off x="488401" y="1873579"/>
                <a:ext cx="1264733" cy="675052"/>
                <a:chOff x="488401" y="1873579"/>
                <a:chExt cx="1264733" cy="675052"/>
              </a:xfrm>
            </p:grpSpPr>
            <p:cxnSp>
              <p:nvCxnSpPr>
                <p:cNvPr id="68" name="Gerader Verbinder 67">
                  <a:extLst>
                    <a:ext uri="{FF2B5EF4-FFF2-40B4-BE49-F238E27FC236}">
                      <a16:creationId xmlns:a16="http://schemas.microsoft.com/office/drawing/2014/main" id="{D76D628D-EAC5-F456-DCCC-8D07F2768F61}"/>
                    </a:ext>
                  </a:extLst>
                </p:cNvPr>
                <p:cNvCxnSpPr>
                  <a:cxnSpLocks/>
                  <a:stCxn id="67" idx="0"/>
                  <a:endCxn id="71" idx="6"/>
                </p:cNvCxnSpPr>
                <p:nvPr/>
              </p:nvCxnSpPr>
              <p:spPr>
                <a:xfrm flipV="1">
                  <a:off x="1573998" y="2081742"/>
                  <a:ext cx="1" cy="297612"/>
                </a:xfrm>
                <a:prstGeom prst="line">
                  <a:avLst/>
                </a:prstGeom>
                <a:noFill/>
                <a:ln w="12700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9" name="Gruppieren 68">
                  <a:extLst>
                    <a:ext uri="{FF2B5EF4-FFF2-40B4-BE49-F238E27FC236}">
                      <a16:creationId xmlns:a16="http://schemas.microsoft.com/office/drawing/2014/main" id="{A3EBC489-DDFC-D5C9-BFDB-077883CC7D75}"/>
                    </a:ext>
                  </a:extLst>
                </p:cNvPr>
                <p:cNvGrpSpPr/>
                <p:nvPr/>
              </p:nvGrpSpPr>
              <p:grpSpPr>
                <a:xfrm>
                  <a:off x="488401" y="1873579"/>
                  <a:ext cx="1264733" cy="675052"/>
                  <a:chOff x="488401" y="1873579"/>
                  <a:chExt cx="1264733" cy="675052"/>
                </a:xfrm>
              </p:grpSpPr>
              <p:grpSp>
                <p:nvGrpSpPr>
                  <p:cNvPr id="70" name="Gruppieren 69">
                    <a:extLst>
                      <a:ext uri="{FF2B5EF4-FFF2-40B4-BE49-F238E27FC236}">
                        <a16:creationId xmlns:a16="http://schemas.microsoft.com/office/drawing/2014/main" id="{5FDE3914-BDB8-F86B-D253-DE3F9F19A817}"/>
                      </a:ext>
                    </a:extLst>
                  </p:cNvPr>
                  <p:cNvGrpSpPr/>
                  <p:nvPr/>
                </p:nvGrpSpPr>
                <p:grpSpPr>
                  <a:xfrm>
                    <a:off x="488401" y="1873579"/>
                    <a:ext cx="1264733" cy="675052"/>
                    <a:chOff x="564609" y="2269649"/>
                    <a:chExt cx="1264733" cy="675052"/>
                  </a:xfrm>
                </p:grpSpPr>
                <p:grpSp>
                  <p:nvGrpSpPr>
                    <p:cNvPr id="72" name="Gruppieren 71">
                      <a:extLst>
                        <a:ext uri="{FF2B5EF4-FFF2-40B4-BE49-F238E27FC236}">
                          <a16:creationId xmlns:a16="http://schemas.microsoft.com/office/drawing/2014/main" id="{D6BF514A-0169-B678-E9A9-78205DC708C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64609" y="2269649"/>
                      <a:ext cx="1264733" cy="675052"/>
                      <a:chOff x="564609" y="2269649"/>
                      <a:chExt cx="1264733" cy="675052"/>
                    </a:xfrm>
                  </p:grpSpPr>
                  <p:grpSp>
                    <p:nvGrpSpPr>
                      <p:cNvPr id="77" name="Gruppieren 76">
                        <a:extLst>
                          <a:ext uri="{FF2B5EF4-FFF2-40B4-BE49-F238E27FC236}">
                            <a16:creationId xmlns:a16="http://schemas.microsoft.com/office/drawing/2014/main" id="{D4A7B27A-EB7B-B56D-F2D1-8B52D8231B35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64609" y="2269649"/>
                        <a:ext cx="1264733" cy="675052"/>
                        <a:chOff x="440868" y="3348639"/>
                        <a:chExt cx="1264733" cy="675052"/>
                      </a:xfrm>
                    </p:grpSpPr>
                    <p:cxnSp>
                      <p:nvCxnSpPr>
                        <p:cNvPr id="79" name="Gerader Verbinder 78">
                          <a:extLst>
                            <a:ext uri="{FF2B5EF4-FFF2-40B4-BE49-F238E27FC236}">
                              <a16:creationId xmlns:a16="http://schemas.microsoft.com/office/drawing/2014/main" id="{FF668A60-3C68-FA63-F461-5ED6278C7A13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445601" y="3520801"/>
                          <a:ext cx="1188000" cy="0"/>
                        </a:xfrm>
                        <a:prstGeom prst="line">
                          <a:avLst/>
                        </a:prstGeom>
                        <a:ln w="6350">
                          <a:solidFill>
                            <a:schemeClr val="tx1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0" name="Gerader Verbinder 79">
                          <a:extLst>
                            <a:ext uri="{FF2B5EF4-FFF2-40B4-BE49-F238E27FC236}">
                              <a16:creationId xmlns:a16="http://schemas.microsoft.com/office/drawing/2014/main" id="{EDDE6DE3-A907-E6D9-BD16-21873292E63B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445601" y="3704132"/>
                          <a:ext cx="1188000" cy="0"/>
                        </a:xfrm>
                        <a:prstGeom prst="line">
                          <a:avLst/>
                        </a:prstGeom>
                        <a:ln w="6350">
                          <a:solidFill>
                            <a:schemeClr val="tx1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81" name="Textfeld 80">
                          <a:extLst>
                            <a:ext uri="{FF2B5EF4-FFF2-40B4-BE49-F238E27FC236}">
                              <a16:creationId xmlns:a16="http://schemas.microsoft.com/office/drawing/2014/main" id="{720CC276-9D80-ABDE-C024-E4E3F6E32BB9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40868" y="3854414"/>
                          <a:ext cx="287258" cy="16927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 algn="ctr"/>
                          <a:r>
                            <a:rPr lang="de-DE" sz="500" dirty="0">
                              <a:latin typeface="+mj-lt"/>
                            </a:rPr>
                            <a:t>t=1</a:t>
                          </a:r>
                        </a:p>
                      </p:txBody>
                    </p:sp>
                    <p:sp>
                      <p:nvSpPr>
                        <p:cNvPr id="82" name="Textfeld 81">
                          <a:extLst>
                            <a:ext uri="{FF2B5EF4-FFF2-40B4-BE49-F238E27FC236}">
                              <a16:creationId xmlns:a16="http://schemas.microsoft.com/office/drawing/2014/main" id="{1C542010-C45A-B81A-5E83-FC4208390912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54859" y="3854414"/>
                          <a:ext cx="287258" cy="16927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 algn="ctr"/>
                          <a:r>
                            <a:rPr lang="de-DE" sz="500" dirty="0">
                              <a:latin typeface="+mj-lt"/>
                            </a:rPr>
                            <a:t>t=2</a:t>
                          </a:r>
                          <a:endParaRPr lang="de-DE" sz="500" dirty="0"/>
                        </a:p>
                      </p:txBody>
                    </p:sp>
                    <p:cxnSp>
                      <p:nvCxnSpPr>
                        <p:cNvPr id="83" name="Gerader Verbinder 82">
                          <a:extLst>
                            <a:ext uri="{FF2B5EF4-FFF2-40B4-BE49-F238E27FC236}">
                              <a16:creationId xmlns:a16="http://schemas.microsoft.com/office/drawing/2014/main" id="{E27F05FB-43B1-77E2-A3D3-2F740BE33DC2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V="1">
                          <a:off x="584499" y="3740133"/>
                          <a:ext cx="1" cy="107999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12700">
                          <a:solidFill>
                            <a:schemeClr val="accent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4" name="Gerade Verbindung mit Pfeil 83">
                          <a:extLst>
                            <a:ext uri="{FF2B5EF4-FFF2-40B4-BE49-F238E27FC236}">
                              <a16:creationId xmlns:a16="http://schemas.microsoft.com/office/drawing/2014/main" id="{AB0070F3-B4FE-73D1-1118-C9E6FB1D1824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H="1" flipV="1">
                          <a:off x="445601" y="3348639"/>
                          <a:ext cx="0" cy="504000"/>
                        </a:xfrm>
                        <a:prstGeom prst="straightConnector1">
                          <a:avLst/>
                        </a:prstGeom>
                        <a:ln w="12700">
                          <a:solidFill>
                            <a:schemeClr val="tx1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5" name="Gerade Verbindung mit Pfeil 84">
                          <a:extLst>
                            <a:ext uri="{FF2B5EF4-FFF2-40B4-BE49-F238E27FC236}">
                              <a16:creationId xmlns:a16="http://schemas.microsoft.com/office/drawing/2014/main" id="{E35500F6-4366-4AD3-9315-22FD232B9CD0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445601" y="3847876"/>
                          <a:ext cx="1260000" cy="0"/>
                        </a:xfrm>
                        <a:prstGeom prst="straightConnector1">
                          <a:avLst/>
                        </a:prstGeom>
                        <a:ln w="12700">
                          <a:solidFill>
                            <a:schemeClr val="tx1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90" name="Ellipse 89">
                          <a:extLst>
                            <a:ext uri="{FF2B5EF4-FFF2-40B4-BE49-F238E27FC236}">
                              <a16:creationId xmlns:a16="http://schemas.microsoft.com/office/drawing/2014/main" id="{C3A5003A-F24B-897B-1485-E2E1F9FE891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V="1">
                          <a:off x="862489" y="3811876"/>
                          <a:ext cx="72000" cy="72000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de-DE"/>
                        </a:p>
                      </p:txBody>
                    </p:sp>
                    <p:sp>
                      <p:nvSpPr>
                        <p:cNvPr id="91" name="Ellipse 90">
                          <a:extLst>
                            <a:ext uri="{FF2B5EF4-FFF2-40B4-BE49-F238E27FC236}">
                              <a16:creationId xmlns:a16="http://schemas.microsoft.com/office/drawing/2014/main" id="{7B0963EB-94F3-4E31-D8D8-5AE0410AFAC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V="1">
                          <a:off x="548500" y="3668133"/>
                          <a:ext cx="72000" cy="72000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de-DE"/>
                        </a:p>
                      </p:txBody>
                    </p:sp>
                  </p:grpSp>
                  <p:sp>
                    <p:nvSpPr>
                      <p:cNvPr id="76" name="Ellipse 75">
                        <a:extLst>
                          <a:ext uri="{FF2B5EF4-FFF2-40B4-BE49-F238E27FC236}">
                            <a16:creationId xmlns:a16="http://schemas.microsoft.com/office/drawing/2014/main" id="{740AE508-D3CC-E52C-B8B0-12E37A3798A9}"/>
                          </a:ext>
                        </a:extLst>
                      </p:cNvPr>
                      <p:cNvSpPr/>
                      <p:nvPr/>
                    </p:nvSpPr>
                    <p:spPr>
                      <a:xfrm rot="5400000" flipV="1">
                        <a:off x="1300219" y="2732886"/>
                        <a:ext cx="72000" cy="72000"/>
                      </a:xfrm>
                      <a:prstGeom prst="ellipse">
                        <a:avLst/>
                      </a:prstGeom>
                      <a:solidFill>
                        <a:schemeClr val="accent4"/>
                      </a:solidFill>
                      <a:ln>
                        <a:solidFill>
                          <a:schemeClr val="accent4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de-DE"/>
                      </a:p>
                    </p:txBody>
                  </p:sp>
                </p:grpSp>
                <p:sp>
                  <p:nvSpPr>
                    <p:cNvPr id="73" name="Textfeld 72">
                      <a:extLst>
                        <a:ext uri="{FF2B5EF4-FFF2-40B4-BE49-F238E27FC236}">
                          <a16:creationId xmlns:a16="http://schemas.microsoft.com/office/drawing/2014/main" id="{9E3483DB-CD3D-D474-50B4-20168232D07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210223" y="2775424"/>
                      <a:ext cx="251992" cy="1692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de-DE" sz="500" dirty="0" err="1">
                          <a:latin typeface="+mj-lt"/>
                        </a:rPr>
                        <a:t>hL</a:t>
                      </a:r>
                      <a:endParaRPr lang="de-DE" sz="500" dirty="0"/>
                    </a:p>
                  </p:txBody>
                </p:sp>
              </p:grpSp>
              <p:sp>
                <p:nvSpPr>
                  <p:cNvPr id="71" name="Ellipse 70">
                    <a:extLst>
                      <a:ext uri="{FF2B5EF4-FFF2-40B4-BE49-F238E27FC236}">
                        <a16:creationId xmlns:a16="http://schemas.microsoft.com/office/drawing/2014/main" id="{48862B30-7AD6-332A-5924-404CFEA35B9E}"/>
                      </a:ext>
                    </a:extLst>
                  </p:cNvPr>
                  <p:cNvSpPr/>
                  <p:nvPr/>
                </p:nvSpPr>
                <p:spPr>
                  <a:xfrm rot="5400000" flipV="1">
                    <a:off x="1537999" y="2009742"/>
                    <a:ext cx="72000" cy="72000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de-DE" dirty="0"/>
                  </a:p>
                </p:txBody>
              </p:sp>
            </p:grpSp>
          </p:grpSp>
          <p:sp>
            <p:nvSpPr>
              <p:cNvPr id="67" name="Textfeld 66">
                <a:extLst>
                  <a:ext uri="{FF2B5EF4-FFF2-40B4-BE49-F238E27FC236}">
                    <a16:creationId xmlns:a16="http://schemas.microsoft.com/office/drawing/2014/main" id="{65CC4D7A-BB37-E4CA-95CE-9695AE1CA913}"/>
                  </a:ext>
                </a:extLst>
              </p:cNvPr>
              <p:cNvSpPr txBox="1"/>
              <p:nvPr/>
            </p:nvSpPr>
            <p:spPr>
              <a:xfrm>
                <a:off x="1437582" y="2379354"/>
                <a:ext cx="272832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500" dirty="0" err="1">
                    <a:latin typeface="+mj-lt"/>
                  </a:rPr>
                  <a:t>lPV</a:t>
                </a:r>
                <a:endParaRPr lang="de-DE" sz="5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hteck 9">
                  <a:extLst>
                    <a:ext uri="{FF2B5EF4-FFF2-40B4-BE49-F238E27FC236}">
                      <a16:creationId xmlns:a16="http://schemas.microsoft.com/office/drawing/2014/main" id="{824AB10E-0027-CF25-95EA-D95B33D378A6}"/>
                    </a:ext>
                  </a:extLst>
                </p:cNvPr>
                <p:cNvSpPr/>
                <p:nvPr/>
              </p:nvSpPr>
              <p:spPr>
                <a:xfrm>
                  <a:off x="23070" y="3543536"/>
                  <a:ext cx="470064" cy="1708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sz="5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5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de-DE" sz="5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de-DE" sz="5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𝑃𝑉</m:t>
                            </m:r>
                          </m:sup>
                        </m:sSubSup>
                        <m:r>
                          <a:rPr lang="en-GB" sz="5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de-DE" sz="500" dirty="0">
                            <a:solidFill>
                              <a:srgbClr val="000000"/>
                            </a:solidFill>
                          </a:rPr>
                          <m:t> </m:t>
                        </m:r>
                        <m:sSubSup>
                          <m:sSubSupPr>
                            <m:ctrlPr>
                              <a:rPr lang="de-DE" sz="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500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 sz="50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PV</m:t>
                            </m:r>
                          </m:sup>
                        </m:sSubSup>
                      </m:oMath>
                    </m:oMathPara>
                  </a14:m>
                  <a:endParaRPr lang="de-DE" sz="500" dirty="0"/>
                </a:p>
              </p:txBody>
            </p:sp>
          </mc:Choice>
          <mc:Fallback xmlns="">
            <p:sp>
              <p:nvSpPr>
                <p:cNvPr id="10" name="Rechteck 9">
                  <a:extLst>
                    <a:ext uri="{FF2B5EF4-FFF2-40B4-BE49-F238E27FC236}">
                      <a16:creationId xmlns:a16="http://schemas.microsoft.com/office/drawing/2014/main" id="{824AB10E-0027-CF25-95EA-D95B33D378A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070" y="3543536"/>
                  <a:ext cx="470064" cy="170816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34" name="Verbinder: gewinkelt 33">
            <a:extLst>
              <a:ext uri="{FF2B5EF4-FFF2-40B4-BE49-F238E27FC236}">
                <a16:creationId xmlns:a16="http://schemas.microsoft.com/office/drawing/2014/main" id="{B069D1F6-D1B9-6664-3C75-7938449C3CD5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484490" y="4346767"/>
            <a:ext cx="818908" cy="674550"/>
          </a:xfrm>
          <a:prstGeom prst="bentConnector3">
            <a:avLst>
              <a:gd name="adj1" fmla="val -63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platzhalter 59">
            <a:extLst>
              <a:ext uri="{FF2B5EF4-FFF2-40B4-BE49-F238E27FC236}">
                <a16:creationId xmlns:a16="http://schemas.microsoft.com/office/drawing/2014/main" id="{DED53C82-B126-8784-BEFE-1EE3A5D639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65EFB296-FBBC-D63F-9B95-94E0161040A1}"/>
              </a:ext>
            </a:extLst>
          </p:cNvPr>
          <p:cNvGrpSpPr/>
          <p:nvPr/>
        </p:nvGrpSpPr>
        <p:grpSpPr>
          <a:xfrm>
            <a:off x="3034816" y="3137568"/>
            <a:ext cx="5937325" cy="1480380"/>
            <a:chOff x="3034816" y="3137568"/>
            <a:chExt cx="5937325" cy="1480380"/>
          </a:xfrm>
        </p:grpSpPr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8F01C3DE-9C44-32C0-1E09-42A1786B614E}"/>
                </a:ext>
              </a:extLst>
            </p:cNvPr>
            <p:cNvSpPr/>
            <p:nvPr/>
          </p:nvSpPr>
          <p:spPr>
            <a:xfrm>
              <a:off x="3034816" y="3137907"/>
              <a:ext cx="3769184" cy="1287691"/>
            </a:xfrm>
            <a:prstGeom prst="rect">
              <a:avLst/>
            </a:prstGeom>
            <a:solidFill>
              <a:srgbClr val="00689D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2" name="Rechteck 1">
              <a:extLst>
                <a:ext uri="{FF2B5EF4-FFF2-40B4-BE49-F238E27FC236}">
                  <a16:creationId xmlns:a16="http://schemas.microsoft.com/office/drawing/2014/main" id="{4AA7E2C5-1435-A569-F397-F41C9018F9D2}"/>
                </a:ext>
              </a:extLst>
            </p:cNvPr>
            <p:cNvSpPr/>
            <p:nvPr/>
          </p:nvSpPr>
          <p:spPr>
            <a:xfrm>
              <a:off x="7155864" y="4040308"/>
              <a:ext cx="1816277" cy="577640"/>
            </a:xfrm>
            <a:prstGeom prst="rect">
              <a:avLst/>
            </a:prstGeom>
            <a:solidFill>
              <a:srgbClr val="00689D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grpSp>
          <p:nvGrpSpPr>
            <p:cNvPr id="19" name="Gruppieren 18">
              <a:extLst>
                <a:ext uri="{FF2B5EF4-FFF2-40B4-BE49-F238E27FC236}">
                  <a16:creationId xmlns:a16="http://schemas.microsoft.com/office/drawing/2014/main" id="{BC30863E-CA07-9EBD-DB63-D8475F1E7DA8}"/>
                </a:ext>
              </a:extLst>
            </p:cNvPr>
            <p:cNvGrpSpPr/>
            <p:nvPr/>
          </p:nvGrpSpPr>
          <p:grpSpPr>
            <a:xfrm>
              <a:off x="3686688" y="3462053"/>
              <a:ext cx="3117312" cy="657271"/>
              <a:chOff x="3686688" y="3209603"/>
              <a:chExt cx="3117312" cy="65727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Textfeld 15">
                    <a:extLst>
                      <a:ext uri="{FF2B5EF4-FFF2-40B4-BE49-F238E27FC236}">
                        <a16:creationId xmlns:a16="http://schemas.microsoft.com/office/drawing/2014/main" id="{2B0FB64A-2C44-0765-A2C1-6F49E1BAF387}"/>
                      </a:ext>
                    </a:extLst>
                  </p:cNvPr>
                  <p:cNvSpPr txBox="1"/>
                  <p:nvPr/>
                </p:nvSpPr>
                <p:spPr>
                  <a:xfrm>
                    <a:off x="3686688" y="3209603"/>
                    <a:ext cx="3117312" cy="317010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de-DE" sz="1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sSub>
                                <m:sSubPr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de-DE" sz="12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de-DE" sz="12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de-DE" sz="12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de-DE" sz="12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de-DE" sz="12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hPV</m:t>
                                  </m:r>
                                </m:sub>
                              </m:sSub>
                            </m:e>
                            <m:sub>
                              <m:r>
                                <a:rPr lang="de-DE" sz="12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de-DE" sz="12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p>
                          </m:sSubSup>
                          <m:r>
                            <a:rPr lang="de-DE" sz="1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d>
                            <m:dPr>
                              <m:ctrlP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2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1+∆</m:t>
                              </m:r>
                              <m: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de-DE" sz="1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de-DE" sz="12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de-DE" sz="12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de-DE" sz="12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de-DE" sz="12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hL</m:t>
                              </m:r>
                            </m:sub>
                          </m:sSub>
                        </m:oMath>
                      </m:oMathPara>
                    </a14:m>
                    <a:endParaRPr lang="de-DE" sz="12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6" name="Textfeld 15">
                    <a:extLst>
                      <a:ext uri="{FF2B5EF4-FFF2-40B4-BE49-F238E27FC236}">
                        <a16:creationId xmlns:a16="http://schemas.microsoft.com/office/drawing/2014/main" id="{2B0FB64A-2C44-0765-A2C1-6F49E1BAF38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86688" y="3209603"/>
                    <a:ext cx="3117312" cy="317010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feld 17">
                    <a:extLst>
                      <a:ext uri="{FF2B5EF4-FFF2-40B4-BE49-F238E27FC236}">
                        <a16:creationId xmlns:a16="http://schemas.microsoft.com/office/drawing/2014/main" id="{D36D694A-653F-9BAA-3415-A4A87175A825}"/>
                      </a:ext>
                    </a:extLst>
                  </p:cNvPr>
                  <p:cNvSpPr txBox="1"/>
                  <p:nvPr/>
                </p:nvSpPr>
                <p:spPr>
                  <a:xfrm>
                    <a:off x="3691424" y="3573973"/>
                    <a:ext cx="3107842" cy="292901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ctrlPr>
                                <a:rPr lang="de-DE" sz="1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de-DE" sz="12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−∆</m:t>
                              </m:r>
                              <m: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de-DE" sz="1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de-DE" sz="12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de-DE" sz="12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de-DE" sz="12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de-DE" sz="12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hL</m:t>
                              </m:r>
                            </m:sub>
                          </m:sSub>
                          <m:r>
                            <a:rPr lang="de-DE" sz="1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sSub>
                            <m:sSubPr>
                              <m:ctrlP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de-DE" sz="12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de-DE" sz="12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de-DE" sz="12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de-DE" sz="12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hPV</m:t>
                              </m:r>
                            </m:sub>
                          </m:sSub>
                        </m:oMath>
                      </m:oMathPara>
                    </a14:m>
                    <a:endParaRPr lang="de-DE" sz="12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8" name="Textfeld 17">
                    <a:extLst>
                      <a:ext uri="{FF2B5EF4-FFF2-40B4-BE49-F238E27FC236}">
                        <a16:creationId xmlns:a16="http://schemas.microsoft.com/office/drawing/2014/main" id="{D36D694A-653F-9BAA-3415-A4A87175A82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91424" y="3573973"/>
                    <a:ext cx="3107842" cy="292901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7" name="Geschweifte Klammer rechts 36">
              <a:extLst>
                <a:ext uri="{FF2B5EF4-FFF2-40B4-BE49-F238E27FC236}">
                  <a16:creationId xmlns:a16="http://schemas.microsoft.com/office/drawing/2014/main" id="{97737125-D7CC-4520-94E0-0DCC267946CF}"/>
                </a:ext>
              </a:extLst>
            </p:cNvPr>
            <p:cNvSpPr/>
            <p:nvPr/>
          </p:nvSpPr>
          <p:spPr>
            <a:xfrm flipH="1">
              <a:off x="3949440" y="3466689"/>
              <a:ext cx="144000" cy="648000"/>
            </a:xfrm>
            <a:prstGeom prst="righ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feld 44">
                  <a:extLst>
                    <a:ext uri="{FF2B5EF4-FFF2-40B4-BE49-F238E27FC236}">
                      <a16:creationId xmlns:a16="http://schemas.microsoft.com/office/drawing/2014/main" id="{0099B803-5E81-52F2-5ACE-4FB607518BAC}"/>
                    </a:ext>
                  </a:extLst>
                </p:cNvPr>
                <p:cNvSpPr txBox="1"/>
                <p:nvPr/>
              </p:nvSpPr>
              <p:spPr>
                <a:xfrm>
                  <a:off x="3049440" y="3659336"/>
                  <a:ext cx="900000" cy="27699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200" i="0" smtClean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de-DE" sz="1200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de-DE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de-DE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3%</m:t>
                        </m:r>
                      </m:oMath>
                    </m:oMathPara>
                  </a14:m>
                  <a:endParaRPr lang="de-DE" sz="1200" dirty="0"/>
                </a:p>
              </p:txBody>
            </p:sp>
          </mc:Choice>
          <mc:Fallback xmlns="">
            <p:sp>
              <p:nvSpPr>
                <p:cNvPr id="45" name="Textfeld 44">
                  <a:extLst>
                    <a:ext uri="{FF2B5EF4-FFF2-40B4-BE49-F238E27FC236}">
                      <a16:creationId xmlns:a16="http://schemas.microsoft.com/office/drawing/2014/main" id="{0099B803-5E81-52F2-5ACE-4FB607518BA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9440" y="3659336"/>
                  <a:ext cx="900000" cy="276999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D9378622-61D3-BF8E-C4B5-7AED14C38F46}"/>
                </a:ext>
              </a:extLst>
            </p:cNvPr>
            <p:cNvSpPr/>
            <p:nvPr/>
          </p:nvSpPr>
          <p:spPr>
            <a:xfrm>
              <a:off x="6804000" y="3137907"/>
              <a:ext cx="351864" cy="1476343"/>
            </a:xfrm>
            <a:prstGeom prst="rect">
              <a:avLst/>
            </a:prstGeom>
            <a:solidFill>
              <a:srgbClr val="00689D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33" name="Gleichschenkliges Dreieck 32">
              <a:extLst>
                <a:ext uri="{FF2B5EF4-FFF2-40B4-BE49-F238E27FC236}">
                  <a16:creationId xmlns:a16="http://schemas.microsoft.com/office/drawing/2014/main" id="{FCC0366B-C33A-02E9-7A6B-07760622A501}"/>
                </a:ext>
              </a:extLst>
            </p:cNvPr>
            <p:cNvSpPr/>
            <p:nvPr/>
          </p:nvSpPr>
          <p:spPr>
            <a:xfrm flipV="1">
              <a:off x="6804000" y="3137568"/>
              <a:ext cx="351861" cy="902740"/>
            </a:xfrm>
            <a:prstGeom prst="triangle">
              <a:avLst>
                <a:gd name="adj" fmla="val 10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35" name="Gleichschenkliges Dreieck 34">
              <a:extLst>
                <a:ext uri="{FF2B5EF4-FFF2-40B4-BE49-F238E27FC236}">
                  <a16:creationId xmlns:a16="http://schemas.microsoft.com/office/drawing/2014/main" id="{5C794769-B2FD-BE89-69FC-70A122B05B17}"/>
                </a:ext>
              </a:extLst>
            </p:cNvPr>
            <p:cNvSpPr/>
            <p:nvPr/>
          </p:nvSpPr>
          <p:spPr>
            <a:xfrm flipH="1">
              <a:off x="6804000" y="4424959"/>
              <a:ext cx="351861" cy="188951"/>
            </a:xfrm>
            <a:prstGeom prst="triangle">
              <a:avLst>
                <a:gd name="adj" fmla="val 10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08D1D4DA-EB95-A26A-2CDE-2054DA09BEED}"/>
              </a:ext>
            </a:extLst>
          </p:cNvPr>
          <p:cNvGrpSpPr/>
          <p:nvPr/>
        </p:nvGrpSpPr>
        <p:grpSpPr>
          <a:xfrm>
            <a:off x="6519830" y="1277998"/>
            <a:ext cx="2444174" cy="4390624"/>
            <a:chOff x="6519830" y="1277998"/>
            <a:chExt cx="2444174" cy="4390624"/>
          </a:xfrm>
        </p:grpSpPr>
        <p:sp>
          <p:nvSpPr>
            <p:cNvPr id="22" name="Foliennummernplatzhalter 6">
              <a:extLst>
                <a:ext uri="{FF2B5EF4-FFF2-40B4-BE49-F238E27FC236}">
                  <a16:creationId xmlns:a16="http://schemas.microsoft.com/office/drawing/2014/main" id="{9E5637EA-D72E-DB44-3EB7-B2540474115F}"/>
                </a:ext>
              </a:extLst>
            </p:cNvPr>
            <p:cNvSpPr txBox="1">
              <a:spLocks/>
            </p:cNvSpPr>
            <p:nvPr/>
          </p:nvSpPr>
          <p:spPr>
            <a:xfrm>
              <a:off x="6519830" y="5410200"/>
              <a:ext cx="1303040" cy="258422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de-DE"/>
              </a:defPPr>
              <a:lvl1pPr algn="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de-DE"/>
                <a:t>Folie </a:t>
              </a:r>
              <a:fld id="{C55C581E-CF6C-4085-AF31-EC3506E4B48E}" type="slidenum">
                <a:rPr lang="de-DE" smtClean="0"/>
                <a:pPr/>
                <a:t>13</a:t>
              </a:fld>
              <a:endParaRPr lang="de-DE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Rechteck 22">
                  <a:extLst>
                    <a:ext uri="{FF2B5EF4-FFF2-40B4-BE49-F238E27FC236}">
                      <a16:creationId xmlns:a16="http://schemas.microsoft.com/office/drawing/2014/main" id="{F17CCD7E-D954-6B71-591F-3E24D82B9479}"/>
                    </a:ext>
                  </a:extLst>
                </p:cNvPr>
                <p:cNvSpPr/>
                <p:nvPr/>
              </p:nvSpPr>
              <p:spPr>
                <a:xfrm>
                  <a:off x="7164003" y="1877999"/>
                  <a:ext cx="1800000" cy="2735913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e-DE" sz="700" b="1" dirty="0">
                    <a:solidFill>
                      <a:schemeClr val="tx1"/>
                    </a:solidFill>
                    <a:cs typeface="Times New Roman" panose="02020603050405020304" pitchFamily="18" charset="0"/>
                  </a:endParaRPr>
                </a:p>
                <a:p>
                  <a:pPr marL="179388" indent="-93663">
                    <a:buFont typeface="Arial" panose="020B0604020202020204" pitchFamily="34" charset="0"/>
                    <a:buChar char="•"/>
                  </a:pPr>
                  <a:endParaRPr lang="de-DE" sz="700" dirty="0">
                    <a:solidFill>
                      <a:schemeClr val="tx1"/>
                    </a:solidFill>
                    <a:latin typeface="+mj-lt"/>
                    <a:cs typeface="Times New Roman" panose="02020603050405020304" pitchFamily="18" charset="0"/>
                  </a:endParaRPr>
                </a:p>
                <a:p>
                  <a:pPr marL="179388" indent="-93663">
                    <a:buFont typeface="Arial" panose="020B0604020202020204" pitchFamily="34" charset="0"/>
                    <a:buChar char="•"/>
                  </a:pPr>
                  <a:endParaRPr lang="de-DE" sz="700" dirty="0">
                    <a:solidFill>
                      <a:schemeClr val="tx1"/>
                    </a:solidFill>
                    <a:latin typeface="+mj-lt"/>
                    <a:cs typeface="Times New Roman" panose="02020603050405020304" pitchFamily="18" charset="0"/>
                  </a:endParaRPr>
                </a:p>
                <a:p>
                  <a:pPr marL="85725"/>
                  <a:endParaRPr lang="de-DE" sz="700" dirty="0">
                    <a:solidFill>
                      <a:schemeClr val="tx1"/>
                    </a:solidFill>
                    <a:latin typeface="+mj-lt"/>
                    <a:cs typeface="Times New Roman" panose="02020603050405020304" pitchFamily="18" charset="0"/>
                  </a:endParaRPr>
                </a:p>
                <a:p>
                  <a:r>
                    <a:rPr lang="en-GB" sz="1200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 </a:t>
                  </a:r>
                  <a:r>
                    <a:rPr lang="en-GB" sz="1200" dirty="0" err="1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Zielfunktion</a:t>
                  </a:r>
                  <a:r>
                    <a:rPr lang="en-GB" sz="1200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:</a:t>
                  </a: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GB" sz="1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min</m:t>
                        </m:r>
                        <m:r>
                          <a:rPr lang="en-GB" sz="1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⁡</m:t>
                        </m:r>
                        <m:r>
                          <a:rPr lang="de-DE" sz="1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𝑭</m:t>
                        </m:r>
                        <m:r>
                          <a:rPr lang="de-DE" sz="1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DE" sz="1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de-DE" sz="1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GB" sz="1400" i="1" dirty="0">
                    <a:solidFill>
                      <a:schemeClr val="tx1"/>
                    </a:solidFill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3" name="Rechteck 22">
                  <a:extLst>
                    <a:ext uri="{FF2B5EF4-FFF2-40B4-BE49-F238E27FC236}">
                      <a16:creationId xmlns:a16="http://schemas.microsoft.com/office/drawing/2014/main" id="{F17CCD7E-D954-6B71-591F-3E24D82B947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4003" y="1877999"/>
                  <a:ext cx="1800000" cy="2735913"/>
                </a:xfrm>
                <a:prstGeom prst="rect">
                  <a:avLst/>
                </a:prstGeom>
                <a:blipFill>
                  <a:blip r:embed="rId10"/>
                  <a:stretch>
                    <a:fillRect l="-2020"/>
                  </a:stretch>
                </a:blipFill>
                <a:ln w="127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8B8751B2-B178-9D02-8AAF-0788D4271A44}"/>
                </a:ext>
              </a:extLst>
            </p:cNvPr>
            <p:cNvSpPr/>
            <p:nvPr/>
          </p:nvSpPr>
          <p:spPr>
            <a:xfrm>
              <a:off x="7164003" y="2905878"/>
              <a:ext cx="1800000" cy="38066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 u. d. NB:</a:t>
              </a:r>
              <a:endParaRPr lang="en-GB" sz="12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A3A99C2F-1441-3B51-31D9-3134405832AE}"/>
                </a:ext>
              </a:extLst>
            </p:cNvPr>
            <p:cNvSpPr/>
            <p:nvPr/>
          </p:nvSpPr>
          <p:spPr>
            <a:xfrm>
              <a:off x="7164002" y="3522220"/>
              <a:ext cx="1800000" cy="733674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Erzeugungs</a:t>
              </a: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- und </a:t>
              </a:r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Verbrauchsanlagen</a:t>
              </a:r>
              <a:endParaRPr lang="en-GB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  <a:p>
              <a:pPr algn="ctr"/>
              <a:b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</a:b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El. </a:t>
              </a:r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Energiesystem</a:t>
              </a:r>
              <a:endParaRPr lang="en-GB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  <a:p>
              <a:pPr algn="ctr"/>
              <a:endParaRPr lang="en-GB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  <a:p>
              <a:pPr algn="ctr"/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Langsame</a:t>
              </a: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 </a:t>
              </a:r>
              <a:b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</a:br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Spannungsänderung</a:t>
              </a: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E402B95E-BD4A-E241-569E-B9EDC7F88515}"/>
                </a:ext>
              </a:extLst>
            </p:cNvPr>
            <p:cNvSpPr/>
            <p:nvPr/>
          </p:nvSpPr>
          <p:spPr>
            <a:xfrm rot="5400000">
              <a:off x="7884004" y="1153674"/>
              <a:ext cx="360000" cy="180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b="1" cap="small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MP-OPF</a:t>
              </a:r>
            </a:p>
          </p:txBody>
        </p:sp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E82BE781-554D-CAC1-97DD-53B62DCD2F77}"/>
                </a:ext>
              </a:extLst>
            </p:cNvPr>
            <p:cNvSpPr/>
            <p:nvPr/>
          </p:nvSpPr>
          <p:spPr>
            <a:xfrm rot="5400000">
              <a:off x="7884001" y="4158001"/>
              <a:ext cx="360000" cy="180000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400" b="1" cap="small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Output</a:t>
              </a:r>
            </a:p>
          </p:txBody>
        </p:sp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52A08C05-0BFE-2562-F08E-E9503F7C1014}"/>
                </a:ext>
              </a:extLst>
            </p:cNvPr>
            <p:cNvSpPr/>
            <p:nvPr/>
          </p:nvSpPr>
          <p:spPr>
            <a:xfrm rot="5400000">
              <a:off x="7884001" y="557998"/>
              <a:ext cx="360000" cy="179999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b="1" cap="small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29" name="Gleichschenkliges Dreieck 28">
              <a:extLst>
                <a:ext uri="{FF2B5EF4-FFF2-40B4-BE49-F238E27FC236}">
                  <a16:creationId xmlns:a16="http://schemas.microsoft.com/office/drawing/2014/main" id="{230D3569-E5E9-080F-AB87-182D64FBCFB7}"/>
                </a:ext>
              </a:extLst>
            </p:cNvPr>
            <p:cNvSpPr/>
            <p:nvPr/>
          </p:nvSpPr>
          <p:spPr>
            <a:xfrm rot="10800000">
              <a:off x="7884003" y="1712999"/>
              <a:ext cx="360000" cy="90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latin typeface="+mj-lt"/>
              </a:endParaRPr>
            </a:p>
          </p:txBody>
        </p:sp>
        <p:sp>
          <p:nvSpPr>
            <p:cNvPr id="30" name="Gleichschenkliges Dreieck 29">
              <a:extLst>
                <a:ext uri="{FF2B5EF4-FFF2-40B4-BE49-F238E27FC236}">
                  <a16:creationId xmlns:a16="http://schemas.microsoft.com/office/drawing/2014/main" id="{76377475-AA96-DE26-75F0-B65BFF5D8B00}"/>
                </a:ext>
              </a:extLst>
            </p:cNvPr>
            <p:cNvSpPr/>
            <p:nvPr/>
          </p:nvSpPr>
          <p:spPr>
            <a:xfrm rot="10800000">
              <a:off x="7884002" y="4713003"/>
              <a:ext cx="360000" cy="90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latin typeface="+mj-lt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feld 41">
                <a:extLst>
                  <a:ext uri="{FF2B5EF4-FFF2-40B4-BE49-F238E27FC236}">
                    <a16:creationId xmlns:a16="http://schemas.microsoft.com/office/drawing/2014/main" id="{A26FAEA3-01EF-4F3D-4B17-171D2DF2C4C7}"/>
                  </a:ext>
                </a:extLst>
              </p:cNvPr>
              <p:cNvSpPr txBox="1"/>
              <p:nvPr/>
            </p:nvSpPr>
            <p:spPr>
              <a:xfrm>
                <a:off x="2387535" y="1288394"/>
                <a:ext cx="117083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de-DE" sz="1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1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de-DE" sz="1000">
                            <a:latin typeface="Cambria Math" panose="02040503050406030204" pitchFamily="18" charset="0"/>
                          </a:rPr>
                          <m:t>netz</m:t>
                        </m:r>
                        <m:r>
                          <a:rPr lang="de-DE" sz="100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de-DE" sz="1000" dirty="0">
                    <a:solidFill>
                      <a:schemeClr val="tx1"/>
                    </a:solidFill>
                    <a:latin typeface="+mj-lt"/>
                  </a:rPr>
                  <a:t>= 0,3 €/kW</a:t>
                </a:r>
              </a:p>
            </p:txBody>
          </p:sp>
        </mc:Choice>
        <mc:Fallback xmlns="">
          <p:sp>
            <p:nvSpPr>
              <p:cNvPr id="42" name="Textfeld 41">
                <a:extLst>
                  <a:ext uri="{FF2B5EF4-FFF2-40B4-BE49-F238E27FC236}">
                    <a16:creationId xmlns:a16="http://schemas.microsoft.com/office/drawing/2014/main" id="{A26FAEA3-01EF-4F3D-4B17-171D2DF2C4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7535" y="1288394"/>
                <a:ext cx="1170833" cy="246221"/>
              </a:xfrm>
              <a:prstGeom prst="rect">
                <a:avLst/>
              </a:prstGeom>
              <a:blipFill>
                <a:blip r:embed="rId16"/>
                <a:stretch>
                  <a:fillRect b="-97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feld 58">
                <a:extLst>
                  <a:ext uri="{FF2B5EF4-FFF2-40B4-BE49-F238E27FC236}">
                    <a16:creationId xmlns:a16="http://schemas.microsoft.com/office/drawing/2014/main" id="{08F30745-B128-A779-B183-D1E1264995BD}"/>
                  </a:ext>
                </a:extLst>
              </p:cNvPr>
              <p:cNvSpPr txBox="1"/>
              <p:nvPr/>
            </p:nvSpPr>
            <p:spPr>
              <a:xfrm>
                <a:off x="777857" y="1288394"/>
                <a:ext cx="124136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de-DE" sz="1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1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de-DE" sz="1000">
                            <a:latin typeface="Cambria Math" panose="02040503050406030204" pitchFamily="18" charset="0"/>
                          </a:rPr>
                          <m:t>netz</m:t>
                        </m:r>
                        <m:r>
                          <a:rPr lang="de-DE" sz="1000" b="0" i="0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de-DE" sz="1000" dirty="0">
                    <a:solidFill>
                      <a:schemeClr val="tx1"/>
                    </a:solidFill>
                    <a:latin typeface="+mj-lt"/>
                  </a:rPr>
                  <a:t>= 0,00 €/kW</a:t>
                </a:r>
              </a:p>
            </p:txBody>
          </p:sp>
        </mc:Choice>
        <mc:Fallback xmlns="">
          <p:sp>
            <p:nvSpPr>
              <p:cNvPr id="59" name="Textfeld 58">
                <a:extLst>
                  <a:ext uri="{FF2B5EF4-FFF2-40B4-BE49-F238E27FC236}">
                    <a16:creationId xmlns:a16="http://schemas.microsoft.com/office/drawing/2014/main" id="{08F30745-B128-A779-B183-D1E1264995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57" y="1288394"/>
                <a:ext cx="1241365" cy="246221"/>
              </a:xfrm>
              <a:prstGeom prst="rect">
                <a:avLst/>
              </a:prstGeom>
              <a:blipFill>
                <a:blip r:embed="rId3"/>
                <a:stretch>
                  <a:fillRect b="-97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557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Methodik</a:t>
            </a: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81499" y="407458"/>
            <a:ext cx="8062503" cy="360000"/>
          </a:xfrm>
        </p:spPr>
        <p:txBody>
          <a:bodyPr/>
          <a:lstStyle/>
          <a:p>
            <a:r>
              <a:rPr lang="de-DE" dirty="0"/>
              <a:t>Drei Eingangswerte werden für den MP-OPF benötigt.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16.02.2023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Marcel Böhringer | Technische Universität Darmstadt | IEWT 2023 – Elektrische Netze I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/>
              <a:t>Folie </a:t>
            </a:r>
            <a:fld id="{C55C581E-CF6C-4085-AF31-EC3506E4B48E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21" name="Geschweifte Klammer rechts 20"/>
          <p:cNvSpPr/>
          <p:nvPr/>
        </p:nvSpPr>
        <p:spPr>
          <a:xfrm>
            <a:off x="6553280" y="1300799"/>
            <a:ext cx="155448" cy="914400"/>
          </a:xfrm>
          <a:prstGeom prst="rightBrace">
            <a:avLst>
              <a:gd name="adj1" fmla="val 8333"/>
              <a:gd name="adj2" fmla="val 1631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181499" y="1307999"/>
            <a:ext cx="1800000" cy="900000"/>
          </a:xfrm>
          <a:prstGeom prst="rect">
            <a:avLst/>
          </a:prstGeom>
          <a:solidFill>
            <a:srgbClr val="E7E7E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Netztopologie</a:t>
            </a:r>
            <a:r>
              <a:rPr lang="en-GB" sz="1200" b="1" dirty="0">
                <a:solidFill>
                  <a:schemeClr val="tx1"/>
                </a:solidFill>
                <a:cs typeface="Times New Roman" panose="02020603050405020304" pitchFamily="18" charset="0"/>
              </a:rPr>
              <a:t> und </a:t>
            </a:r>
            <a:br>
              <a:rPr lang="en-GB" sz="12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en-GB" sz="1200" b="1" dirty="0">
                <a:solidFill>
                  <a:schemeClr val="tx1"/>
                </a:solidFill>
                <a:cs typeface="Times New Roman" panose="02020603050405020304" pitchFamily="18" charset="0"/>
              </a:rPr>
              <a:t>-</a:t>
            </a:r>
            <a:r>
              <a:rPr lang="en-GB" sz="12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betriebsmittel</a:t>
            </a:r>
            <a:endParaRPr lang="en-GB" sz="1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2267915" y="1307999"/>
            <a:ext cx="1800000" cy="90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b="1" dirty="0">
                <a:solidFill>
                  <a:schemeClr val="tx1"/>
                </a:solidFill>
                <a:cs typeface="Times New Roman" panose="02020603050405020304" pitchFamily="18" charset="0"/>
              </a:rPr>
              <a:t>Haushalts- und </a:t>
            </a:r>
            <a:br>
              <a:rPr lang="de-DE" sz="12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de-DE" sz="1200" b="1" dirty="0">
                <a:solidFill>
                  <a:schemeClr val="tx1"/>
                </a:solidFill>
                <a:cs typeface="Times New Roman" panose="02020603050405020304" pitchFamily="18" charset="0"/>
              </a:rPr>
              <a:t>Wärmepumpenlasten  Ladestationen, Globalstrahlung PV</a:t>
            </a:r>
          </a:p>
        </p:txBody>
      </p:sp>
      <p:sp>
        <p:nvSpPr>
          <p:cNvPr id="24" name="Rechteck 23"/>
          <p:cNvSpPr/>
          <p:nvPr/>
        </p:nvSpPr>
        <p:spPr>
          <a:xfrm>
            <a:off x="4298007" y="1307999"/>
            <a:ext cx="1800000" cy="90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b="1" dirty="0">
                <a:solidFill>
                  <a:schemeClr val="tx1"/>
                </a:solidFill>
                <a:cs typeface="Times New Roman" panose="02020603050405020304" pitchFamily="18" charset="0"/>
              </a:rPr>
              <a:t>Szenarien</a:t>
            </a:r>
            <a:br>
              <a:rPr lang="de-DE" sz="12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de-DE" sz="1200" b="1" dirty="0">
                <a:solidFill>
                  <a:schemeClr val="tx1"/>
                </a:solidFill>
                <a:cs typeface="Times New Roman" panose="02020603050405020304" pitchFamily="18" charset="0"/>
              </a:rPr>
              <a:t>(Betriebspunkte,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  <a:cs typeface="Times New Roman" panose="02020603050405020304" pitchFamily="18" charset="0"/>
              </a:rPr>
              <a:t>Spannungsänderung)</a:t>
            </a: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783B0F1D-C4FE-97AE-BAC7-F3C1D5FDE2F5}"/>
              </a:ext>
            </a:extLst>
          </p:cNvPr>
          <p:cNvGrpSpPr/>
          <p:nvPr/>
        </p:nvGrpSpPr>
        <p:grpSpPr>
          <a:xfrm>
            <a:off x="6519830" y="1277998"/>
            <a:ext cx="2444174" cy="4390624"/>
            <a:chOff x="6519830" y="1277998"/>
            <a:chExt cx="2444174" cy="4390624"/>
          </a:xfrm>
        </p:grpSpPr>
        <p:sp>
          <p:nvSpPr>
            <p:cNvPr id="11" name="Foliennummernplatzhalter 6">
              <a:extLst>
                <a:ext uri="{FF2B5EF4-FFF2-40B4-BE49-F238E27FC236}">
                  <a16:creationId xmlns:a16="http://schemas.microsoft.com/office/drawing/2014/main" id="{D87F88C2-3B2A-8FA8-898F-A6B238228F07}"/>
                </a:ext>
              </a:extLst>
            </p:cNvPr>
            <p:cNvSpPr txBox="1">
              <a:spLocks/>
            </p:cNvSpPr>
            <p:nvPr/>
          </p:nvSpPr>
          <p:spPr>
            <a:xfrm>
              <a:off x="6519830" y="5410200"/>
              <a:ext cx="1303040" cy="258422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de-DE"/>
              </a:defPPr>
              <a:lvl1pPr algn="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de-DE"/>
                <a:t>Folie </a:t>
              </a:r>
              <a:fld id="{C55C581E-CF6C-4085-AF31-EC3506E4B48E}" type="slidenum">
                <a:rPr lang="de-DE" smtClean="0"/>
                <a:pPr/>
                <a:t>14</a:t>
              </a:fld>
              <a:endParaRPr lang="de-DE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hteck 11">
                  <a:extLst>
                    <a:ext uri="{FF2B5EF4-FFF2-40B4-BE49-F238E27FC236}">
                      <a16:creationId xmlns:a16="http://schemas.microsoft.com/office/drawing/2014/main" id="{15A0C3BA-B00B-C602-7CDF-324C66B94BE6}"/>
                    </a:ext>
                  </a:extLst>
                </p:cNvPr>
                <p:cNvSpPr/>
                <p:nvPr/>
              </p:nvSpPr>
              <p:spPr>
                <a:xfrm>
                  <a:off x="7164003" y="1877999"/>
                  <a:ext cx="1800000" cy="2735913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e-DE" sz="700" b="1" dirty="0">
                    <a:solidFill>
                      <a:schemeClr val="tx1"/>
                    </a:solidFill>
                    <a:cs typeface="Times New Roman" panose="02020603050405020304" pitchFamily="18" charset="0"/>
                  </a:endParaRPr>
                </a:p>
                <a:p>
                  <a:pPr marL="179388" indent="-93663">
                    <a:buFont typeface="Arial" panose="020B0604020202020204" pitchFamily="34" charset="0"/>
                    <a:buChar char="•"/>
                  </a:pPr>
                  <a:endParaRPr lang="de-DE" sz="700" dirty="0">
                    <a:solidFill>
                      <a:schemeClr val="tx1"/>
                    </a:solidFill>
                    <a:latin typeface="+mj-lt"/>
                    <a:cs typeface="Times New Roman" panose="02020603050405020304" pitchFamily="18" charset="0"/>
                  </a:endParaRPr>
                </a:p>
                <a:p>
                  <a:pPr marL="179388" indent="-93663">
                    <a:buFont typeface="Arial" panose="020B0604020202020204" pitchFamily="34" charset="0"/>
                    <a:buChar char="•"/>
                  </a:pPr>
                  <a:endParaRPr lang="de-DE" sz="700" dirty="0">
                    <a:solidFill>
                      <a:schemeClr val="tx1"/>
                    </a:solidFill>
                    <a:latin typeface="+mj-lt"/>
                    <a:cs typeface="Times New Roman" panose="02020603050405020304" pitchFamily="18" charset="0"/>
                  </a:endParaRPr>
                </a:p>
                <a:p>
                  <a:pPr marL="85725"/>
                  <a:endParaRPr lang="de-DE" sz="700" dirty="0">
                    <a:solidFill>
                      <a:schemeClr val="tx1"/>
                    </a:solidFill>
                    <a:latin typeface="+mj-lt"/>
                    <a:cs typeface="Times New Roman" panose="02020603050405020304" pitchFamily="18" charset="0"/>
                  </a:endParaRPr>
                </a:p>
                <a:p>
                  <a:r>
                    <a:rPr lang="en-GB" sz="1200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 </a:t>
                  </a:r>
                  <a:r>
                    <a:rPr lang="en-GB" sz="1200" dirty="0" err="1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Zielfunktion</a:t>
                  </a:r>
                  <a:r>
                    <a:rPr lang="en-GB" sz="1200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:</a:t>
                  </a: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GB" sz="1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min</m:t>
                        </m:r>
                        <m:r>
                          <a:rPr lang="en-GB" sz="1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⁡</m:t>
                        </m:r>
                        <m:r>
                          <a:rPr lang="de-DE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𝑭</m:t>
                        </m:r>
                        <m:r>
                          <a:rPr lang="de-DE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DE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de-DE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GB" sz="1400" i="1" dirty="0">
                    <a:solidFill>
                      <a:schemeClr val="tx1"/>
                    </a:solidFill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2" name="Rechteck 11">
                  <a:extLst>
                    <a:ext uri="{FF2B5EF4-FFF2-40B4-BE49-F238E27FC236}">
                      <a16:creationId xmlns:a16="http://schemas.microsoft.com/office/drawing/2014/main" id="{15A0C3BA-B00B-C602-7CDF-324C66B94BE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4003" y="1877999"/>
                  <a:ext cx="1800000" cy="2735913"/>
                </a:xfrm>
                <a:prstGeom prst="rect">
                  <a:avLst/>
                </a:prstGeom>
                <a:blipFill>
                  <a:blip r:embed="rId3"/>
                  <a:stretch>
                    <a:fillRect l="-2020"/>
                  </a:stretch>
                </a:blipFill>
                <a:ln w="127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050AF878-5EBE-F7BB-8A6F-178D6E8FC8D3}"/>
                </a:ext>
              </a:extLst>
            </p:cNvPr>
            <p:cNvSpPr/>
            <p:nvPr/>
          </p:nvSpPr>
          <p:spPr>
            <a:xfrm>
              <a:off x="7164003" y="2905878"/>
              <a:ext cx="1800000" cy="38066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 u. d. NB:</a:t>
              </a:r>
              <a:endParaRPr lang="en-GB" sz="12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067D0EF2-3572-21D2-92BE-D7B5160CDB89}"/>
                </a:ext>
              </a:extLst>
            </p:cNvPr>
            <p:cNvSpPr/>
            <p:nvPr/>
          </p:nvSpPr>
          <p:spPr>
            <a:xfrm>
              <a:off x="7164002" y="3522220"/>
              <a:ext cx="1800000" cy="733674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Erzeugungs</a:t>
              </a: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- und </a:t>
              </a:r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Verbrauchsanlagen</a:t>
              </a:r>
              <a:endParaRPr lang="en-GB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  <a:p>
              <a:pPr algn="ctr"/>
              <a:b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</a:b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El. </a:t>
              </a:r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Energiesystem</a:t>
              </a:r>
              <a:endParaRPr lang="en-GB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  <a:p>
              <a:pPr algn="ctr"/>
              <a:endParaRPr lang="en-GB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  <a:p>
              <a:pPr algn="ctr"/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Langsame</a:t>
              </a: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 </a:t>
              </a:r>
              <a:b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</a:br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Spannungsänderung</a:t>
              </a: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F0B12268-CC60-569F-3F07-8753F59807F8}"/>
                </a:ext>
              </a:extLst>
            </p:cNvPr>
            <p:cNvSpPr/>
            <p:nvPr/>
          </p:nvSpPr>
          <p:spPr>
            <a:xfrm rot="5400000">
              <a:off x="7884004" y="1153674"/>
              <a:ext cx="360000" cy="180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b="1" cap="small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MP-OPF</a:t>
              </a:r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63B5A128-C5CF-7883-21D7-357C454F887A}"/>
                </a:ext>
              </a:extLst>
            </p:cNvPr>
            <p:cNvSpPr/>
            <p:nvPr/>
          </p:nvSpPr>
          <p:spPr>
            <a:xfrm rot="5400000">
              <a:off x="7884001" y="4158001"/>
              <a:ext cx="360000" cy="180000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400" b="1" cap="small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Output</a:t>
              </a:r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BF6CE400-2F42-69A0-4583-6A7370ADEF29}"/>
                </a:ext>
              </a:extLst>
            </p:cNvPr>
            <p:cNvSpPr/>
            <p:nvPr/>
          </p:nvSpPr>
          <p:spPr>
            <a:xfrm rot="5400000">
              <a:off x="7884001" y="557998"/>
              <a:ext cx="360000" cy="179999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b="1" cap="small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25" name="Gleichschenkliges Dreieck 24">
              <a:extLst>
                <a:ext uri="{FF2B5EF4-FFF2-40B4-BE49-F238E27FC236}">
                  <a16:creationId xmlns:a16="http://schemas.microsoft.com/office/drawing/2014/main" id="{33C836CA-879B-3121-48EE-06288254888E}"/>
                </a:ext>
              </a:extLst>
            </p:cNvPr>
            <p:cNvSpPr/>
            <p:nvPr/>
          </p:nvSpPr>
          <p:spPr>
            <a:xfrm rot="10800000">
              <a:off x="7884003" y="1712999"/>
              <a:ext cx="360000" cy="90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latin typeface="+mj-lt"/>
              </a:endParaRPr>
            </a:p>
          </p:txBody>
        </p:sp>
        <p:sp>
          <p:nvSpPr>
            <p:cNvPr id="26" name="Gleichschenkliges Dreieck 25">
              <a:extLst>
                <a:ext uri="{FF2B5EF4-FFF2-40B4-BE49-F238E27FC236}">
                  <a16:creationId xmlns:a16="http://schemas.microsoft.com/office/drawing/2014/main" id="{8EDD2226-BC06-BA2D-9504-5D623D706804}"/>
                </a:ext>
              </a:extLst>
            </p:cNvPr>
            <p:cNvSpPr/>
            <p:nvPr/>
          </p:nvSpPr>
          <p:spPr>
            <a:xfrm rot="10800000">
              <a:off x="7884002" y="4713003"/>
              <a:ext cx="360000" cy="90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3542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Methodik</a:t>
            </a: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81499" y="407458"/>
            <a:ext cx="8062503" cy="360000"/>
          </a:xfrm>
        </p:spPr>
        <p:txBody>
          <a:bodyPr/>
          <a:lstStyle/>
          <a:p>
            <a:r>
              <a:rPr lang="de-DE" dirty="0"/>
              <a:t>Drei Eingangswerte werden für den MP-OPF benötigt.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16.02.2023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Marcel Böhringer | Technische Universität Darmstadt | IEWT 2023 – Elektrische Netze I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/>
              <a:t>Folie </a:t>
            </a:r>
            <a:fld id="{C55C581E-CF6C-4085-AF31-EC3506E4B48E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21" name="Geschweifte Klammer rechts 20"/>
          <p:cNvSpPr/>
          <p:nvPr/>
        </p:nvSpPr>
        <p:spPr>
          <a:xfrm>
            <a:off x="6553280" y="1300799"/>
            <a:ext cx="155448" cy="914400"/>
          </a:xfrm>
          <a:prstGeom prst="rightBrace">
            <a:avLst>
              <a:gd name="adj1" fmla="val 8333"/>
              <a:gd name="adj2" fmla="val 1631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181499" y="1307999"/>
            <a:ext cx="1800000" cy="900000"/>
          </a:xfrm>
          <a:prstGeom prst="rect">
            <a:avLst/>
          </a:prstGeom>
          <a:solidFill>
            <a:srgbClr val="E7E7E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Netztopologie</a:t>
            </a:r>
            <a:r>
              <a:rPr lang="en-GB" sz="1200" b="1" dirty="0">
                <a:solidFill>
                  <a:schemeClr val="tx1"/>
                </a:solidFill>
                <a:cs typeface="Times New Roman" panose="02020603050405020304" pitchFamily="18" charset="0"/>
              </a:rPr>
              <a:t> und </a:t>
            </a:r>
            <a:br>
              <a:rPr lang="en-GB" sz="12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en-GB" sz="1200" b="1" dirty="0">
                <a:solidFill>
                  <a:schemeClr val="tx1"/>
                </a:solidFill>
                <a:cs typeface="Times New Roman" panose="02020603050405020304" pitchFamily="18" charset="0"/>
              </a:rPr>
              <a:t>-</a:t>
            </a:r>
            <a:r>
              <a:rPr lang="en-GB" sz="12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betriebsmittel</a:t>
            </a:r>
            <a:endParaRPr lang="en-GB" sz="1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2267915" y="1307999"/>
            <a:ext cx="1800000" cy="90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b="1" dirty="0">
                <a:solidFill>
                  <a:schemeClr val="tx1"/>
                </a:solidFill>
                <a:cs typeface="Times New Roman" panose="02020603050405020304" pitchFamily="18" charset="0"/>
              </a:rPr>
              <a:t>Haushalts- und </a:t>
            </a:r>
            <a:br>
              <a:rPr lang="de-DE" sz="12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de-DE" sz="1200" b="1" dirty="0">
                <a:solidFill>
                  <a:schemeClr val="tx1"/>
                </a:solidFill>
                <a:cs typeface="Times New Roman" panose="02020603050405020304" pitchFamily="18" charset="0"/>
              </a:rPr>
              <a:t>Wärmepumpenlasten  Ladestationen, Globalstrahlung PV</a:t>
            </a:r>
          </a:p>
        </p:txBody>
      </p:sp>
      <p:sp>
        <p:nvSpPr>
          <p:cNvPr id="24" name="Rechteck 23"/>
          <p:cNvSpPr/>
          <p:nvPr/>
        </p:nvSpPr>
        <p:spPr>
          <a:xfrm>
            <a:off x="4298007" y="1307999"/>
            <a:ext cx="1800000" cy="90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b="1" dirty="0">
                <a:solidFill>
                  <a:schemeClr val="tx2"/>
                </a:solidFill>
                <a:cs typeface="Times New Roman" panose="02020603050405020304" pitchFamily="18" charset="0"/>
              </a:rPr>
              <a:t>Szenarien</a:t>
            </a:r>
            <a:br>
              <a:rPr lang="de-DE" sz="1200" b="1" dirty="0">
                <a:solidFill>
                  <a:schemeClr val="tx2"/>
                </a:solidFill>
                <a:cs typeface="Times New Roman" panose="02020603050405020304" pitchFamily="18" charset="0"/>
              </a:rPr>
            </a:br>
            <a:r>
              <a:rPr lang="de-DE" sz="1200" b="1" dirty="0">
                <a:solidFill>
                  <a:schemeClr val="tx2"/>
                </a:solidFill>
                <a:cs typeface="Times New Roman" panose="02020603050405020304" pitchFamily="18" charset="0"/>
              </a:rPr>
              <a:t>(Betriebspunkte,</a:t>
            </a:r>
          </a:p>
          <a:p>
            <a:pPr algn="ctr"/>
            <a:r>
              <a:rPr lang="de-DE" sz="1200" b="1" dirty="0">
                <a:solidFill>
                  <a:schemeClr val="tx2"/>
                </a:solidFill>
                <a:cs typeface="Times New Roman" panose="02020603050405020304" pitchFamily="18" charset="0"/>
              </a:rPr>
              <a:t>Spannungsänderung)</a:t>
            </a:r>
          </a:p>
        </p:txBody>
      </p:sp>
      <p:pic>
        <p:nvPicPr>
          <p:cNvPr id="1141" name="Grafik 1140">
            <a:extLst>
              <a:ext uri="{FF2B5EF4-FFF2-40B4-BE49-F238E27FC236}">
                <a16:creationId xmlns:a16="http://schemas.microsoft.com/office/drawing/2014/main" id="{98C9720E-963A-E6E4-7BDD-4CE4AD32AE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620" y="2728892"/>
            <a:ext cx="6464808" cy="2287524"/>
          </a:xfrm>
          <a:prstGeom prst="rect">
            <a:avLst/>
          </a:prstGeom>
        </p:spPr>
      </p:pic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9D6B9208-7522-6D12-A665-EE4A3FA3377A}"/>
              </a:ext>
            </a:extLst>
          </p:cNvPr>
          <p:cNvGrpSpPr/>
          <p:nvPr/>
        </p:nvGrpSpPr>
        <p:grpSpPr>
          <a:xfrm>
            <a:off x="6519830" y="1277998"/>
            <a:ext cx="2444174" cy="4390624"/>
            <a:chOff x="6519830" y="1277998"/>
            <a:chExt cx="2444174" cy="4390624"/>
          </a:xfrm>
        </p:grpSpPr>
        <p:sp>
          <p:nvSpPr>
            <p:cNvPr id="8" name="Foliennummernplatzhalter 6">
              <a:extLst>
                <a:ext uri="{FF2B5EF4-FFF2-40B4-BE49-F238E27FC236}">
                  <a16:creationId xmlns:a16="http://schemas.microsoft.com/office/drawing/2014/main" id="{6B926AC2-7329-5078-A0D2-7F8F4052796D}"/>
                </a:ext>
              </a:extLst>
            </p:cNvPr>
            <p:cNvSpPr txBox="1">
              <a:spLocks/>
            </p:cNvSpPr>
            <p:nvPr/>
          </p:nvSpPr>
          <p:spPr>
            <a:xfrm>
              <a:off x="6519830" y="5410200"/>
              <a:ext cx="1303040" cy="258422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de-DE"/>
              </a:defPPr>
              <a:lvl1pPr algn="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de-DE"/>
                <a:t>Folie </a:t>
              </a:r>
              <a:fld id="{C55C581E-CF6C-4085-AF31-EC3506E4B48E}" type="slidenum">
                <a:rPr lang="de-DE" smtClean="0"/>
                <a:pPr/>
                <a:t>15</a:t>
              </a:fld>
              <a:endParaRPr lang="de-DE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hteck 8">
                  <a:extLst>
                    <a:ext uri="{FF2B5EF4-FFF2-40B4-BE49-F238E27FC236}">
                      <a16:creationId xmlns:a16="http://schemas.microsoft.com/office/drawing/2014/main" id="{5DE7FBCE-4EB4-D65F-5C4E-4469F0F1A497}"/>
                    </a:ext>
                  </a:extLst>
                </p:cNvPr>
                <p:cNvSpPr/>
                <p:nvPr/>
              </p:nvSpPr>
              <p:spPr>
                <a:xfrm>
                  <a:off x="7164003" y="1877999"/>
                  <a:ext cx="1800000" cy="2735913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e-DE" sz="700" b="1" dirty="0">
                    <a:solidFill>
                      <a:schemeClr val="tx1"/>
                    </a:solidFill>
                    <a:cs typeface="Times New Roman" panose="02020603050405020304" pitchFamily="18" charset="0"/>
                  </a:endParaRPr>
                </a:p>
                <a:p>
                  <a:pPr marL="179388" indent="-93663">
                    <a:buFont typeface="Arial" panose="020B0604020202020204" pitchFamily="34" charset="0"/>
                    <a:buChar char="•"/>
                  </a:pPr>
                  <a:endParaRPr lang="de-DE" sz="700" dirty="0">
                    <a:solidFill>
                      <a:schemeClr val="tx1"/>
                    </a:solidFill>
                    <a:latin typeface="+mj-lt"/>
                    <a:cs typeface="Times New Roman" panose="02020603050405020304" pitchFamily="18" charset="0"/>
                  </a:endParaRPr>
                </a:p>
                <a:p>
                  <a:pPr marL="179388" indent="-93663">
                    <a:buFont typeface="Arial" panose="020B0604020202020204" pitchFamily="34" charset="0"/>
                    <a:buChar char="•"/>
                  </a:pPr>
                  <a:endParaRPr lang="de-DE" sz="700" dirty="0">
                    <a:solidFill>
                      <a:schemeClr val="tx1"/>
                    </a:solidFill>
                    <a:latin typeface="+mj-lt"/>
                    <a:cs typeface="Times New Roman" panose="02020603050405020304" pitchFamily="18" charset="0"/>
                  </a:endParaRPr>
                </a:p>
                <a:p>
                  <a:pPr marL="85725"/>
                  <a:endParaRPr lang="de-DE" sz="700" dirty="0">
                    <a:solidFill>
                      <a:schemeClr val="tx1"/>
                    </a:solidFill>
                    <a:latin typeface="+mj-lt"/>
                    <a:cs typeface="Times New Roman" panose="02020603050405020304" pitchFamily="18" charset="0"/>
                  </a:endParaRPr>
                </a:p>
                <a:p>
                  <a:r>
                    <a:rPr lang="en-GB" sz="1200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 </a:t>
                  </a:r>
                  <a:r>
                    <a:rPr lang="en-GB" sz="1200" dirty="0" err="1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Zielfunktion</a:t>
                  </a:r>
                  <a:r>
                    <a:rPr lang="en-GB" sz="1200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:</a:t>
                  </a: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GB" sz="1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min</m:t>
                        </m:r>
                        <m:r>
                          <a:rPr lang="en-GB" sz="1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⁡</m:t>
                        </m:r>
                        <m:r>
                          <a:rPr lang="de-DE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𝑭</m:t>
                        </m:r>
                        <m:r>
                          <a:rPr lang="de-DE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DE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de-DE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GB" sz="1400" i="1" dirty="0">
                    <a:solidFill>
                      <a:schemeClr val="tx1"/>
                    </a:solidFill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2" name="Rechteck 11">
                  <a:extLst>
                    <a:ext uri="{FF2B5EF4-FFF2-40B4-BE49-F238E27FC236}">
                      <a16:creationId xmlns:a16="http://schemas.microsoft.com/office/drawing/2014/main" id="{15A0C3BA-B00B-C602-7CDF-324C66B94BE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4003" y="1877999"/>
                  <a:ext cx="1800000" cy="2735913"/>
                </a:xfrm>
                <a:prstGeom prst="rect">
                  <a:avLst/>
                </a:prstGeom>
                <a:blipFill>
                  <a:blip r:embed="rId4"/>
                  <a:stretch>
                    <a:fillRect l="-2020"/>
                  </a:stretch>
                </a:blipFill>
                <a:ln w="127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42D0F8C2-8CC8-0159-5748-90AE8F210A74}"/>
                </a:ext>
              </a:extLst>
            </p:cNvPr>
            <p:cNvSpPr/>
            <p:nvPr/>
          </p:nvSpPr>
          <p:spPr>
            <a:xfrm>
              <a:off x="7164003" y="2905878"/>
              <a:ext cx="1800000" cy="38066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 u. d. NB:</a:t>
              </a:r>
              <a:endParaRPr lang="en-GB" sz="12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4537B773-068B-7B6C-9AE7-D39011AE715C}"/>
                </a:ext>
              </a:extLst>
            </p:cNvPr>
            <p:cNvSpPr/>
            <p:nvPr/>
          </p:nvSpPr>
          <p:spPr>
            <a:xfrm>
              <a:off x="7164002" y="3522220"/>
              <a:ext cx="1800000" cy="733674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Erzeugungs</a:t>
              </a: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- und </a:t>
              </a:r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Verbrauchsanlagen</a:t>
              </a:r>
              <a:endParaRPr lang="en-GB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  <a:p>
              <a:pPr algn="ctr"/>
              <a:b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</a:b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El. </a:t>
              </a:r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Energiesystem</a:t>
              </a:r>
              <a:endParaRPr lang="en-GB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  <a:p>
              <a:pPr algn="ctr"/>
              <a:endParaRPr lang="en-GB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  <a:p>
              <a:pPr algn="ctr"/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Langsame</a:t>
              </a: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 </a:t>
              </a:r>
              <a:b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</a:br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Spannungsänderung</a:t>
              </a: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A8CA761F-155B-278E-0ED0-98CCC2F9CC67}"/>
                </a:ext>
              </a:extLst>
            </p:cNvPr>
            <p:cNvSpPr/>
            <p:nvPr/>
          </p:nvSpPr>
          <p:spPr>
            <a:xfrm rot="5400000">
              <a:off x="7884004" y="1153674"/>
              <a:ext cx="360000" cy="180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b="1" cap="small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MP-OPF</a:t>
              </a:r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51F7FEF8-54C3-649D-AF68-8DA37ED31B14}"/>
                </a:ext>
              </a:extLst>
            </p:cNvPr>
            <p:cNvSpPr/>
            <p:nvPr/>
          </p:nvSpPr>
          <p:spPr>
            <a:xfrm rot="5400000">
              <a:off x="7884001" y="4158001"/>
              <a:ext cx="360000" cy="180000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400" b="1" cap="small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Output</a:t>
              </a:r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BB993722-C54D-5A30-D4CF-56C98854E1E2}"/>
                </a:ext>
              </a:extLst>
            </p:cNvPr>
            <p:cNvSpPr/>
            <p:nvPr/>
          </p:nvSpPr>
          <p:spPr>
            <a:xfrm rot="5400000">
              <a:off x="7884001" y="557998"/>
              <a:ext cx="360000" cy="179999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b="1" cap="small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18" name="Gleichschenkliges Dreieck 17">
              <a:extLst>
                <a:ext uri="{FF2B5EF4-FFF2-40B4-BE49-F238E27FC236}">
                  <a16:creationId xmlns:a16="http://schemas.microsoft.com/office/drawing/2014/main" id="{4882E936-64F7-D237-94AD-7A48CD1EB742}"/>
                </a:ext>
              </a:extLst>
            </p:cNvPr>
            <p:cNvSpPr/>
            <p:nvPr/>
          </p:nvSpPr>
          <p:spPr>
            <a:xfrm rot="10800000">
              <a:off x="7884003" y="1712999"/>
              <a:ext cx="360000" cy="90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latin typeface="+mj-lt"/>
              </a:endParaRPr>
            </a:p>
          </p:txBody>
        </p:sp>
        <p:sp>
          <p:nvSpPr>
            <p:cNvPr id="19" name="Gleichschenkliges Dreieck 18">
              <a:extLst>
                <a:ext uri="{FF2B5EF4-FFF2-40B4-BE49-F238E27FC236}">
                  <a16:creationId xmlns:a16="http://schemas.microsoft.com/office/drawing/2014/main" id="{DA0185D7-51ED-3E76-791E-86B345E6A0B7}"/>
                </a:ext>
              </a:extLst>
            </p:cNvPr>
            <p:cNvSpPr/>
            <p:nvPr/>
          </p:nvSpPr>
          <p:spPr>
            <a:xfrm rot="10800000">
              <a:off x="7884002" y="4713003"/>
              <a:ext cx="360000" cy="90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latin typeface="+mj-lt"/>
              </a:endParaRPr>
            </a:p>
          </p:txBody>
        </p:sp>
      </p:grpSp>
      <p:sp>
        <p:nvSpPr>
          <p:cNvPr id="16" name="Textfeld 15">
            <a:extLst>
              <a:ext uri="{FF2B5EF4-FFF2-40B4-BE49-F238E27FC236}">
                <a16:creationId xmlns:a16="http://schemas.microsoft.com/office/drawing/2014/main" id="{006B89C1-DBF0-AC9D-3774-25694A40600E}"/>
              </a:ext>
            </a:extLst>
          </p:cNvPr>
          <p:cNvSpPr txBox="1"/>
          <p:nvPr/>
        </p:nvSpPr>
        <p:spPr>
          <a:xfrm>
            <a:off x="180620" y="5089139"/>
            <a:ext cx="6464808" cy="24622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de-DE" sz="800" dirty="0">
                <a:solidFill>
                  <a:schemeClr val="tx2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 Anlehnung an: S. Meinecke et al., "</a:t>
            </a:r>
            <a:r>
              <a:rPr lang="de-DE" sz="800" dirty="0" err="1">
                <a:solidFill>
                  <a:schemeClr val="tx2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SimBench</a:t>
            </a:r>
            <a:r>
              <a:rPr lang="de-DE" sz="800" dirty="0">
                <a:solidFill>
                  <a:schemeClr val="tx2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—A Benchmark Dataset </a:t>
            </a:r>
            <a:r>
              <a:rPr lang="de-DE" sz="800" dirty="0" err="1">
                <a:solidFill>
                  <a:schemeClr val="tx2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sz="800" dirty="0">
                <a:solidFill>
                  <a:schemeClr val="tx2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Electric Power Systems </a:t>
            </a:r>
            <a:r>
              <a:rPr lang="de-DE" sz="800" dirty="0" err="1">
                <a:solidFill>
                  <a:schemeClr val="tx2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de-DE" sz="800" dirty="0">
                <a:solidFill>
                  <a:schemeClr val="tx2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de-DE" sz="800" dirty="0">
                <a:solidFill>
                  <a:schemeClr val="tx2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800" dirty="0" err="1">
                <a:solidFill>
                  <a:schemeClr val="tx2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Compare</a:t>
            </a:r>
            <a:r>
              <a:rPr lang="de-DE" sz="800" dirty="0">
                <a:solidFill>
                  <a:schemeClr val="tx2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Innovative Solutions </a:t>
            </a:r>
            <a:r>
              <a:rPr lang="de-DE" sz="800" dirty="0" err="1">
                <a:solidFill>
                  <a:schemeClr val="tx2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de-DE" sz="800" dirty="0">
                <a:solidFill>
                  <a:schemeClr val="tx2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on Power-Flow Analysis", Energies, vol. 13, 3290, Jun. 2020.</a:t>
            </a:r>
            <a:endParaRPr lang="de-DE" sz="8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2715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Methodik</a:t>
            </a: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81499" y="407458"/>
            <a:ext cx="8062503" cy="360000"/>
          </a:xfrm>
        </p:spPr>
        <p:txBody>
          <a:bodyPr/>
          <a:lstStyle/>
          <a:p>
            <a:r>
              <a:rPr lang="de-DE" dirty="0"/>
              <a:t>Drei Eingangswerte werden für den MP-OPF benötigt.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16.02.2023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Marcel Böhringer | Technische Universität Darmstadt | IEWT 2023 – Elektrische Netze I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/>
              <a:t>Folie </a:t>
            </a:r>
            <a:fld id="{C55C581E-CF6C-4085-AF31-EC3506E4B48E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21" name="Geschweifte Klammer rechts 20"/>
          <p:cNvSpPr/>
          <p:nvPr/>
        </p:nvSpPr>
        <p:spPr>
          <a:xfrm>
            <a:off x="6553280" y="1300799"/>
            <a:ext cx="155448" cy="914400"/>
          </a:xfrm>
          <a:prstGeom prst="rightBrace">
            <a:avLst>
              <a:gd name="adj1" fmla="val 8333"/>
              <a:gd name="adj2" fmla="val 1631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181499" y="1307999"/>
            <a:ext cx="1800000" cy="900000"/>
          </a:xfrm>
          <a:prstGeom prst="rect">
            <a:avLst/>
          </a:prstGeom>
          <a:solidFill>
            <a:srgbClr val="E7E7E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b="1" dirty="0" err="1">
                <a:solidFill>
                  <a:schemeClr val="tx2"/>
                </a:solidFill>
                <a:cs typeface="Times New Roman" panose="02020603050405020304" pitchFamily="18" charset="0"/>
              </a:rPr>
              <a:t>Netztopologie</a:t>
            </a:r>
            <a:r>
              <a:rPr lang="en-GB" sz="1200" b="1" dirty="0">
                <a:solidFill>
                  <a:schemeClr val="tx2"/>
                </a:solidFill>
                <a:cs typeface="Times New Roman" panose="02020603050405020304" pitchFamily="18" charset="0"/>
              </a:rPr>
              <a:t> und </a:t>
            </a:r>
            <a:br>
              <a:rPr lang="en-GB" sz="1200" b="1" dirty="0">
                <a:solidFill>
                  <a:schemeClr val="tx2"/>
                </a:solidFill>
                <a:cs typeface="Times New Roman" panose="02020603050405020304" pitchFamily="18" charset="0"/>
              </a:rPr>
            </a:br>
            <a:r>
              <a:rPr lang="en-GB" sz="1200" b="1" dirty="0">
                <a:solidFill>
                  <a:schemeClr val="tx2"/>
                </a:solidFill>
                <a:cs typeface="Times New Roman" panose="02020603050405020304" pitchFamily="18" charset="0"/>
              </a:rPr>
              <a:t>-</a:t>
            </a:r>
            <a:r>
              <a:rPr lang="en-GB" sz="1200" b="1" dirty="0" err="1">
                <a:solidFill>
                  <a:schemeClr val="tx2"/>
                </a:solidFill>
                <a:cs typeface="Times New Roman" panose="02020603050405020304" pitchFamily="18" charset="0"/>
              </a:rPr>
              <a:t>betriebsmittel</a:t>
            </a:r>
            <a:endParaRPr lang="en-GB" sz="1200" b="1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2267915" y="1307999"/>
            <a:ext cx="1800000" cy="90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b="1" dirty="0">
                <a:solidFill>
                  <a:schemeClr val="tx2"/>
                </a:solidFill>
                <a:cs typeface="Times New Roman" panose="02020603050405020304" pitchFamily="18" charset="0"/>
              </a:rPr>
              <a:t>Haushalts- und </a:t>
            </a:r>
            <a:br>
              <a:rPr lang="de-DE" sz="1200" b="1" dirty="0">
                <a:solidFill>
                  <a:schemeClr val="tx2"/>
                </a:solidFill>
                <a:cs typeface="Times New Roman" panose="02020603050405020304" pitchFamily="18" charset="0"/>
              </a:rPr>
            </a:br>
            <a:r>
              <a:rPr lang="de-DE" sz="1200" b="1" dirty="0">
                <a:solidFill>
                  <a:schemeClr val="tx2"/>
                </a:solidFill>
                <a:cs typeface="Times New Roman" panose="02020603050405020304" pitchFamily="18" charset="0"/>
              </a:rPr>
              <a:t>Wärmepumpenlasten  Ladestationen, Globalstrahlung PV</a:t>
            </a:r>
          </a:p>
        </p:txBody>
      </p:sp>
      <p:sp>
        <p:nvSpPr>
          <p:cNvPr id="24" name="Rechteck 23"/>
          <p:cNvSpPr/>
          <p:nvPr/>
        </p:nvSpPr>
        <p:spPr>
          <a:xfrm>
            <a:off x="4298007" y="1307999"/>
            <a:ext cx="1800000" cy="90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b="1" dirty="0">
                <a:solidFill>
                  <a:schemeClr val="tx1"/>
                </a:solidFill>
                <a:cs typeface="Times New Roman" panose="02020603050405020304" pitchFamily="18" charset="0"/>
              </a:rPr>
              <a:t>Szenarien</a:t>
            </a:r>
            <a:br>
              <a:rPr lang="de-DE" sz="12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de-DE" sz="1200" b="1" dirty="0">
                <a:solidFill>
                  <a:schemeClr val="tx1"/>
                </a:solidFill>
                <a:cs typeface="Times New Roman" panose="02020603050405020304" pitchFamily="18" charset="0"/>
              </a:rPr>
              <a:t>(Betriebspunkte,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  <a:cs typeface="Times New Roman" panose="02020603050405020304" pitchFamily="18" charset="0"/>
              </a:rPr>
              <a:t>Spannungsänderung)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elle 3">
                <a:extLst>
                  <a:ext uri="{FF2B5EF4-FFF2-40B4-BE49-F238E27FC236}">
                    <a16:creationId xmlns:a16="http://schemas.microsoft.com/office/drawing/2014/main" id="{641814F3-3930-9051-23E6-2E0003C514D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3590126"/>
                  </p:ext>
                </p:extLst>
              </p:nvPr>
            </p:nvGraphicFramePr>
            <p:xfrm>
              <a:off x="179998" y="3036063"/>
              <a:ext cx="5918009" cy="1592263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782684">
                      <a:extLst>
                        <a:ext uri="{9D8B030D-6E8A-4147-A177-3AD203B41FA5}">
                          <a16:colId xmlns:a16="http://schemas.microsoft.com/office/drawing/2014/main" val="463950055"/>
                        </a:ext>
                      </a:extLst>
                    </a:gridCol>
                    <a:gridCol w="782684">
                      <a:extLst>
                        <a:ext uri="{9D8B030D-6E8A-4147-A177-3AD203B41FA5}">
                          <a16:colId xmlns:a16="http://schemas.microsoft.com/office/drawing/2014/main" val="3781245197"/>
                        </a:ext>
                      </a:extLst>
                    </a:gridCol>
                    <a:gridCol w="782684">
                      <a:extLst>
                        <a:ext uri="{9D8B030D-6E8A-4147-A177-3AD203B41FA5}">
                          <a16:colId xmlns:a16="http://schemas.microsoft.com/office/drawing/2014/main" val="1480310674"/>
                        </a:ext>
                      </a:extLst>
                    </a:gridCol>
                    <a:gridCol w="782684">
                      <a:extLst>
                        <a:ext uri="{9D8B030D-6E8A-4147-A177-3AD203B41FA5}">
                          <a16:colId xmlns:a16="http://schemas.microsoft.com/office/drawing/2014/main" val="3450809707"/>
                        </a:ext>
                      </a:extLst>
                    </a:gridCol>
                    <a:gridCol w="1304779">
                      <a:extLst>
                        <a:ext uri="{9D8B030D-6E8A-4147-A177-3AD203B41FA5}">
                          <a16:colId xmlns:a16="http://schemas.microsoft.com/office/drawing/2014/main" val="4235755785"/>
                        </a:ext>
                      </a:extLst>
                    </a:gridCol>
                    <a:gridCol w="699810">
                      <a:extLst>
                        <a:ext uri="{9D8B030D-6E8A-4147-A177-3AD203B41FA5}">
                          <a16:colId xmlns:a16="http://schemas.microsoft.com/office/drawing/2014/main" val="1265682312"/>
                        </a:ext>
                      </a:extLst>
                    </a:gridCol>
                    <a:gridCol w="782684">
                      <a:extLst>
                        <a:ext uri="{9D8B030D-6E8A-4147-A177-3AD203B41FA5}">
                          <a16:colId xmlns:a16="http://schemas.microsoft.com/office/drawing/2014/main" val="1444202140"/>
                        </a:ext>
                      </a:extLst>
                    </a:gridCol>
                  </a:tblGrid>
                  <a:tr h="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b="1" i="0" dirty="0">
                              <a:effectLst/>
                            </a:rPr>
                            <a:t>Nr.</a:t>
                          </a:r>
                          <a:endParaRPr lang="de-DE" sz="1100" b="1" i="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de-DE" sz="11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11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𝐜𝐨𝐬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de-DE" sz="1100" b="1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de-DE" sz="1100" b="1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100" b="1" i="0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𝛗</m:t>
                                            </m:r>
                                          </m:e>
                                          <m:sup>
                                            <m:r>
                                              <a:rPr lang="en-US" sz="1100" b="1" i="0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𝐏𝐕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</m:func>
                              </m:oMath>
                            </m:oMathPara>
                          </a14:m>
                          <a:endParaRPr lang="de-DE" sz="1100" b="1" i="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marL="0" indent="0" algn="ctr">
                            <a:lnSpc>
                              <a:spcPct val="95000"/>
                            </a:lnSpc>
                            <a:spcAft>
                              <a:spcPts val="600"/>
                            </a:spcAft>
                            <a:tabLst>
                              <a:tab pos="182880" algn="l"/>
                            </a:tabLst>
                          </a:pPr>
                          <a:r>
                            <a:rPr lang="de-DE" sz="1100" b="1" i="0" spc="0" dirty="0">
                              <a:effectLst/>
                            </a:rPr>
                            <a:t>Betriebs</a:t>
                          </a:r>
                          <a:r>
                            <a:rPr lang="de-DE" sz="1100" b="1" i="0" dirty="0">
                              <a:effectLst/>
                            </a:rPr>
                            <a:t>punkte</a:t>
                          </a:r>
                          <a:endParaRPr lang="de-DE" sz="1100" b="1" i="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b="1" i="0" dirty="0">
                              <a:effectLst/>
                            </a:rPr>
                            <a:t>Zeit-schritte</a:t>
                          </a:r>
                          <a:endParaRPr lang="de-DE" sz="1100" b="1" i="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b="1" i="0" dirty="0">
                              <a:effectLst/>
                            </a:rPr>
                            <a:t>∆u?</a:t>
                          </a:r>
                          <a:endParaRPr lang="de-DE" sz="1100" b="1" i="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28730897"/>
                      </a:ext>
                    </a:extLst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dirty="0">
                              <a:effectLst/>
                            </a:rPr>
                            <a:t>1,00</a:t>
                          </a:r>
                          <a:endParaRPr lang="de-DE" sz="110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dirty="0">
                              <a:effectLst/>
                            </a:rPr>
                            <a:t>0,95</a:t>
                          </a:r>
                          <a:endParaRPr lang="de-DE" sz="110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dirty="0">
                              <a:effectLst/>
                            </a:rPr>
                            <a:t>0,90</a:t>
                          </a:r>
                          <a:endParaRPr lang="de-DE" sz="110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408263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b="1">
                              <a:effectLst/>
                            </a:rPr>
                            <a:t>S 1</a:t>
                          </a:r>
                          <a:endParaRPr lang="de-DE" sz="1100" b="1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dirty="0">
                              <a:effectLst/>
                            </a:rPr>
                            <a:t>a</a:t>
                          </a:r>
                          <a:endParaRPr lang="de-DE" sz="110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dirty="0">
                              <a:effectLst/>
                            </a:rPr>
                            <a:t>b</a:t>
                          </a:r>
                          <a:endParaRPr lang="de-DE" sz="110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>
                              <a:effectLst/>
                            </a:rPr>
                            <a:t>c</a:t>
                          </a:r>
                          <a:endParaRPr lang="de-DE" sz="1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>
                              <a:effectLst/>
                            </a:rPr>
                            <a:t>–</a:t>
                          </a:r>
                          <a:endParaRPr lang="de-DE" sz="1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de-DE" sz="1100">
                                    <a:effectLst/>
                                    <a:latin typeface="Cambria Math" panose="02040503050406030204" pitchFamily="18" charset="0"/>
                                  </a:rPr>
                                  <m:t>zs</m:t>
                                </m:r>
                              </m:oMath>
                            </m:oMathPara>
                          </a14:m>
                          <a:endParaRPr lang="de-DE" sz="1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>
                              <a:effectLst/>
                            </a:rPr>
                            <a:t>Nein</a:t>
                          </a:r>
                          <a:endParaRPr lang="de-DE" sz="1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3153281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b="1">
                              <a:effectLst/>
                            </a:rPr>
                            <a:t>S 1.1</a:t>
                          </a:r>
                          <a:endParaRPr lang="de-DE" sz="1100" b="1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>
                              <a:effectLst/>
                            </a:rPr>
                            <a:t>a</a:t>
                          </a:r>
                          <a:endParaRPr lang="de-DE" sz="1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dirty="0">
                              <a:effectLst/>
                            </a:rPr>
                            <a:t>b</a:t>
                          </a:r>
                          <a:endParaRPr lang="de-DE" sz="110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dirty="0">
                              <a:effectLst/>
                            </a:rPr>
                            <a:t>c</a:t>
                          </a:r>
                          <a:endParaRPr lang="de-DE" sz="110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>
                              <a:effectLst/>
                            </a:rPr>
                            <a:t>–</a:t>
                          </a:r>
                          <a:endParaRPr lang="de-DE" sz="1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de-DE" sz="1100">
                                    <a:effectLst/>
                                    <a:latin typeface="Cambria Math" panose="02040503050406030204" pitchFamily="18" charset="0"/>
                                  </a:rPr>
                                  <m:t>zs</m:t>
                                </m:r>
                              </m:oMath>
                            </m:oMathPara>
                          </a14:m>
                          <a:endParaRPr lang="de-DE" sz="1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>
                              <a:effectLst/>
                            </a:rPr>
                            <a:t>Ja</a:t>
                          </a:r>
                          <a:endParaRPr lang="de-DE" sz="1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73771911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b="1">
                              <a:effectLst/>
                            </a:rPr>
                            <a:t>S 2</a:t>
                          </a:r>
                          <a:endParaRPr lang="de-DE" sz="1100" b="1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>
                              <a:effectLst/>
                            </a:rPr>
                            <a:t>a</a:t>
                          </a:r>
                          <a:endParaRPr lang="de-DE" sz="1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>
                              <a:effectLst/>
                            </a:rPr>
                            <a:t>b</a:t>
                          </a:r>
                          <a:endParaRPr lang="de-DE" sz="1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dirty="0">
                              <a:effectLst/>
                            </a:rPr>
                            <a:t>c</a:t>
                          </a:r>
                          <a:endParaRPr lang="de-DE" sz="110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>
                              <a:effectLst/>
                            </a:rPr>
                            <a:t>hL, lPV</a:t>
                          </a:r>
                          <a:endParaRPr lang="de-DE" sz="1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de-DE" sz="1100">
                                    <a:effectLst/>
                                    <a:latin typeface="Cambria Math" panose="02040503050406030204" pitchFamily="18" charset="0"/>
                                  </a:rPr>
                                  <m:t>zs</m:t>
                                </m:r>
                                <m:r>
                                  <a:rPr lang="de-DE" sz="1100">
                                    <a:effectLst/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lang="de-DE" sz="1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>
                              <a:effectLst/>
                            </a:rPr>
                            <a:t>Nein</a:t>
                          </a:r>
                          <a:endParaRPr lang="de-DE" sz="1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1387278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b="1" dirty="0">
                              <a:effectLst/>
                            </a:rPr>
                            <a:t>S 2.1</a:t>
                          </a:r>
                          <a:endParaRPr lang="de-DE" sz="1100" b="1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>
                              <a:effectLst/>
                            </a:rPr>
                            <a:t>a</a:t>
                          </a:r>
                          <a:endParaRPr lang="de-DE" sz="1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>
                              <a:effectLst/>
                            </a:rPr>
                            <a:t>b</a:t>
                          </a:r>
                          <a:endParaRPr lang="de-DE" sz="1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dirty="0">
                              <a:effectLst/>
                            </a:rPr>
                            <a:t>c</a:t>
                          </a:r>
                          <a:endParaRPr lang="de-DE" sz="110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>
                              <a:effectLst/>
                            </a:rPr>
                            <a:t>hL lP, hPV</a:t>
                          </a:r>
                          <a:endParaRPr lang="de-DE" sz="1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de-DE" sz="1100">
                                    <a:effectLst/>
                                    <a:latin typeface="Cambria Math" panose="02040503050406030204" pitchFamily="18" charset="0"/>
                                  </a:rPr>
                                  <m:t>zs</m:t>
                                </m:r>
                                <m:r>
                                  <a:rPr lang="de-DE" sz="1100">
                                    <a:effectLst/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de-DE" sz="1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dirty="0">
                              <a:effectLst/>
                            </a:rPr>
                            <a:t>Ja</a:t>
                          </a:r>
                          <a:endParaRPr lang="de-DE" sz="110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1034366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elle 3">
                <a:extLst>
                  <a:ext uri="{FF2B5EF4-FFF2-40B4-BE49-F238E27FC236}">
                    <a16:creationId xmlns:a16="http://schemas.microsoft.com/office/drawing/2014/main" id="{641814F3-3930-9051-23E6-2E0003C514D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3590126"/>
                  </p:ext>
                </p:extLst>
              </p:nvPr>
            </p:nvGraphicFramePr>
            <p:xfrm>
              <a:off x="179998" y="3036063"/>
              <a:ext cx="5918009" cy="1592263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782684">
                      <a:extLst>
                        <a:ext uri="{9D8B030D-6E8A-4147-A177-3AD203B41FA5}">
                          <a16:colId xmlns:a16="http://schemas.microsoft.com/office/drawing/2014/main" val="463950055"/>
                        </a:ext>
                      </a:extLst>
                    </a:gridCol>
                    <a:gridCol w="782684">
                      <a:extLst>
                        <a:ext uri="{9D8B030D-6E8A-4147-A177-3AD203B41FA5}">
                          <a16:colId xmlns:a16="http://schemas.microsoft.com/office/drawing/2014/main" val="3781245197"/>
                        </a:ext>
                      </a:extLst>
                    </a:gridCol>
                    <a:gridCol w="782684">
                      <a:extLst>
                        <a:ext uri="{9D8B030D-6E8A-4147-A177-3AD203B41FA5}">
                          <a16:colId xmlns:a16="http://schemas.microsoft.com/office/drawing/2014/main" val="1480310674"/>
                        </a:ext>
                      </a:extLst>
                    </a:gridCol>
                    <a:gridCol w="782684">
                      <a:extLst>
                        <a:ext uri="{9D8B030D-6E8A-4147-A177-3AD203B41FA5}">
                          <a16:colId xmlns:a16="http://schemas.microsoft.com/office/drawing/2014/main" val="3450809707"/>
                        </a:ext>
                      </a:extLst>
                    </a:gridCol>
                    <a:gridCol w="1304779">
                      <a:extLst>
                        <a:ext uri="{9D8B030D-6E8A-4147-A177-3AD203B41FA5}">
                          <a16:colId xmlns:a16="http://schemas.microsoft.com/office/drawing/2014/main" val="4235755785"/>
                        </a:ext>
                      </a:extLst>
                    </a:gridCol>
                    <a:gridCol w="699810">
                      <a:extLst>
                        <a:ext uri="{9D8B030D-6E8A-4147-A177-3AD203B41FA5}">
                          <a16:colId xmlns:a16="http://schemas.microsoft.com/office/drawing/2014/main" val="1265682312"/>
                        </a:ext>
                      </a:extLst>
                    </a:gridCol>
                    <a:gridCol w="782684">
                      <a:extLst>
                        <a:ext uri="{9D8B030D-6E8A-4147-A177-3AD203B41FA5}">
                          <a16:colId xmlns:a16="http://schemas.microsoft.com/office/drawing/2014/main" val="1444202140"/>
                        </a:ext>
                      </a:extLst>
                    </a:gridCol>
                  </a:tblGrid>
                  <a:tr h="303276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b="1" i="0" dirty="0">
                              <a:effectLst/>
                            </a:rPr>
                            <a:t>Nr.</a:t>
                          </a:r>
                          <a:endParaRPr lang="de-DE" sz="1100" b="1" i="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 gridSpan="3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7"/>
                          <a:stretch>
                            <a:fillRect l="-33766" t="-2000" r="-119481" b="-436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marL="0" indent="0" algn="ctr">
                            <a:lnSpc>
                              <a:spcPct val="95000"/>
                            </a:lnSpc>
                            <a:spcAft>
                              <a:spcPts val="600"/>
                            </a:spcAft>
                            <a:tabLst>
                              <a:tab pos="182880" algn="l"/>
                            </a:tabLst>
                          </a:pPr>
                          <a:r>
                            <a:rPr lang="de-DE" sz="1100" b="1" i="0" spc="0" dirty="0">
                              <a:effectLst/>
                            </a:rPr>
                            <a:t>Betriebs</a:t>
                          </a:r>
                          <a:r>
                            <a:rPr lang="de-DE" sz="1100" b="1" i="0" dirty="0">
                              <a:effectLst/>
                            </a:rPr>
                            <a:t>punkte</a:t>
                          </a:r>
                          <a:endParaRPr lang="de-DE" sz="1100" b="1" i="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b="1" i="0" dirty="0">
                              <a:effectLst/>
                            </a:rPr>
                            <a:t>Zeit-schritte</a:t>
                          </a:r>
                          <a:endParaRPr lang="de-DE" sz="1100" b="1" i="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b="1" i="0" dirty="0">
                              <a:effectLst/>
                            </a:rPr>
                            <a:t>∆u?</a:t>
                          </a:r>
                          <a:endParaRPr lang="de-DE" sz="1100" b="1" i="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28730897"/>
                      </a:ext>
                    </a:extLst>
                  </a:tr>
                  <a:tr h="179515">
                    <a:tc vMerge="1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dirty="0">
                              <a:effectLst/>
                            </a:rPr>
                            <a:t>1,00</a:t>
                          </a:r>
                          <a:endParaRPr lang="de-DE" sz="110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dirty="0">
                              <a:effectLst/>
                            </a:rPr>
                            <a:t>0,95</a:t>
                          </a:r>
                          <a:endParaRPr lang="de-DE" sz="110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dirty="0">
                              <a:effectLst/>
                            </a:rPr>
                            <a:t>0,90</a:t>
                          </a:r>
                          <a:endParaRPr lang="de-DE" sz="110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4082638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b="1">
                              <a:effectLst/>
                            </a:rPr>
                            <a:t>S 1</a:t>
                          </a:r>
                          <a:endParaRPr lang="de-DE" sz="1100" b="1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dirty="0">
                              <a:effectLst/>
                            </a:rPr>
                            <a:t>a</a:t>
                          </a:r>
                          <a:endParaRPr lang="de-DE" sz="110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dirty="0">
                              <a:effectLst/>
                            </a:rPr>
                            <a:t>b</a:t>
                          </a:r>
                          <a:endParaRPr lang="de-DE" sz="110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>
                              <a:effectLst/>
                            </a:rPr>
                            <a:t>c</a:t>
                          </a:r>
                          <a:endParaRPr lang="de-DE" sz="1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>
                              <a:effectLst/>
                            </a:rPr>
                            <a:t>–</a:t>
                          </a:r>
                          <a:endParaRPr lang="de-DE" sz="1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7"/>
                          <a:stretch>
                            <a:fillRect l="-640351" t="-173913" r="-114912" b="-31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>
                              <a:effectLst/>
                            </a:rPr>
                            <a:t>Nein</a:t>
                          </a:r>
                          <a:endParaRPr lang="de-DE" sz="1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31532811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b="1">
                              <a:effectLst/>
                            </a:rPr>
                            <a:t>S 1.1</a:t>
                          </a:r>
                          <a:endParaRPr lang="de-DE" sz="1100" b="1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>
                              <a:effectLst/>
                            </a:rPr>
                            <a:t>a</a:t>
                          </a:r>
                          <a:endParaRPr lang="de-DE" sz="1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dirty="0">
                              <a:effectLst/>
                            </a:rPr>
                            <a:t>b</a:t>
                          </a:r>
                          <a:endParaRPr lang="de-DE" sz="110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dirty="0">
                              <a:effectLst/>
                            </a:rPr>
                            <a:t>c</a:t>
                          </a:r>
                          <a:endParaRPr lang="de-DE" sz="110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>
                              <a:effectLst/>
                            </a:rPr>
                            <a:t>–</a:t>
                          </a:r>
                          <a:endParaRPr lang="de-DE" sz="1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7"/>
                          <a:stretch>
                            <a:fillRect l="-640351" t="-273913" r="-114912" b="-21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>
                              <a:effectLst/>
                            </a:rPr>
                            <a:t>Ja</a:t>
                          </a:r>
                          <a:endParaRPr lang="de-DE" sz="1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737719118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b="1">
                              <a:effectLst/>
                            </a:rPr>
                            <a:t>S 2</a:t>
                          </a:r>
                          <a:endParaRPr lang="de-DE" sz="1100" b="1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>
                              <a:effectLst/>
                            </a:rPr>
                            <a:t>a</a:t>
                          </a:r>
                          <a:endParaRPr lang="de-DE" sz="1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>
                              <a:effectLst/>
                            </a:rPr>
                            <a:t>b</a:t>
                          </a:r>
                          <a:endParaRPr lang="de-DE" sz="1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dirty="0">
                              <a:effectLst/>
                            </a:rPr>
                            <a:t>c</a:t>
                          </a:r>
                          <a:endParaRPr lang="de-DE" sz="110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>
                              <a:effectLst/>
                            </a:rPr>
                            <a:t>hL, lPV</a:t>
                          </a:r>
                          <a:endParaRPr lang="de-DE" sz="1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7"/>
                          <a:stretch>
                            <a:fillRect l="-640351" t="-382222" r="-114912" b="-11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>
                              <a:effectLst/>
                            </a:rPr>
                            <a:t>Nein</a:t>
                          </a:r>
                          <a:endParaRPr lang="de-DE" sz="1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13872786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b="1" dirty="0">
                              <a:effectLst/>
                            </a:rPr>
                            <a:t>S 2.1</a:t>
                          </a:r>
                          <a:endParaRPr lang="de-DE" sz="1100" b="1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>
                              <a:effectLst/>
                            </a:rPr>
                            <a:t>a</a:t>
                          </a:r>
                          <a:endParaRPr lang="de-DE" sz="1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>
                              <a:effectLst/>
                            </a:rPr>
                            <a:t>b</a:t>
                          </a:r>
                          <a:endParaRPr lang="de-DE" sz="1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dirty="0">
                              <a:effectLst/>
                            </a:rPr>
                            <a:t>c</a:t>
                          </a:r>
                          <a:endParaRPr lang="de-DE" sz="110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>
                              <a:effectLst/>
                            </a:rPr>
                            <a:t>hL lP, hPV</a:t>
                          </a:r>
                          <a:endParaRPr lang="de-DE" sz="1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7"/>
                          <a:stretch>
                            <a:fillRect l="-640351" t="-471739" r="-114912" b="-130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2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100" dirty="0">
                              <a:effectLst/>
                            </a:rPr>
                            <a:t>Ja</a:t>
                          </a:r>
                          <a:endParaRPr lang="de-DE" sz="1100" dirty="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10343662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6456FCF1-CBB1-E3B8-E5BC-5507B27BAFE1}"/>
              </a:ext>
            </a:extLst>
          </p:cNvPr>
          <p:cNvGrpSpPr/>
          <p:nvPr/>
        </p:nvGrpSpPr>
        <p:grpSpPr>
          <a:xfrm>
            <a:off x="6519830" y="1277998"/>
            <a:ext cx="2444174" cy="4390624"/>
            <a:chOff x="6519830" y="1277998"/>
            <a:chExt cx="2444174" cy="4390624"/>
          </a:xfrm>
        </p:grpSpPr>
        <p:sp>
          <p:nvSpPr>
            <p:cNvPr id="9" name="Foliennummernplatzhalter 6">
              <a:extLst>
                <a:ext uri="{FF2B5EF4-FFF2-40B4-BE49-F238E27FC236}">
                  <a16:creationId xmlns:a16="http://schemas.microsoft.com/office/drawing/2014/main" id="{937AECD1-2E8B-CD6F-8577-1169EEEE9ECA}"/>
                </a:ext>
              </a:extLst>
            </p:cNvPr>
            <p:cNvSpPr txBox="1">
              <a:spLocks/>
            </p:cNvSpPr>
            <p:nvPr/>
          </p:nvSpPr>
          <p:spPr>
            <a:xfrm>
              <a:off x="6519830" y="5410200"/>
              <a:ext cx="1303040" cy="258422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de-DE"/>
              </a:defPPr>
              <a:lvl1pPr algn="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de-DE"/>
                <a:t>Folie </a:t>
              </a:r>
              <a:fld id="{C55C581E-CF6C-4085-AF31-EC3506E4B48E}" type="slidenum">
                <a:rPr lang="de-DE" smtClean="0"/>
                <a:pPr/>
                <a:t>16</a:t>
              </a:fld>
              <a:endParaRPr lang="de-DE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hteck 9">
                  <a:extLst>
                    <a:ext uri="{FF2B5EF4-FFF2-40B4-BE49-F238E27FC236}">
                      <a16:creationId xmlns:a16="http://schemas.microsoft.com/office/drawing/2014/main" id="{248C5F87-C2A7-643D-AEF9-94C93E23DCB5}"/>
                    </a:ext>
                  </a:extLst>
                </p:cNvPr>
                <p:cNvSpPr/>
                <p:nvPr/>
              </p:nvSpPr>
              <p:spPr>
                <a:xfrm>
                  <a:off x="7164003" y="1877999"/>
                  <a:ext cx="1800000" cy="2735913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e-DE" sz="700" b="1" dirty="0">
                    <a:solidFill>
                      <a:schemeClr val="tx1"/>
                    </a:solidFill>
                    <a:cs typeface="Times New Roman" panose="02020603050405020304" pitchFamily="18" charset="0"/>
                  </a:endParaRPr>
                </a:p>
                <a:p>
                  <a:pPr marL="179388" indent="-93663">
                    <a:buFont typeface="Arial" panose="020B0604020202020204" pitchFamily="34" charset="0"/>
                    <a:buChar char="•"/>
                  </a:pPr>
                  <a:endParaRPr lang="de-DE" sz="700" dirty="0">
                    <a:solidFill>
                      <a:schemeClr val="tx1"/>
                    </a:solidFill>
                    <a:latin typeface="+mj-lt"/>
                    <a:cs typeface="Times New Roman" panose="02020603050405020304" pitchFamily="18" charset="0"/>
                  </a:endParaRPr>
                </a:p>
                <a:p>
                  <a:pPr marL="179388" indent="-93663">
                    <a:buFont typeface="Arial" panose="020B0604020202020204" pitchFamily="34" charset="0"/>
                    <a:buChar char="•"/>
                  </a:pPr>
                  <a:endParaRPr lang="de-DE" sz="700" dirty="0">
                    <a:solidFill>
                      <a:schemeClr val="tx1"/>
                    </a:solidFill>
                    <a:latin typeface="+mj-lt"/>
                    <a:cs typeface="Times New Roman" panose="02020603050405020304" pitchFamily="18" charset="0"/>
                  </a:endParaRPr>
                </a:p>
                <a:p>
                  <a:pPr marL="85725"/>
                  <a:endParaRPr lang="de-DE" sz="700" dirty="0">
                    <a:solidFill>
                      <a:schemeClr val="tx1"/>
                    </a:solidFill>
                    <a:latin typeface="+mj-lt"/>
                    <a:cs typeface="Times New Roman" panose="02020603050405020304" pitchFamily="18" charset="0"/>
                  </a:endParaRPr>
                </a:p>
                <a:p>
                  <a:r>
                    <a:rPr lang="en-GB" sz="1200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 </a:t>
                  </a:r>
                  <a:r>
                    <a:rPr lang="en-GB" sz="1200" dirty="0" err="1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Zielfunktion</a:t>
                  </a:r>
                  <a:r>
                    <a:rPr lang="en-GB" sz="1200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:</a:t>
                  </a: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GB" sz="1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min</m:t>
                        </m:r>
                        <m:r>
                          <a:rPr lang="en-GB" sz="1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⁡</m:t>
                        </m:r>
                        <m:r>
                          <a:rPr lang="de-DE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𝑭</m:t>
                        </m:r>
                        <m:r>
                          <a:rPr lang="de-DE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DE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de-DE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GB" sz="1400" i="1" dirty="0">
                    <a:solidFill>
                      <a:schemeClr val="tx1"/>
                    </a:solidFill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2" name="Rechteck 11">
                  <a:extLst>
                    <a:ext uri="{FF2B5EF4-FFF2-40B4-BE49-F238E27FC236}">
                      <a16:creationId xmlns:a16="http://schemas.microsoft.com/office/drawing/2014/main" id="{15A0C3BA-B00B-C602-7CDF-324C66B94BE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4003" y="1877999"/>
                  <a:ext cx="1800000" cy="2735913"/>
                </a:xfrm>
                <a:prstGeom prst="rect">
                  <a:avLst/>
                </a:prstGeom>
                <a:blipFill>
                  <a:blip r:embed="rId3"/>
                  <a:stretch>
                    <a:fillRect l="-2020"/>
                  </a:stretch>
                </a:blipFill>
                <a:ln w="127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38F06689-6F95-C233-7972-07AD42060BC2}"/>
                </a:ext>
              </a:extLst>
            </p:cNvPr>
            <p:cNvSpPr/>
            <p:nvPr/>
          </p:nvSpPr>
          <p:spPr>
            <a:xfrm>
              <a:off x="7164003" y="2905878"/>
              <a:ext cx="1800000" cy="38066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 u. d. NB:</a:t>
              </a:r>
              <a:endParaRPr lang="en-GB" sz="12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C5A39ED5-F6DD-32AD-0F54-54781141761E}"/>
                </a:ext>
              </a:extLst>
            </p:cNvPr>
            <p:cNvSpPr/>
            <p:nvPr/>
          </p:nvSpPr>
          <p:spPr>
            <a:xfrm>
              <a:off x="7164002" y="3522220"/>
              <a:ext cx="1800000" cy="733674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Erzeugungs</a:t>
              </a: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- und </a:t>
              </a:r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Verbrauchsanlagen</a:t>
              </a:r>
              <a:endParaRPr lang="en-GB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  <a:p>
              <a:pPr algn="ctr"/>
              <a:b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</a:b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El. </a:t>
              </a:r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Energiesystem</a:t>
              </a:r>
              <a:endParaRPr lang="en-GB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  <a:p>
              <a:pPr algn="ctr"/>
              <a:endParaRPr lang="en-GB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  <a:p>
              <a:pPr algn="ctr"/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Langsame</a:t>
              </a: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 </a:t>
              </a:r>
              <a:b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</a:br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Spannungsänderung</a:t>
              </a: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5A723767-4C47-869E-8531-0115254A4CA1}"/>
                </a:ext>
              </a:extLst>
            </p:cNvPr>
            <p:cNvSpPr/>
            <p:nvPr/>
          </p:nvSpPr>
          <p:spPr>
            <a:xfrm rot="5400000">
              <a:off x="7884004" y="1153674"/>
              <a:ext cx="360000" cy="180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b="1" cap="small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MP-OPF</a:t>
              </a:r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D0B175A6-3306-4567-CA12-4FD508FBE5F1}"/>
                </a:ext>
              </a:extLst>
            </p:cNvPr>
            <p:cNvSpPr/>
            <p:nvPr/>
          </p:nvSpPr>
          <p:spPr>
            <a:xfrm rot="5400000">
              <a:off x="7884001" y="4158001"/>
              <a:ext cx="360000" cy="180000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400" b="1" cap="small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Output</a:t>
              </a:r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2353BE2F-960C-BC0F-66DB-6BBC83247B64}"/>
                </a:ext>
              </a:extLst>
            </p:cNvPr>
            <p:cNvSpPr/>
            <p:nvPr/>
          </p:nvSpPr>
          <p:spPr>
            <a:xfrm rot="5400000">
              <a:off x="7884001" y="557998"/>
              <a:ext cx="360000" cy="179999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b="1" cap="small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19" name="Gleichschenkliges Dreieck 18">
              <a:extLst>
                <a:ext uri="{FF2B5EF4-FFF2-40B4-BE49-F238E27FC236}">
                  <a16:creationId xmlns:a16="http://schemas.microsoft.com/office/drawing/2014/main" id="{C2BC0BB6-825F-4B19-9F1E-C31965FE80FC}"/>
                </a:ext>
              </a:extLst>
            </p:cNvPr>
            <p:cNvSpPr/>
            <p:nvPr/>
          </p:nvSpPr>
          <p:spPr>
            <a:xfrm rot="10800000">
              <a:off x="7884003" y="1712999"/>
              <a:ext cx="360000" cy="90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latin typeface="+mj-lt"/>
              </a:endParaRPr>
            </a:p>
          </p:txBody>
        </p:sp>
        <p:sp>
          <p:nvSpPr>
            <p:cNvPr id="20" name="Gleichschenkliges Dreieck 19">
              <a:extLst>
                <a:ext uri="{FF2B5EF4-FFF2-40B4-BE49-F238E27FC236}">
                  <a16:creationId xmlns:a16="http://schemas.microsoft.com/office/drawing/2014/main" id="{41A86CD7-DD38-93AB-5257-3894003D26DA}"/>
                </a:ext>
              </a:extLst>
            </p:cNvPr>
            <p:cNvSpPr/>
            <p:nvPr/>
          </p:nvSpPr>
          <p:spPr>
            <a:xfrm rot="10800000">
              <a:off x="7884002" y="4713003"/>
              <a:ext cx="360000" cy="90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2187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C17173B-1787-B71F-7B76-6B1D71112C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097D340-D95C-B5F9-EAD1-8FA1CBF9B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5FB551B-CED7-9A63-5EA5-3F02C1AE9A17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 anchor="ctr"/>
          <a:lstStyle/>
          <a:p>
            <a:pPr defTabSz="720725">
              <a:tabLst>
                <a:tab pos="720725" algn="l"/>
              </a:tabLst>
            </a:pPr>
            <a:r>
              <a:rPr lang="de-DE" sz="2000" b="1" dirty="0">
                <a:solidFill>
                  <a:schemeClr val="tx2"/>
                </a:solidFill>
              </a:rPr>
              <a:t>	Motivation und Zielsetzung</a:t>
            </a:r>
          </a:p>
          <a:p>
            <a:pPr marL="0" lvl="1" indent="0" defTabSz="720725">
              <a:buNone/>
              <a:tabLst>
                <a:tab pos="720725" algn="l"/>
              </a:tabLst>
            </a:pPr>
            <a:endParaRPr lang="de-DE" sz="2000" b="1" dirty="0">
              <a:solidFill>
                <a:schemeClr val="tx2"/>
              </a:solidFill>
            </a:endParaRPr>
          </a:p>
          <a:p>
            <a:pPr marL="0" lvl="1" indent="0" defTabSz="720725">
              <a:buNone/>
              <a:tabLst>
                <a:tab pos="720725" algn="l"/>
              </a:tabLst>
            </a:pPr>
            <a:r>
              <a:rPr lang="de-DE" sz="2000" b="1" dirty="0">
                <a:solidFill>
                  <a:schemeClr val="tx2"/>
                </a:solidFill>
              </a:rPr>
              <a:t>	Grundlagen</a:t>
            </a:r>
          </a:p>
          <a:p>
            <a:pPr defTabSz="720725">
              <a:tabLst>
                <a:tab pos="720725" algn="l"/>
              </a:tabLst>
            </a:pPr>
            <a:endParaRPr lang="de-DE" sz="2000" b="1" dirty="0">
              <a:solidFill>
                <a:schemeClr val="tx2"/>
              </a:solidFill>
            </a:endParaRPr>
          </a:p>
          <a:p>
            <a:pPr defTabSz="720725">
              <a:tabLst>
                <a:tab pos="720725" algn="l"/>
              </a:tabLst>
            </a:pPr>
            <a:r>
              <a:rPr lang="de-DE" sz="2000" b="1" dirty="0">
                <a:solidFill>
                  <a:schemeClr val="tx2"/>
                </a:solidFill>
              </a:rPr>
              <a:t>	Methodik</a:t>
            </a:r>
          </a:p>
          <a:p>
            <a:pPr defTabSz="720725">
              <a:tabLst>
                <a:tab pos="720725" algn="l"/>
              </a:tabLst>
            </a:pPr>
            <a:endParaRPr lang="de-DE" sz="2000" b="1" dirty="0"/>
          </a:p>
          <a:p>
            <a:pPr defTabSz="720725">
              <a:tabLst>
                <a:tab pos="720725" algn="l"/>
              </a:tabLst>
            </a:pPr>
            <a:r>
              <a:rPr lang="de-DE" sz="2000" b="1" dirty="0"/>
              <a:t>	Ergebnisse </a:t>
            </a:r>
          </a:p>
          <a:p>
            <a:pPr defTabSz="720725">
              <a:tabLst>
                <a:tab pos="720725" algn="l"/>
              </a:tabLst>
            </a:pPr>
            <a:endParaRPr lang="de-DE" sz="2000" b="1" dirty="0">
              <a:solidFill>
                <a:schemeClr val="tx2"/>
              </a:solidFill>
            </a:endParaRPr>
          </a:p>
          <a:p>
            <a:pPr defTabSz="720725">
              <a:tabLst>
                <a:tab pos="720725" algn="l"/>
              </a:tabLst>
            </a:pPr>
            <a:r>
              <a:rPr lang="de-DE" sz="2000" b="1" dirty="0">
                <a:solidFill>
                  <a:schemeClr val="tx2"/>
                </a:solidFill>
              </a:rPr>
              <a:t>	Fazit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A40A95D-6608-AF9C-6FE0-683759F7B73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16.02.2023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496BF93-78E6-5218-501F-0B3169B272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Marcel Böhringer | Technische Universität Darmstadt | IEWT 2023 – Elektrische Netze I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95DA389-61BC-7CDE-EFBF-F440CB715F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/>
              <a:t>Folie </a:t>
            </a:r>
            <a:fld id="{C55C581E-CF6C-4085-AF31-EC3506E4B48E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8" name="Rechteck 7">
            <a:hlinkClick r:id="" action="ppaction://noaction"/>
            <a:extLst>
              <a:ext uri="{FF2B5EF4-FFF2-40B4-BE49-F238E27FC236}">
                <a16:creationId xmlns:a16="http://schemas.microsoft.com/office/drawing/2014/main" id="{AC3D0BED-D363-84CC-CC1C-B81D4BF81170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79512" y="1618437"/>
            <a:ext cx="400109" cy="40011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6200" tIns="76200" rIns="76200" bIns="76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bg1">
                    <a:lumMod val="100000"/>
                  </a:schemeClr>
                </a:solidFill>
                <a:latin typeface="+mj-lt"/>
              </a:rPr>
              <a:t>1</a:t>
            </a:r>
          </a:p>
        </p:txBody>
      </p:sp>
      <p:sp>
        <p:nvSpPr>
          <p:cNvPr id="9" name="Rechteck 8">
            <a:hlinkClick r:id="" action="ppaction://noaction"/>
            <a:extLst>
              <a:ext uri="{FF2B5EF4-FFF2-40B4-BE49-F238E27FC236}">
                <a16:creationId xmlns:a16="http://schemas.microsoft.com/office/drawing/2014/main" id="{85865D10-41D2-5AD9-1D06-F974A33B07C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79512" y="2338715"/>
            <a:ext cx="400109" cy="40011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6200" tIns="76200" rIns="76200" bIns="76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bg1">
                    <a:lumMod val="100000"/>
                  </a:schemeClr>
                </a:solidFill>
                <a:latin typeface="+mj-lt"/>
              </a:rPr>
              <a:t>2</a:t>
            </a:r>
          </a:p>
        </p:txBody>
      </p:sp>
      <p:sp>
        <p:nvSpPr>
          <p:cNvPr id="10" name="Rechteck 9">
            <a:hlinkClick r:id="" action="ppaction://noaction"/>
            <a:extLst>
              <a:ext uri="{FF2B5EF4-FFF2-40B4-BE49-F238E27FC236}">
                <a16:creationId xmlns:a16="http://schemas.microsoft.com/office/drawing/2014/main" id="{261174AA-E2F9-89C8-666D-9BEBD7619B5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79512" y="3058993"/>
            <a:ext cx="400109" cy="40011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6200" tIns="76200" rIns="76200" bIns="76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bg1">
                    <a:lumMod val="100000"/>
                  </a:schemeClr>
                </a:solidFill>
                <a:latin typeface="+mj-lt"/>
              </a:rPr>
              <a:t>3</a:t>
            </a:r>
          </a:p>
        </p:txBody>
      </p:sp>
      <p:sp>
        <p:nvSpPr>
          <p:cNvPr id="11" name="Rechteck 10">
            <a:hlinkClick r:id="" action="ppaction://noaction"/>
            <a:extLst>
              <a:ext uri="{FF2B5EF4-FFF2-40B4-BE49-F238E27FC236}">
                <a16:creationId xmlns:a16="http://schemas.microsoft.com/office/drawing/2014/main" id="{D244D9D6-14BC-4AA5-395D-CF8A15617B3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79512" y="3779271"/>
            <a:ext cx="400109" cy="40011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6200" tIns="76200" rIns="76200" bIns="76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bg1">
                    <a:lumMod val="100000"/>
                  </a:schemeClr>
                </a:solidFill>
                <a:latin typeface="+mj-lt"/>
              </a:rPr>
              <a:t>4</a:t>
            </a:r>
          </a:p>
        </p:txBody>
      </p:sp>
      <p:sp>
        <p:nvSpPr>
          <p:cNvPr id="12" name="Rechteck 11">
            <a:hlinkClick r:id="" action="ppaction://noaction"/>
            <a:extLst>
              <a:ext uri="{FF2B5EF4-FFF2-40B4-BE49-F238E27FC236}">
                <a16:creationId xmlns:a16="http://schemas.microsoft.com/office/drawing/2014/main" id="{842A5A6A-55E2-B77A-11A0-903874F7EE8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79512" y="4499548"/>
            <a:ext cx="400109" cy="40011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6200" tIns="76200" rIns="76200" bIns="76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bg1">
                    <a:lumMod val="100000"/>
                  </a:schemeClr>
                </a:solidFill>
                <a:latin typeface="+mj-lt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772639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Ergebnisse</a:t>
            </a: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81499" y="407458"/>
            <a:ext cx="8062503" cy="360000"/>
          </a:xfrm>
        </p:spPr>
        <p:txBody>
          <a:bodyPr/>
          <a:lstStyle/>
          <a:p>
            <a:r>
              <a:rPr lang="de-DE"/>
              <a:t>Unterschiedliche Ergebnisse werden vorgestellt.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16.02.2023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Marcel Böhringer | Technische Universität Darmstadt | IEWT 2023 – Elektrische Netze I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/>
              <a:t>Folie </a:t>
            </a:r>
            <a:fld id="{C55C581E-CF6C-4085-AF31-EC3506E4B48E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27" name="Geschweifte Klammer rechts 26"/>
          <p:cNvSpPr/>
          <p:nvPr/>
        </p:nvSpPr>
        <p:spPr>
          <a:xfrm flipV="1">
            <a:off x="6553280" y="4300803"/>
            <a:ext cx="155448" cy="914400"/>
          </a:xfrm>
          <a:prstGeom prst="rightBrace">
            <a:avLst>
              <a:gd name="adj1" fmla="val 8333"/>
              <a:gd name="adj2" fmla="val 1631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Gleichschenkliges Dreieck 14">
            <a:extLst>
              <a:ext uri="{FF2B5EF4-FFF2-40B4-BE49-F238E27FC236}">
                <a16:creationId xmlns:a16="http://schemas.microsoft.com/office/drawing/2014/main" id="{21D8FC84-701A-16C7-B3BA-8DF5E923A3E4}"/>
              </a:ext>
            </a:extLst>
          </p:cNvPr>
          <p:cNvSpPr/>
          <p:nvPr/>
        </p:nvSpPr>
        <p:spPr>
          <a:xfrm rot="10800000">
            <a:off x="7884002" y="1712999"/>
            <a:ext cx="360000" cy="90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latin typeface="+mj-lt"/>
            </a:endParaRPr>
          </a:p>
        </p:txBody>
      </p:sp>
      <p:sp>
        <p:nvSpPr>
          <p:cNvPr id="16" name="Gleichschenkliges Dreieck 15">
            <a:extLst>
              <a:ext uri="{FF2B5EF4-FFF2-40B4-BE49-F238E27FC236}">
                <a16:creationId xmlns:a16="http://schemas.microsoft.com/office/drawing/2014/main" id="{B164CE68-B018-2B8E-0139-BE48C1F63E70}"/>
              </a:ext>
            </a:extLst>
          </p:cNvPr>
          <p:cNvSpPr/>
          <p:nvPr/>
        </p:nvSpPr>
        <p:spPr>
          <a:xfrm rot="10800000">
            <a:off x="7884002" y="2306512"/>
            <a:ext cx="360000" cy="90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latin typeface="+mj-lt"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A47618CE-939F-99DB-8F2E-E8C6F45A45C2}"/>
              </a:ext>
            </a:extLst>
          </p:cNvPr>
          <p:cNvSpPr/>
          <p:nvPr/>
        </p:nvSpPr>
        <p:spPr>
          <a:xfrm rot="5400000">
            <a:off x="7883251" y="558748"/>
            <a:ext cx="360000" cy="17984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cap="small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Input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35FAA49D-CF47-DCAE-A919-3AD1F54C4E15}"/>
              </a:ext>
            </a:extLst>
          </p:cNvPr>
          <p:cNvSpPr/>
          <p:nvPr/>
        </p:nvSpPr>
        <p:spPr>
          <a:xfrm rot="5400000">
            <a:off x="7884004" y="1153674"/>
            <a:ext cx="360000" cy="180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cap="small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MP-OPF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0E1E49D4-DF10-2C71-7BEB-E7677FE4ABF8}"/>
              </a:ext>
            </a:extLst>
          </p:cNvPr>
          <p:cNvSpPr/>
          <p:nvPr/>
        </p:nvSpPr>
        <p:spPr>
          <a:xfrm rot="5400000">
            <a:off x="7884000" y="1749350"/>
            <a:ext cx="360000" cy="180000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cap="small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Output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E87F79B6-E17D-09A8-7F0F-063EC8366E3F}"/>
              </a:ext>
            </a:extLst>
          </p:cNvPr>
          <p:cNvSpPr/>
          <p:nvPr/>
        </p:nvSpPr>
        <p:spPr>
          <a:xfrm>
            <a:off x="7163999" y="2829351"/>
            <a:ext cx="1800002" cy="80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/>
            <a:endParaRPr lang="de-DE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A9AFE558-8BAF-E493-AB28-6301EFDAADB1}"/>
              </a:ext>
            </a:extLst>
          </p:cNvPr>
          <p:cNvSpPr/>
          <p:nvPr/>
        </p:nvSpPr>
        <p:spPr>
          <a:xfrm>
            <a:off x="7163999" y="3632151"/>
            <a:ext cx="1800002" cy="80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B7A7AAA0-7E28-8465-FB8B-F1A94417B5B0}"/>
              </a:ext>
            </a:extLst>
          </p:cNvPr>
          <p:cNvSpPr/>
          <p:nvPr/>
        </p:nvSpPr>
        <p:spPr>
          <a:xfrm>
            <a:off x="7163999" y="4434951"/>
            <a:ext cx="1800002" cy="80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A6D7851F-A8A9-9975-FFD6-446596CD7388}"/>
              </a:ext>
            </a:extLst>
          </p:cNvPr>
          <p:cNvSpPr/>
          <p:nvPr/>
        </p:nvSpPr>
        <p:spPr>
          <a:xfrm>
            <a:off x="7164000" y="2999918"/>
            <a:ext cx="1080002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de-DE" sz="1200" dirty="0">
                <a:solidFill>
                  <a:srgbClr val="000000"/>
                </a:solidFill>
                <a:latin typeface="Tahoma"/>
                <a:cs typeface="Times New Roman" panose="02020603050405020304" pitchFamily="18" charset="0"/>
              </a:rPr>
              <a:t>Installierte </a:t>
            </a:r>
            <a:br>
              <a:rPr lang="de-DE" sz="1200" dirty="0">
                <a:solidFill>
                  <a:srgbClr val="000000"/>
                </a:solidFill>
                <a:latin typeface="Tahoma"/>
                <a:cs typeface="Times New Roman" panose="02020603050405020304" pitchFamily="18" charset="0"/>
              </a:rPr>
            </a:br>
            <a:r>
              <a:rPr lang="de-DE" sz="1200" dirty="0">
                <a:solidFill>
                  <a:srgbClr val="000000"/>
                </a:solidFill>
                <a:latin typeface="Tahoma"/>
                <a:cs typeface="Times New Roman" panose="02020603050405020304" pitchFamily="18" charset="0"/>
              </a:rPr>
              <a:t>PV-Leistung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6F441574-7E92-11CC-0F9B-5D83DA49C9E2}"/>
              </a:ext>
            </a:extLst>
          </p:cNvPr>
          <p:cNvSpPr/>
          <p:nvPr/>
        </p:nvSpPr>
        <p:spPr>
          <a:xfrm>
            <a:off x="7163999" y="3833496"/>
            <a:ext cx="108000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de-DE" sz="1200" dirty="0">
                <a:solidFill>
                  <a:srgbClr val="000000"/>
                </a:solidFill>
                <a:latin typeface="Tahoma"/>
                <a:cs typeface="Times New Roman" panose="02020603050405020304" pitchFamily="18" charset="0"/>
              </a:rPr>
              <a:t>Leitungs-auslastung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78E17AD7-0506-CC00-B919-667FD3509F4E}"/>
              </a:ext>
            </a:extLst>
          </p:cNvPr>
          <p:cNvSpPr/>
          <p:nvPr/>
        </p:nvSpPr>
        <p:spPr>
          <a:xfrm>
            <a:off x="7208512" y="4605519"/>
            <a:ext cx="9909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de-DE" sz="1200" dirty="0">
                <a:solidFill>
                  <a:srgbClr val="000000"/>
                </a:solidFill>
                <a:latin typeface="Tahoma"/>
                <a:cs typeface="Times New Roman" panose="02020603050405020304" pitchFamily="18" charset="0"/>
              </a:rPr>
              <a:t>Spannungs-</a:t>
            </a:r>
            <a:br>
              <a:rPr lang="de-DE" sz="1200" dirty="0">
                <a:solidFill>
                  <a:srgbClr val="000000"/>
                </a:solidFill>
                <a:latin typeface="Tahoma"/>
                <a:cs typeface="Times New Roman" panose="02020603050405020304" pitchFamily="18" charset="0"/>
              </a:rPr>
            </a:br>
            <a:r>
              <a:rPr lang="de-DE" sz="1200" dirty="0">
                <a:solidFill>
                  <a:srgbClr val="000000"/>
                </a:solidFill>
                <a:latin typeface="Tahoma"/>
                <a:cs typeface="Times New Roman" panose="02020603050405020304" pitchFamily="18" charset="0"/>
              </a:rPr>
              <a:t>band</a:t>
            </a:r>
          </a:p>
        </p:txBody>
      </p:sp>
      <p:pic>
        <p:nvPicPr>
          <p:cNvPr id="54" name="Grafik 53" descr="Normalverteilung mit einfarbiger Füllung">
            <a:extLst>
              <a:ext uri="{FF2B5EF4-FFF2-40B4-BE49-F238E27FC236}">
                <a16:creationId xmlns:a16="http://schemas.microsoft.com/office/drawing/2014/main" id="{8995D2E8-ED58-A88C-D569-0E38BCCAB2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8313396" y="2949724"/>
            <a:ext cx="562053" cy="562053"/>
          </a:xfrm>
          <a:prstGeom prst="rect">
            <a:avLst/>
          </a:prstGeom>
        </p:spPr>
      </p:pic>
      <p:pic>
        <p:nvPicPr>
          <p:cNvPr id="57" name="Grafik 56" descr="Messgerät mit einfarbiger Füllung">
            <a:extLst>
              <a:ext uri="{FF2B5EF4-FFF2-40B4-BE49-F238E27FC236}">
                <a16:creationId xmlns:a16="http://schemas.microsoft.com/office/drawing/2014/main" id="{1CCF0933-E57E-CD15-1877-74B8AD88AF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11756" y="3781661"/>
            <a:ext cx="565335" cy="565335"/>
          </a:xfrm>
          <a:prstGeom prst="rect">
            <a:avLst/>
          </a:prstGeom>
        </p:spPr>
      </p:pic>
      <p:sp>
        <p:nvSpPr>
          <p:cNvPr id="58" name="Freeform 918">
            <a:extLst>
              <a:ext uri="{FF2B5EF4-FFF2-40B4-BE49-F238E27FC236}">
                <a16:creationId xmlns:a16="http://schemas.microsoft.com/office/drawing/2014/main" id="{212D50E3-5C8A-7F0D-FD92-6B282DEB76C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8329518" y="4741330"/>
            <a:ext cx="529814" cy="190044"/>
          </a:xfrm>
          <a:custGeom>
            <a:avLst/>
            <a:gdLst>
              <a:gd name="T0" fmla="*/ 579 w 585"/>
              <a:gd name="T1" fmla="*/ 119 h 209"/>
              <a:gd name="T2" fmla="*/ 495 w 585"/>
              <a:gd name="T3" fmla="*/ 203 h 209"/>
              <a:gd name="T4" fmla="*/ 481 w 585"/>
              <a:gd name="T5" fmla="*/ 209 h 209"/>
              <a:gd name="T6" fmla="*/ 460 w 585"/>
              <a:gd name="T7" fmla="*/ 188 h 209"/>
              <a:gd name="T8" fmla="*/ 460 w 585"/>
              <a:gd name="T9" fmla="*/ 146 h 209"/>
              <a:gd name="T10" fmla="*/ 125 w 585"/>
              <a:gd name="T11" fmla="*/ 146 h 209"/>
              <a:gd name="T12" fmla="*/ 125 w 585"/>
              <a:gd name="T13" fmla="*/ 188 h 209"/>
              <a:gd name="T14" fmla="*/ 104 w 585"/>
              <a:gd name="T15" fmla="*/ 209 h 209"/>
              <a:gd name="T16" fmla="*/ 89 w 585"/>
              <a:gd name="T17" fmla="*/ 203 h 209"/>
              <a:gd name="T18" fmla="*/ 6 w 585"/>
              <a:gd name="T19" fmla="*/ 119 h 209"/>
              <a:gd name="T20" fmla="*/ 0 w 585"/>
              <a:gd name="T21" fmla="*/ 104 h 209"/>
              <a:gd name="T22" fmla="*/ 6 w 585"/>
              <a:gd name="T23" fmla="*/ 90 h 209"/>
              <a:gd name="T24" fmla="*/ 89 w 585"/>
              <a:gd name="T25" fmla="*/ 6 h 209"/>
              <a:gd name="T26" fmla="*/ 104 w 585"/>
              <a:gd name="T27" fmla="*/ 0 h 209"/>
              <a:gd name="T28" fmla="*/ 125 w 585"/>
              <a:gd name="T29" fmla="*/ 21 h 209"/>
              <a:gd name="T30" fmla="*/ 125 w 585"/>
              <a:gd name="T31" fmla="*/ 63 h 209"/>
              <a:gd name="T32" fmla="*/ 460 w 585"/>
              <a:gd name="T33" fmla="*/ 63 h 209"/>
              <a:gd name="T34" fmla="*/ 460 w 585"/>
              <a:gd name="T35" fmla="*/ 21 h 209"/>
              <a:gd name="T36" fmla="*/ 481 w 585"/>
              <a:gd name="T37" fmla="*/ 0 h 209"/>
              <a:gd name="T38" fmla="*/ 495 w 585"/>
              <a:gd name="T39" fmla="*/ 6 h 209"/>
              <a:gd name="T40" fmla="*/ 579 w 585"/>
              <a:gd name="T41" fmla="*/ 90 h 209"/>
              <a:gd name="T42" fmla="*/ 585 w 585"/>
              <a:gd name="T43" fmla="*/ 104 h 209"/>
              <a:gd name="T44" fmla="*/ 579 w 585"/>
              <a:gd name="T45" fmla="*/ 11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585" h="209">
                <a:moveTo>
                  <a:pt x="579" y="119"/>
                </a:moveTo>
                <a:cubicBezTo>
                  <a:pt x="495" y="203"/>
                  <a:pt x="495" y="203"/>
                  <a:pt x="495" y="203"/>
                </a:cubicBezTo>
                <a:cubicBezTo>
                  <a:pt x="491" y="207"/>
                  <a:pt x="486" y="209"/>
                  <a:pt x="481" y="209"/>
                </a:cubicBezTo>
                <a:cubicBezTo>
                  <a:pt x="469" y="209"/>
                  <a:pt x="460" y="199"/>
                  <a:pt x="460" y="188"/>
                </a:cubicBezTo>
                <a:cubicBezTo>
                  <a:pt x="460" y="146"/>
                  <a:pt x="460" y="146"/>
                  <a:pt x="460" y="146"/>
                </a:cubicBezTo>
                <a:cubicBezTo>
                  <a:pt x="125" y="146"/>
                  <a:pt x="125" y="146"/>
                  <a:pt x="125" y="146"/>
                </a:cubicBezTo>
                <a:cubicBezTo>
                  <a:pt x="125" y="188"/>
                  <a:pt x="125" y="188"/>
                  <a:pt x="125" y="188"/>
                </a:cubicBezTo>
                <a:cubicBezTo>
                  <a:pt x="125" y="199"/>
                  <a:pt x="116" y="209"/>
                  <a:pt x="104" y="209"/>
                </a:cubicBezTo>
                <a:cubicBezTo>
                  <a:pt x="99" y="209"/>
                  <a:pt x="93" y="207"/>
                  <a:pt x="89" y="203"/>
                </a:cubicBezTo>
                <a:cubicBezTo>
                  <a:pt x="6" y="119"/>
                  <a:pt x="6" y="119"/>
                  <a:pt x="6" y="119"/>
                </a:cubicBezTo>
                <a:cubicBezTo>
                  <a:pt x="2" y="115"/>
                  <a:pt x="0" y="110"/>
                  <a:pt x="0" y="104"/>
                </a:cubicBezTo>
                <a:cubicBezTo>
                  <a:pt x="0" y="99"/>
                  <a:pt x="2" y="94"/>
                  <a:pt x="6" y="90"/>
                </a:cubicBezTo>
                <a:cubicBezTo>
                  <a:pt x="89" y="6"/>
                  <a:pt x="89" y="6"/>
                  <a:pt x="89" y="6"/>
                </a:cubicBezTo>
                <a:cubicBezTo>
                  <a:pt x="93" y="2"/>
                  <a:pt x="99" y="0"/>
                  <a:pt x="104" y="0"/>
                </a:cubicBezTo>
                <a:cubicBezTo>
                  <a:pt x="116" y="0"/>
                  <a:pt x="125" y="9"/>
                  <a:pt x="125" y="21"/>
                </a:cubicBezTo>
                <a:cubicBezTo>
                  <a:pt x="125" y="63"/>
                  <a:pt x="125" y="63"/>
                  <a:pt x="125" y="63"/>
                </a:cubicBezTo>
                <a:cubicBezTo>
                  <a:pt x="460" y="63"/>
                  <a:pt x="460" y="63"/>
                  <a:pt x="460" y="63"/>
                </a:cubicBezTo>
                <a:cubicBezTo>
                  <a:pt x="460" y="21"/>
                  <a:pt x="460" y="21"/>
                  <a:pt x="460" y="21"/>
                </a:cubicBezTo>
                <a:cubicBezTo>
                  <a:pt x="460" y="9"/>
                  <a:pt x="469" y="0"/>
                  <a:pt x="481" y="0"/>
                </a:cubicBezTo>
                <a:cubicBezTo>
                  <a:pt x="486" y="0"/>
                  <a:pt x="491" y="2"/>
                  <a:pt x="495" y="6"/>
                </a:cubicBezTo>
                <a:cubicBezTo>
                  <a:pt x="579" y="90"/>
                  <a:pt x="579" y="90"/>
                  <a:pt x="579" y="90"/>
                </a:cubicBezTo>
                <a:cubicBezTo>
                  <a:pt x="583" y="94"/>
                  <a:pt x="585" y="99"/>
                  <a:pt x="585" y="104"/>
                </a:cubicBezTo>
                <a:cubicBezTo>
                  <a:pt x="585" y="110"/>
                  <a:pt x="583" y="115"/>
                  <a:pt x="579" y="11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pSp>
        <p:nvGrpSpPr>
          <p:cNvPr id="67" name="Gruppieren 66">
            <a:extLst>
              <a:ext uri="{FF2B5EF4-FFF2-40B4-BE49-F238E27FC236}">
                <a16:creationId xmlns:a16="http://schemas.microsoft.com/office/drawing/2014/main" id="{E60A5C61-FD00-E290-F944-59275097E977}"/>
              </a:ext>
            </a:extLst>
          </p:cNvPr>
          <p:cNvGrpSpPr/>
          <p:nvPr/>
        </p:nvGrpSpPr>
        <p:grpSpPr>
          <a:xfrm>
            <a:off x="179997" y="3708319"/>
            <a:ext cx="5918008" cy="1499684"/>
            <a:chOff x="179997" y="3708319"/>
            <a:chExt cx="5918008" cy="1499684"/>
          </a:xfrm>
        </p:grpSpPr>
        <p:grpSp>
          <p:nvGrpSpPr>
            <p:cNvPr id="62" name="Gruppieren 61">
              <a:extLst>
                <a:ext uri="{FF2B5EF4-FFF2-40B4-BE49-F238E27FC236}">
                  <a16:creationId xmlns:a16="http://schemas.microsoft.com/office/drawing/2014/main" id="{6BE68569-3D69-7582-2CB7-77CAF55AF64A}"/>
                </a:ext>
              </a:extLst>
            </p:cNvPr>
            <p:cNvGrpSpPr/>
            <p:nvPr/>
          </p:nvGrpSpPr>
          <p:grpSpPr>
            <a:xfrm>
              <a:off x="179997" y="3708319"/>
              <a:ext cx="5918008" cy="1499684"/>
              <a:chOff x="179997" y="3708319"/>
              <a:chExt cx="5918008" cy="1499684"/>
            </a:xfrm>
          </p:grpSpPr>
          <p:grpSp>
            <p:nvGrpSpPr>
              <p:cNvPr id="40" name="Gruppieren 39">
                <a:extLst>
                  <a:ext uri="{FF2B5EF4-FFF2-40B4-BE49-F238E27FC236}">
                    <a16:creationId xmlns:a16="http://schemas.microsoft.com/office/drawing/2014/main" id="{4BDB29D6-F432-6660-13E8-C32171A5621E}"/>
                  </a:ext>
                </a:extLst>
              </p:cNvPr>
              <p:cNvGrpSpPr/>
              <p:nvPr/>
            </p:nvGrpSpPr>
            <p:grpSpPr>
              <a:xfrm>
                <a:off x="179997" y="3709960"/>
                <a:ext cx="5918008" cy="1498043"/>
                <a:chOff x="179997" y="3709960"/>
                <a:chExt cx="5918008" cy="1498043"/>
              </a:xfrm>
            </p:grpSpPr>
            <p:grpSp>
              <p:nvGrpSpPr>
                <p:cNvPr id="34" name="Gruppieren 33">
                  <a:extLst>
                    <a:ext uri="{FF2B5EF4-FFF2-40B4-BE49-F238E27FC236}">
                      <a16:creationId xmlns:a16="http://schemas.microsoft.com/office/drawing/2014/main" id="{1124F3DA-EB81-A2AE-7A0C-5D4947CC9C6F}"/>
                    </a:ext>
                  </a:extLst>
                </p:cNvPr>
                <p:cNvGrpSpPr/>
                <p:nvPr/>
              </p:nvGrpSpPr>
              <p:grpSpPr>
                <a:xfrm>
                  <a:off x="179997" y="3728958"/>
                  <a:ext cx="5918008" cy="1479045"/>
                  <a:chOff x="179997" y="3728958"/>
                  <a:chExt cx="5918008" cy="1479045"/>
                </a:xfrm>
              </p:grpSpPr>
              <p:grpSp>
                <p:nvGrpSpPr>
                  <p:cNvPr id="9" name="Gruppieren 8"/>
                  <p:cNvGrpSpPr/>
                  <p:nvPr/>
                </p:nvGrpSpPr>
                <p:grpSpPr>
                  <a:xfrm>
                    <a:off x="181499" y="3728958"/>
                    <a:ext cx="5916506" cy="1479045"/>
                    <a:chOff x="181499" y="3728958"/>
                    <a:chExt cx="5916506" cy="1479045"/>
                  </a:xfrm>
                </p:grpSpPr>
                <p:sp>
                  <p:nvSpPr>
                    <p:cNvPr id="46" name="Rechteck 45"/>
                    <p:cNvSpPr/>
                    <p:nvPr/>
                  </p:nvSpPr>
                  <p:spPr>
                    <a:xfrm>
                      <a:off x="3597837" y="4308003"/>
                      <a:ext cx="1170000" cy="900000"/>
                    </a:xfrm>
                    <a:prstGeom prst="rect">
                      <a:avLst/>
                    </a:prstGeom>
                    <a:solidFill>
                      <a:srgbClr val="D28700">
                        <a:alpha val="50196"/>
                      </a:srgb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de-DE" sz="1200" b="1" dirty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a:t>Leitungs-auslastung</a:t>
                      </a:r>
                    </a:p>
                    <a:p>
                      <a:pPr algn="ctr"/>
                      <a:endParaRPr lang="de-DE" sz="1200" b="1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de-DE" sz="1200" b="1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8" name="Rechteck 27"/>
                    <p:cNvSpPr/>
                    <p:nvPr/>
                  </p:nvSpPr>
                  <p:spPr>
                    <a:xfrm>
                      <a:off x="181499" y="4308003"/>
                      <a:ext cx="1800000" cy="900000"/>
                    </a:xfrm>
                    <a:prstGeom prst="rect">
                      <a:avLst/>
                    </a:prstGeom>
                    <a:solidFill>
                      <a:srgbClr val="E7E7E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de-DE" sz="1200" b="1" dirty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a:t>Netzbetrieb</a:t>
                      </a:r>
                    </a:p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de-DE" sz="1400" b="1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4" name="Gruppieren 3"/>
                    <p:cNvGrpSpPr/>
                    <p:nvPr/>
                  </p:nvGrpSpPr>
                  <p:grpSpPr>
                    <a:xfrm>
                      <a:off x="2141670" y="4308003"/>
                      <a:ext cx="1296000" cy="900000"/>
                      <a:chOff x="3200128" y="4308003"/>
                      <a:chExt cx="1417561" cy="900000"/>
                    </a:xfrm>
                  </p:grpSpPr>
                  <p:sp>
                    <p:nvSpPr>
                      <p:cNvPr id="41" name="Rechteck 40"/>
                      <p:cNvSpPr/>
                      <p:nvPr/>
                    </p:nvSpPr>
                    <p:spPr>
                      <a:xfrm>
                        <a:off x="3269037" y="4308003"/>
                        <a:ext cx="1279743" cy="900000"/>
                      </a:xfrm>
                      <a:prstGeom prst="rect">
                        <a:avLst/>
                      </a:prstGeom>
                      <a:solidFill>
                        <a:srgbClr val="D7DD7F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r>
                          <a:rPr lang="de-DE" sz="1200" b="1" dirty="0">
                            <a:solidFill>
                              <a:schemeClr val="tx1"/>
                            </a:solidFill>
                            <a:cs typeface="Times New Roman" panose="02020603050405020304" pitchFamily="18" charset="0"/>
                          </a:rPr>
                          <a:t>Installierte </a:t>
                        </a:r>
                        <a:br>
                          <a:rPr lang="de-DE" sz="1200" b="1" dirty="0">
                            <a:solidFill>
                              <a:schemeClr val="tx1"/>
                            </a:solidFill>
                            <a:cs typeface="Times New Roman" panose="02020603050405020304" pitchFamily="18" charset="0"/>
                          </a:rPr>
                        </a:br>
                        <a:r>
                          <a:rPr lang="de-DE" sz="1200" b="1" dirty="0">
                            <a:solidFill>
                              <a:schemeClr val="tx1"/>
                            </a:solidFill>
                            <a:cs typeface="Times New Roman" panose="02020603050405020304" pitchFamily="18" charset="0"/>
                          </a:rPr>
                          <a:t>PV-Leistung</a:t>
                        </a:r>
                      </a:p>
                      <a:p>
                        <a:pPr algn="ctr"/>
                        <a:endParaRPr lang="de-DE" sz="1200" b="1" dirty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endParaRPr>
                      </a:p>
                      <a:p>
                        <a:pPr algn="ctr"/>
                        <a:endParaRPr lang="de-DE" sz="1200" b="1" dirty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endParaRPr>
                      </a:p>
                    </p:txBody>
                  </p: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33" name="Rechteck 32"/>
                          <p:cNvSpPr/>
                          <p:nvPr/>
                        </p:nvSpPr>
                        <p:spPr>
                          <a:xfrm>
                            <a:off x="3200128" y="4852651"/>
                            <a:ext cx="1417561" cy="280333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:pPr algn="ctr"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sSubSup>
                                    <m:sSubSupPr>
                                      <m:ctrlPr>
                                        <a:rPr lang="de-D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2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  <m:sup>
                                      <m:r>
                                        <m:rPr>
                                          <m:sty m:val="p"/>
                                        </m:rPr>
                                        <a:rPr lang="en-US" sz="1200">
                                          <a:latin typeface="Cambria Math" panose="02040503050406030204" pitchFamily="18" charset="0"/>
                                        </a:rPr>
                                        <m:t>PV</m:t>
                                      </m:r>
                                    </m:sup>
                                  </m:sSubSup>
                                </m:oMath>
                              </m:oMathPara>
                            </a14:m>
                            <a:endParaRPr lang="de-DE" sz="1100" b="1" dirty="0"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33" name="Rechteck 32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3200128" y="4852651"/>
                            <a:ext cx="1417561" cy="280333"/>
                          </a:xfrm>
                          <a:prstGeom prst="rect">
                            <a:avLst/>
                          </a:prstGeom>
                          <a:blipFill>
                            <a:blip r:embed="rId7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de-DE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29" name="Rechteck 28"/>
                    <p:cNvSpPr/>
                    <p:nvPr/>
                  </p:nvSpPr>
                  <p:spPr>
                    <a:xfrm>
                      <a:off x="4928005" y="4308003"/>
                      <a:ext cx="1170000" cy="900000"/>
                    </a:xfrm>
                    <a:prstGeom prst="rect">
                      <a:avLst/>
                    </a:prstGeom>
                    <a:solidFill>
                      <a:srgbClr val="00689D">
                        <a:alpha val="50196"/>
                      </a:srgb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de-DE" sz="1200" b="1" dirty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a:t>Spannungs-band</a:t>
                      </a:r>
                    </a:p>
                    <a:p>
                      <a:pPr algn="ctr"/>
                      <a:endParaRPr lang="de-DE" sz="1200" b="1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de-DE" sz="1200" b="1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p:txBody>
                </p: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8" name="Rechteck 7"/>
                        <p:cNvSpPr/>
                        <p:nvPr/>
                      </p:nvSpPr>
                      <p:spPr>
                        <a:xfrm>
                          <a:off x="5258224" y="4861914"/>
                          <a:ext cx="509563" cy="317203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400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400" i="1">
                                        <a:latin typeface="Cambria Math" panose="02040503050406030204" pitchFamily="18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de-DE" sz="14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de-DE" sz="140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de-DE" sz="14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400" i="1" dirty="0">
                            <a:cs typeface="Times New Roman" panose="02020603050405020304" pitchFamily="18" charset="0"/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8" name="Rechteck 7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5258224" y="4861914"/>
                          <a:ext cx="509563" cy="317203"/>
                        </a:xfrm>
                        <a:prstGeom prst="rect">
                          <a:avLst/>
                        </a:prstGeom>
                        <a:blipFill>
                          <a:blip r:embed="rId8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de-DE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sp>
                  <p:nvSpPr>
                    <p:cNvPr id="35" name="Freeform 924">
                      <a:extLst>
                        <a:ext uri="{FF2B5EF4-FFF2-40B4-BE49-F238E27FC236}">
                          <a16:creationId xmlns:a16="http://schemas.microsoft.com/office/drawing/2014/main" id="{EE4ECD0E-CAB2-4CAD-867B-B2B6F40ED320}"/>
                        </a:ext>
                      </a:extLst>
                    </p:cNvPr>
                    <p:cNvSpPr>
                      <a:spLocks noChangeAspect="1" noEditPoints="1"/>
                    </p:cNvSpPr>
                    <p:nvPr/>
                  </p:nvSpPr>
                  <p:spPr bwMode="auto">
                    <a:xfrm>
                      <a:off x="796435" y="3728958"/>
                      <a:ext cx="570128" cy="524057"/>
                    </a:xfrm>
                    <a:custGeom>
                      <a:avLst/>
                      <a:gdLst>
                        <a:gd name="T0" fmla="*/ 360 w 627"/>
                        <a:gd name="T1" fmla="*/ 336 h 576"/>
                        <a:gd name="T2" fmla="*/ 381 w 627"/>
                        <a:gd name="T3" fmla="*/ 405 h 576"/>
                        <a:gd name="T4" fmla="*/ 319 w 627"/>
                        <a:gd name="T5" fmla="*/ 458 h 576"/>
                        <a:gd name="T6" fmla="*/ 249 w 627"/>
                        <a:gd name="T7" fmla="*/ 489 h 576"/>
                        <a:gd name="T8" fmla="*/ 169 w 627"/>
                        <a:gd name="T9" fmla="*/ 489 h 576"/>
                        <a:gd name="T10" fmla="*/ 98 w 627"/>
                        <a:gd name="T11" fmla="*/ 458 h 576"/>
                        <a:gd name="T12" fmla="*/ 38 w 627"/>
                        <a:gd name="T13" fmla="*/ 405 h 576"/>
                        <a:gd name="T14" fmla="*/ 57 w 627"/>
                        <a:gd name="T15" fmla="*/ 335 h 576"/>
                        <a:gd name="T16" fmla="*/ 0 w 627"/>
                        <a:gd name="T17" fmla="*/ 257 h 576"/>
                        <a:gd name="T18" fmla="*/ 68 w 627"/>
                        <a:gd name="T19" fmla="*/ 215 h 576"/>
                        <a:gd name="T20" fmla="*/ 39 w 627"/>
                        <a:gd name="T21" fmla="*/ 164 h 576"/>
                        <a:gd name="T22" fmla="*/ 136 w 627"/>
                        <a:gd name="T23" fmla="*/ 147 h 576"/>
                        <a:gd name="T24" fmla="*/ 178 w 627"/>
                        <a:gd name="T25" fmla="*/ 79 h 576"/>
                        <a:gd name="T26" fmla="*/ 256 w 627"/>
                        <a:gd name="T27" fmla="*/ 137 h 576"/>
                        <a:gd name="T28" fmla="*/ 326 w 627"/>
                        <a:gd name="T29" fmla="*/ 116 h 576"/>
                        <a:gd name="T30" fmla="*/ 378 w 627"/>
                        <a:gd name="T31" fmla="*/ 177 h 576"/>
                        <a:gd name="T32" fmla="*/ 410 w 627"/>
                        <a:gd name="T33" fmla="*/ 248 h 576"/>
                        <a:gd name="T34" fmla="*/ 209 w 627"/>
                        <a:gd name="T35" fmla="*/ 204 h 576"/>
                        <a:gd name="T36" fmla="*/ 292 w 627"/>
                        <a:gd name="T37" fmla="*/ 288 h 576"/>
                        <a:gd name="T38" fmla="*/ 578 w 627"/>
                        <a:gd name="T39" fmla="*/ 154 h 576"/>
                        <a:gd name="T40" fmla="*/ 584 w 627"/>
                        <a:gd name="T41" fmla="*/ 218 h 576"/>
                        <a:gd name="T42" fmla="*/ 502 w 627"/>
                        <a:gd name="T43" fmla="*/ 204 h 576"/>
                        <a:gd name="T44" fmla="*/ 419 w 627"/>
                        <a:gd name="T45" fmla="*/ 218 h 576"/>
                        <a:gd name="T46" fmla="*/ 425 w 627"/>
                        <a:gd name="T47" fmla="*/ 154 h 576"/>
                        <a:gd name="T48" fmla="*/ 425 w 627"/>
                        <a:gd name="T49" fmla="*/ 88 h 576"/>
                        <a:gd name="T50" fmla="*/ 419 w 627"/>
                        <a:gd name="T51" fmla="*/ 23 h 576"/>
                        <a:gd name="T52" fmla="*/ 502 w 627"/>
                        <a:gd name="T53" fmla="*/ 37 h 576"/>
                        <a:gd name="T54" fmla="*/ 543 w 627"/>
                        <a:gd name="T55" fmla="*/ 0 h 576"/>
                        <a:gd name="T56" fmla="*/ 569 w 627"/>
                        <a:gd name="T57" fmla="*/ 71 h 576"/>
                        <a:gd name="T58" fmla="*/ 627 w 627"/>
                        <a:gd name="T59" fmla="*/ 143 h 576"/>
                        <a:gd name="T60" fmla="*/ 569 w 627"/>
                        <a:gd name="T61" fmla="*/ 505 h 576"/>
                        <a:gd name="T62" fmla="*/ 543 w 627"/>
                        <a:gd name="T63" fmla="*/ 576 h 576"/>
                        <a:gd name="T64" fmla="*/ 492 w 627"/>
                        <a:gd name="T65" fmla="*/ 538 h 576"/>
                        <a:gd name="T66" fmla="*/ 418 w 627"/>
                        <a:gd name="T67" fmla="*/ 550 h 576"/>
                        <a:gd name="T68" fmla="*/ 376 w 627"/>
                        <a:gd name="T69" fmla="*/ 478 h 576"/>
                        <a:gd name="T70" fmla="*/ 435 w 627"/>
                        <a:gd name="T71" fmla="*/ 405 h 576"/>
                        <a:gd name="T72" fmla="*/ 460 w 627"/>
                        <a:gd name="T73" fmla="*/ 335 h 576"/>
                        <a:gd name="T74" fmla="*/ 511 w 627"/>
                        <a:gd name="T75" fmla="*/ 372 h 576"/>
                        <a:gd name="T76" fmla="*/ 584 w 627"/>
                        <a:gd name="T77" fmla="*/ 358 h 576"/>
                        <a:gd name="T78" fmla="*/ 578 w 627"/>
                        <a:gd name="T79" fmla="*/ 422 h 576"/>
                        <a:gd name="T80" fmla="*/ 502 w 627"/>
                        <a:gd name="T81" fmla="*/ 79 h 576"/>
                        <a:gd name="T82" fmla="*/ 543 w 627"/>
                        <a:gd name="T83" fmla="*/ 121 h 576"/>
                        <a:gd name="T84" fmla="*/ 460 w 627"/>
                        <a:gd name="T85" fmla="*/ 455 h 576"/>
                        <a:gd name="T86" fmla="*/ 502 w 627"/>
                        <a:gd name="T87" fmla="*/ 413 h 57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</a:cxnLst>
                      <a:rect l="0" t="0" r="r" b="b"/>
                      <a:pathLst>
                        <a:path w="627" h="576">
                          <a:moveTo>
                            <a:pt x="418" y="319"/>
                          </a:moveTo>
                          <a:cubicBezTo>
                            <a:pt x="418" y="323"/>
                            <a:pt x="415" y="328"/>
                            <a:pt x="410" y="328"/>
                          </a:cubicBezTo>
                          <a:cubicBezTo>
                            <a:pt x="360" y="336"/>
                            <a:pt x="360" y="336"/>
                            <a:pt x="360" y="336"/>
                          </a:cubicBezTo>
                          <a:cubicBezTo>
                            <a:pt x="357" y="345"/>
                            <a:pt x="354" y="353"/>
                            <a:pt x="349" y="361"/>
                          </a:cubicBezTo>
                          <a:cubicBezTo>
                            <a:pt x="358" y="374"/>
                            <a:pt x="368" y="386"/>
                            <a:pt x="379" y="399"/>
                          </a:cubicBezTo>
                          <a:cubicBezTo>
                            <a:pt x="380" y="401"/>
                            <a:pt x="381" y="403"/>
                            <a:pt x="381" y="405"/>
                          </a:cubicBezTo>
                          <a:cubicBezTo>
                            <a:pt x="381" y="407"/>
                            <a:pt x="380" y="410"/>
                            <a:pt x="379" y="411"/>
                          </a:cubicBezTo>
                          <a:cubicBezTo>
                            <a:pt x="372" y="420"/>
                            <a:pt x="336" y="460"/>
                            <a:pt x="326" y="460"/>
                          </a:cubicBezTo>
                          <a:cubicBezTo>
                            <a:pt x="323" y="460"/>
                            <a:pt x="321" y="459"/>
                            <a:pt x="319" y="458"/>
                          </a:cubicBezTo>
                          <a:cubicBezTo>
                            <a:pt x="282" y="428"/>
                            <a:pt x="282" y="428"/>
                            <a:pt x="282" y="428"/>
                          </a:cubicBezTo>
                          <a:cubicBezTo>
                            <a:pt x="273" y="433"/>
                            <a:pt x="265" y="436"/>
                            <a:pt x="256" y="438"/>
                          </a:cubicBezTo>
                          <a:cubicBezTo>
                            <a:pt x="255" y="455"/>
                            <a:pt x="253" y="473"/>
                            <a:pt x="249" y="489"/>
                          </a:cubicBezTo>
                          <a:cubicBezTo>
                            <a:pt x="248" y="494"/>
                            <a:pt x="244" y="497"/>
                            <a:pt x="239" y="497"/>
                          </a:cubicBezTo>
                          <a:cubicBezTo>
                            <a:pt x="178" y="497"/>
                            <a:pt x="178" y="497"/>
                            <a:pt x="178" y="497"/>
                          </a:cubicBezTo>
                          <a:cubicBezTo>
                            <a:pt x="174" y="497"/>
                            <a:pt x="169" y="493"/>
                            <a:pt x="169" y="489"/>
                          </a:cubicBezTo>
                          <a:cubicBezTo>
                            <a:pt x="161" y="439"/>
                            <a:pt x="161" y="439"/>
                            <a:pt x="161" y="439"/>
                          </a:cubicBezTo>
                          <a:cubicBezTo>
                            <a:pt x="153" y="436"/>
                            <a:pt x="144" y="433"/>
                            <a:pt x="137" y="429"/>
                          </a:cubicBezTo>
                          <a:cubicBezTo>
                            <a:pt x="98" y="458"/>
                            <a:pt x="98" y="458"/>
                            <a:pt x="98" y="458"/>
                          </a:cubicBezTo>
                          <a:cubicBezTo>
                            <a:pt x="96" y="459"/>
                            <a:pt x="94" y="460"/>
                            <a:pt x="91" y="460"/>
                          </a:cubicBezTo>
                          <a:cubicBezTo>
                            <a:pt x="89" y="460"/>
                            <a:pt x="87" y="459"/>
                            <a:pt x="85" y="457"/>
                          </a:cubicBezTo>
                          <a:cubicBezTo>
                            <a:pt x="76" y="450"/>
                            <a:pt x="38" y="415"/>
                            <a:pt x="38" y="405"/>
                          </a:cubicBezTo>
                          <a:cubicBezTo>
                            <a:pt x="38" y="403"/>
                            <a:pt x="39" y="401"/>
                            <a:pt x="40" y="399"/>
                          </a:cubicBezTo>
                          <a:cubicBezTo>
                            <a:pt x="49" y="387"/>
                            <a:pt x="59" y="374"/>
                            <a:pt x="69" y="362"/>
                          </a:cubicBezTo>
                          <a:cubicBezTo>
                            <a:pt x="64" y="353"/>
                            <a:pt x="60" y="344"/>
                            <a:pt x="57" y="335"/>
                          </a:cubicBezTo>
                          <a:cubicBezTo>
                            <a:pt x="7" y="327"/>
                            <a:pt x="7" y="327"/>
                            <a:pt x="7" y="327"/>
                          </a:cubicBezTo>
                          <a:cubicBezTo>
                            <a:pt x="3" y="326"/>
                            <a:pt x="0" y="322"/>
                            <a:pt x="0" y="318"/>
                          </a:cubicBezTo>
                          <a:cubicBezTo>
                            <a:pt x="0" y="257"/>
                            <a:pt x="0" y="257"/>
                            <a:pt x="0" y="257"/>
                          </a:cubicBezTo>
                          <a:cubicBezTo>
                            <a:pt x="0" y="253"/>
                            <a:pt x="3" y="248"/>
                            <a:pt x="7" y="247"/>
                          </a:cubicBezTo>
                          <a:cubicBezTo>
                            <a:pt x="58" y="240"/>
                            <a:pt x="58" y="240"/>
                            <a:pt x="58" y="240"/>
                          </a:cubicBezTo>
                          <a:cubicBezTo>
                            <a:pt x="60" y="231"/>
                            <a:pt x="64" y="223"/>
                            <a:pt x="68" y="215"/>
                          </a:cubicBezTo>
                          <a:cubicBezTo>
                            <a:pt x="59" y="202"/>
                            <a:pt x="49" y="189"/>
                            <a:pt x="39" y="177"/>
                          </a:cubicBezTo>
                          <a:cubicBezTo>
                            <a:pt x="38" y="175"/>
                            <a:pt x="37" y="173"/>
                            <a:pt x="37" y="171"/>
                          </a:cubicBezTo>
                          <a:cubicBezTo>
                            <a:pt x="37" y="168"/>
                            <a:pt x="37" y="166"/>
                            <a:pt x="39" y="164"/>
                          </a:cubicBezTo>
                          <a:cubicBezTo>
                            <a:pt x="45" y="155"/>
                            <a:pt x="82" y="116"/>
                            <a:pt x="91" y="116"/>
                          </a:cubicBezTo>
                          <a:cubicBezTo>
                            <a:pt x="94" y="116"/>
                            <a:pt x="96" y="117"/>
                            <a:pt x="98" y="118"/>
                          </a:cubicBezTo>
                          <a:cubicBezTo>
                            <a:pt x="136" y="147"/>
                            <a:pt x="136" y="147"/>
                            <a:pt x="136" y="147"/>
                          </a:cubicBezTo>
                          <a:cubicBezTo>
                            <a:pt x="144" y="143"/>
                            <a:pt x="152" y="140"/>
                            <a:pt x="161" y="137"/>
                          </a:cubicBezTo>
                          <a:cubicBezTo>
                            <a:pt x="163" y="121"/>
                            <a:pt x="164" y="103"/>
                            <a:pt x="169" y="87"/>
                          </a:cubicBezTo>
                          <a:cubicBezTo>
                            <a:pt x="170" y="82"/>
                            <a:pt x="174" y="79"/>
                            <a:pt x="178" y="79"/>
                          </a:cubicBezTo>
                          <a:cubicBezTo>
                            <a:pt x="239" y="79"/>
                            <a:pt x="239" y="79"/>
                            <a:pt x="239" y="79"/>
                          </a:cubicBezTo>
                          <a:cubicBezTo>
                            <a:pt x="244" y="79"/>
                            <a:pt x="248" y="82"/>
                            <a:pt x="249" y="87"/>
                          </a:cubicBezTo>
                          <a:cubicBezTo>
                            <a:pt x="256" y="137"/>
                            <a:pt x="256" y="137"/>
                            <a:pt x="256" y="137"/>
                          </a:cubicBezTo>
                          <a:cubicBezTo>
                            <a:pt x="265" y="140"/>
                            <a:pt x="273" y="143"/>
                            <a:pt x="281" y="147"/>
                          </a:cubicBezTo>
                          <a:cubicBezTo>
                            <a:pt x="320" y="118"/>
                            <a:pt x="320" y="118"/>
                            <a:pt x="320" y="118"/>
                          </a:cubicBezTo>
                          <a:cubicBezTo>
                            <a:pt x="322" y="116"/>
                            <a:pt x="324" y="116"/>
                            <a:pt x="326" y="116"/>
                          </a:cubicBezTo>
                          <a:cubicBezTo>
                            <a:pt x="329" y="116"/>
                            <a:pt x="331" y="117"/>
                            <a:pt x="333" y="118"/>
                          </a:cubicBezTo>
                          <a:cubicBezTo>
                            <a:pt x="341" y="126"/>
                            <a:pt x="380" y="161"/>
                            <a:pt x="380" y="171"/>
                          </a:cubicBezTo>
                          <a:cubicBezTo>
                            <a:pt x="380" y="173"/>
                            <a:pt x="379" y="175"/>
                            <a:pt x="378" y="177"/>
                          </a:cubicBezTo>
                          <a:cubicBezTo>
                            <a:pt x="368" y="189"/>
                            <a:pt x="358" y="201"/>
                            <a:pt x="349" y="214"/>
                          </a:cubicBezTo>
                          <a:cubicBezTo>
                            <a:pt x="354" y="223"/>
                            <a:pt x="357" y="232"/>
                            <a:pt x="360" y="241"/>
                          </a:cubicBezTo>
                          <a:cubicBezTo>
                            <a:pt x="410" y="248"/>
                            <a:pt x="410" y="248"/>
                            <a:pt x="410" y="248"/>
                          </a:cubicBezTo>
                          <a:cubicBezTo>
                            <a:pt x="415" y="249"/>
                            <a:pt x="418" y="254"/>
                            <a:pt x="418" y="258"/>
                          </a:cubicBezTo>
                          <a:lnTo>
                            <a:pt x="418" y="319"/>
                          </a:lnTo>
                          <a:close/>
                          <a:moveTo>
                            <a:pt x="209" y="204"/>
                          </a:moveTo>
                          <a:cubicBezTo>
                            <a:pt x="163" y="204"/>
                            <a:pt x="125" y="242"/>
                            <a:pt x="125" y="288"/>
                          </a:cubicBezTo>
                          <a:cubicBezTo>
                            <a:pt x="125" y="334"/>
                            <a:pt x="163" y="372"/>
                            <a:pt x="209" y="372"/>
                          </a:cubicBezTo>
                          <a:cubicBezTo>
                            <a:pt x="255" y="372"/>
                            <a:pt x="292" y="334"/>
                            <a:pt x="292" y="288"/>
                          </a:cubicBezTo>
                          <a:cubicBezTo>
                            <a:pt x="292" y="242"/>
                            <a:pt x="255" y="204"/>
                            <a:pt x="209" y="204"/>
                          </a:cubicBezTo>
                          <a:close/>
                          <a:moveTo>
                            <a:pt x="627" y="143"/>
                          </a:moveTo>
                          <a:cubicBezTo>
                            <a:pt x="627" y="148"/>
                            <a:pt x="585" y="153"/>
                            <a:pt x="578" y="154"/>
                          </a:cubicBezTo>
                          <a:cubicBezTo>
                            <a:pt x="576" y="160"/>
                            <a:pt x="572" y="165"/>
                            <a:pt x="569" y="171"/>
                          </a:cubicBezTo>
                          <a:cubicBezTo>
                            <a:pt x="571" y="177"/>
                            <a:pt x="585" y="210"/>
                            <a:pt x="585" y="216"/>
                          </a:cubicBezTo>
                          <a:cubicBezTo>
                            <a:pt x="585" y="217"/>
                            <a:pt x="585" y="217"/>
                            <a:pt x="584" y="218"/>
                          </a:cubicBezTo>
                          <a:cubicBezTo>
                            <a:pt x="580" y="220"/>
                            <a:pt x="545" y="241"/>
                            <a:pt x="543" y="241"/>
                          </a:cubicBezTo>
                          <a:cubicBezTo>
                            <a:pt x="539" y="241"/>
                            <a:pt x="515" y="208"/>
                            <a:pt x="511" y="204"/>
                          </a:cubicBezTo>
                          <a:cubicBezTo>
                            <a:pt x="508" y="204"/>
                            <a:pt x="505" y="204"/>
                            <a:pt x="502" y="204"/>
                          </a:cubicBezTo>
                          <a:cubicBezTo>
                            <a:pt x="498" y="204"/>
                            <a:pt x="495" y="204"/>
                            <a:pt x="492" y="204"/>
                          </a:cubicBezTo>
                          <a:cubicBezTo>
                            <a:pt x="488" y="208"/>
                            <a:pt x="464" y="241"/>
                            <a:pt x="460" y="241"/>
                          </a:cubicBezTo>
                          <a:cubicBezTo>
                            <a:pt x="458" y="241"/>
                            <a:pt x="423" y="220"/>
                            <a:pt x="419" y="218"/>
                          </a:cubicBezTo>
                          <a:cubicBezTo>
                            <a:pt x="418" y="217"/>
                            <a:pt x="418" y="216"/>
                            <a:pt x="418" y="216"/>
                          </a:cubicBezTo>
                          <a:cubicBezTo>
                            <a:pt x="418" y="210"/>
                            <a:pt x="432" y="177"/>
                            <a:pt x="435" y="171"/>
                          </a:cubicBezTo>
                          <a:cubicBezTo>
                            <a:pt x="431" y="165"/>
                            <a:pt x="427" y="160"/>
                            <a:pt x="425" y="154"/>
                          </a:cubicBezTo>
                          <a:cubicBezTo>
                            <a:pt x="418" y="153"/>
                            <a:pt x="376" y="148"/>
                            <a:pt x="376" y="143"/>
                          </a:cubicBezTo>
                          <a:cubicBezTo>
                            <a:pt x="376" y="98"/>
                            <a:pt x="376" y="98"/>
                            <a:pt x="376" y="98"/>
                          </a:cubicBezTo>
                          <a:cubicBezTo>
                            <a:pt x="376" y="93"/>
                            <a:pt x="418" y="88"/>
                            <a:pt x="425" y="88"/>
                          </a:cubicBezTo>
                          <a:cubicBezTo>
                            <a:pt x="427" y="82"/>
                            <a:pt x="431" y="76"/>
                            <a:pt x="435" y="71"/>
                          </a:cubicBezTo>
                          <a:cubicBezTo>
                            <a:pt x="432" y="64"/>
                            <a:pt x="418" y="31"/>
                            <a:pt x="418" y="25"/>
                          </a:cubicBezTo>
                          <a:cubicBezTo>
                            <a:pt x="418" y="25"/>
                            <a:pt x="418" y="24"/>
                            <a:pt x="419" y="23"/>
                          </a:cubicBezTo>
                          <a:cubicBezTo>
                            <a:pt x="423" y="21"/>
                            <a:pt x="458" y="0"/>
                            <a:pt x="460" y="0"/>
                          </a:cubicBezTo>
                          <a:cubicBezTo>
                            <a:pt x="464" y="0"/>
                            <a:pt x="488" y="33"/>
                            <a:pt x="492" y="38"/>
                          </a:cubicBezTo>
                          <a:cubicBezTo>
                            <a:pt x="495" y="37"/>
                            <a:pt x="498" y="37"/>
                            <a:pt x="502" y="37"/>
                          </a:cubicBezTo>
                          <a:cubicBezTo>
                            <a:pt x="505" y="37"/>
                            <a:pt x="508" y="37"/>
                            <a:pt x="511" y="38"/>
                          </a:cubicBezTo>
                          <a:cubicBezTo>
                            <a:pt x="521" y="25"/>
                            <a:pt x="530" y="12"/>
                            <a:pt x="541" y="1"/>
                          </a:cubicBezTo>
                          <a:cubicBezTo>
                            <a:pt x="543" y="0"/>
                            <a:pt x="543" y="0"/>
                            <a:pt x="543" y="0"/>
                          </a:cubicBezTo>
                          <a:cubicBezTo>
                            <a:pt x="545" y="0"/>
                            <a:pt x="580" y="21"/>
                            <a:pt x="584" y="23"/>
                          </a:cubicBezTo>
                          <a:cubicBezTo>
                            <a:pt x="585" y="24"/>
                            <a:pt x="585" y="25"/>
                            <a:pt x="585" y="25"/>
                          </a:cubicBezTo>
                          <a:cubicBezTo>
                            <a:pt x="585" y="31"/>
                            <a:pt x="571" y="64"/>
                            <a:pt x="569" y="71"/>
                          </a:cubicBezTo>
                          <a:cubicBezTo>
                            <a:pt x="572" y="76"/>
                            <a:pt x="576" y="82"/>
                            <a:pt x="578" y="88"/>
                          </a:cubicBezTo>
                          <a:cubicBezTo>
                            <a:pt x="585" y="88"/>
                            <a:pt x="627" y="93"/>
                            <a:pt x="627" y="98"/>
                          </a:cubicBezTo>
                          <a:lnTo>
                            <a:pt x="627" y="143"/>
                          </a:lnTo>
                          <a:close/>
                          <a:moveTo>
                            <a:pt x="627" y="478"/>
                          </a:moveTo>
                          <a:cubicBezTo>
                            <a:pt x="627" y="483"/>
                            <a:pt x="585" y="487"/>
                            <a:pt x="578" y="488"/>
                          </a:cubicBezTo>
                          <a:cubicBezTo>
                            <a:pt x="576" y="494"/>
                            <a:pt x="572" y="500"/>
                            <a:pt x="569" y="505"/>
                          </a:cubicBezTo>
                          <a:cubicBezTo>
                            <a:pt x="571" y="512"/>
                            <a:pt x="585" y="544"/>
                            <a:pt x="585" y="550"/>
                          </a:cubicBezTo>
                          <a:cubicBezTo>
                            <a:pt x="585" y="551"/>
                            <a:pt x="585" y="552"/>
                            <a:pt x="584" y="553"/>
                          </a:cubicBezTo>
                          <a:cubicBezTo>
                            <a:pt x="580" y="555"/>
                            <a:pt x="545" y="576"/>
                            <a:pt x="543" y="576"/>
                          </a:cubicBezTo>
                          <a:cubicBezTo>
                            <a:pt x="539" y="576"/>
                            <a:pt x="515" y="543"/>
                            <a:pt x="511" y="538"/>
                          </a:cubicBezTo>
                          <a:cubicBezTo>
                            <a:pt x="508" y="538"/>
                            <a:pt x="505" y="539"/>
                            <a:pt x="502" y="539"/>
                          </a:cubicBezTo>
                          <a:cubicBezTo>
                            <a:pt x="498" y="539"/>
                            <a:pt x="495" y="538"/>
                            <a:pt x="492" y="538"/>
                          </a:cubicBezTo>
                          <a:cubicBezTo>
                            <a:pt x="488" y="543"/>
                            <a:pt x="464" y="576"/>
                            <a:pt x="460" y="576"/>
                          </a:cubicBezTo>
                          <a:cubicBezTo>
                            <a:pt x="458" y="576"/>
                            <a:pt x="423" y="555"/>
                            <a:pt x="419" y="553"/>
                          </a:cubicBezTo>
                          <a:cubicBezTo>
                            <a:pt x="418" y="552"/>
                            <a:pt x="418" y="551"/>
                            <a:pt x="418" y="550"/>
                          </a:cubicBezTo>
                          <a:cubicBezTo>
                            <a:pt x="418" y="545"/>
                            <a:pt x="432" y="512"/>
                            <a:pt x="435" y="505"/>
                          </a:cubicBezTo>
                          <a:cubicBezTo>
                            <a:pt x="431" y="500"/>
                            <a:pt x="427" y="494"/>
                            <a:pt x="425" y="488"/>
                          </a:cubicBezTo>
                          <a:cubicBezTo>
                            <a:pt x="418" y="487"/>
                            <a:pt x="376" y="483"/>
                            <a:pt x="376" y="478"/>
                          </a:cubicBezTo>
                          <a:cubicBezTo>
                            <a:pt x="376" y="432"/>
                            <a:pt x="376" y="432"/>
                            <a:pt x="376" y="432"/>
                          </a:cubicBezTo>
                          <a:cubicBezTo>
                            <a:pt x="376" y="427"/>
                            <a:pt x="418" y="423"/>
                            <a:pt x="425" y="422"/>
                          </a:cubicBezTo>
                          <a:cubicBezTo>
                            <a:pt x="427" y="416"/>
                            <a:pt x="431" y="410"/>
                            <a:pt x="435" y="405"/>
                          </a:cubicBezTo>
                          <a:cubicBezTo>
                            <a:pt x="432" y="399"/>
                            <a:pt x="418" y="366"/>
                            <a:pt x="418" y="360"/>
                          </a:cubicBezTo>
                          <a:cubicBezTo>
                            <a:pt x="418" y="359"/>
                            <a:pt x="418" y="358"/>
                            <a:pt x="419" y="358"/>
                          </a:cubicBezTo>
                          <a:cubicBezTo>
                            <a:pt x="423" y="356"/>
                            <a:pt x="458" y="335"/>
                            <a:pt x="460" y="335"/>
                          </a:cubicBezTo>
                          <a:cubicBezTo>
                            <a:pt x="464" y="335"/>
                            <a:pt x="488" y="367"/>
                            <a:pt x="492" y="372"/>
                          </a:cubicBezTo>
                          <a:cubicBezTo>
                            <a:pt x="495" y="372"/>
                            <a:pt x="498" y="372"/>
                            <a:pt x="502" y="372"/>
                          </a:cubicBezTo>
                          <a:cubicBezTo>
                            <a:pt x="505" y="372"/>
                            <a:pt x="508" y="372"/>
                            <a:pt x="511" y="372"/>
                          </a:cubicBezTo>
                          <a:cubicBezTo>
                            <a:pt x="521" y="359"/>
                            <a:pt x="530" y="347"/>
                            <a:pt x="541" y="336"/>
                          </a:cubicBezTo>
                          <a:cubicBezTo>
                            <a:pt x="543" y="335"/>
                            <a:pt x="543" y="335"/>
                            <a:pt x="543" y="335"/>
                          </a:cubicBezTo>
                          <a:cubicBezTo>
                            <a:pt x="545" y="335"/>
                            <a:pt x="580" y="355"/>
                            <a:pt x="584" y="358"/>
                          </a:cubicBezTo>
                          <a:cubicBezTo>
                            <a:pt x="585" y="358"/>
                            <a:pt x="585" y="359"/>
                            <a:pt x="585" y="360"/>
                          </a:cubicBezTo>
                          <a:cubicBezTo>
                            <a:pt x="585" y="366"/>
                            <a:pt x="571" y="399"/>
                            <a:pt x="569" y="405"/>
                          </a:cubicBezTo>
                          <a:cubicBezTo>
                            <a:pt x="572" y="410"/>
                            <a:pt x="576" y="416"/>
                            <a:pt x="578" y="422"/>
                          </a:cubicBezTo>
                          <a:cubicBezTo>
                            <a:pt x="585" y="423"/>
                            <a:pt x="627" y="427"/>
                            <a:pt x="627" y="432"/>
                          </a:cubicBezTo>
                          <a:lnTo>
                            <a:pt x="627" y="478"/>
                          </a:lnTo>
                          <a:close/>
                          <a:moveTo>
                            <a:pt x="502" y="79"/>
                          </a:moveTo>
                          <a:cubicBezTo>
                            <a:pt x="479" y="79"/>
                            <a:pt x="460" y="98"/>
                            <a:pt x="460" y="121"/>
                          </a:cubicBezTo>
                          <a:cubicBezTo>
                            <a:pt x="460" y="144"/>
                            <a:pt x="479" y="162"/>
                            <a:pt x="502" y="162"/>
                          </a:cubicBezTo>
                          <a:cubicBezTo>
                            <a:pt x="525" y="162"/>
                            <a:pt x="543" y="143"/>
                            <a:pt x="543" y="121"/>
                          </a:cubicBezTo>
                          <a:cubicBezTo>
                            <a:pt x="543" y="98"/>
                            <a:pt x="524" y="79"/>
                            <a:pt x="502" y="79"/>
                          </a:cubicBezTo>
                          <a:close/>
                          <a:moveTo>
                            <a:pt x="502" y="413"/>
                          </a:moveTo>
                          <a:cubicBezTo>
                            <a:pt x="479" y="413"/>
                            <a:pt x="460" y="432"/>
                            <a:pt x="460" y="455"/>
                          </a:cubicBezTo>
                          <a:cubicBezTo>
                            <a:pt x="460" y="478"/>
                            <a:pt x="479" y="497"/>
                            <a:pt x="502" y="497"/>
                          </a:cubicBezTo>
                          <a:cubicBezTo>
                            <a:pt x="525" y="497"/>
                            <a:pt x="543" y="478"/>
                            <a:pt x="543" y="455"/>
                          </a:cubicBezTo>
                          <a:cubicBezTo>
                            <a:pt x="543" y="432"/>
                            <a:pt x="524" y="413"/>
                            <a:pt x="502" y="413"/>
                          </a:cubicBez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>
                      <a:noFill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 dirty="0"/>
                    </a:p>
                  </p:txBody>
                </p: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0" name="Textfeld 29">
                        <a:extLst>
                          <a:ext uri="{FF2B5EF4-FFF2-40B4-BE49-F238E27FC236}">
                            <a16:creationId xmlns:a16="http://schemas.microsoft.com/office/drawing/2014/main" id="{B2EF3708-7A87-198E-1231-5B2659B0D397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179997" y="4843449"/>
                        <a:ext cx="1800000" cy="29873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de-DE" sz="1200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200" i="1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de-DE" sz="12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de-DE" sz="120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de-DE" sz="12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de-DE" sz="1200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de-DE" sz="12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200" i="1">
                                      <a:latin typeface="Cambria Math" panose="02040503050406030204" pitchFamily="18" charset="0"/>
                                    </a:rPr>
                                    <m:t>𝛩</m:t>
                                  </m:r>
                                </m:e>
                                <m:sub>
                                  <m:r>
                                    <a:rPr lang="de-DE" sz="12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de-DE" sz="120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de-DE" sz="12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de-DE" sz="1200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de-DE" sz="12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12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de-DE" sz="12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de-DE" sz="120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de-DE" sz="12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de-DE" sz="1200" i="0">
                                      <a:latin typeface="Cambria Math" panose="02040503050406030204" pitchFamily="18" charset="0"/>
                                    </a:rPr>
                                    <m:t>G</m:t>
                                  </m:r>
                                </m:sup>
                              </m:sSubSup>
                              <m:r>
                                <a:rPr lang="de-DE" sz="1200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de-DE" sz="12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1200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de-DE" sz="12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de-DE" sz="120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de-DE" sz="12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de-DE" sz="1200" i="0">
                                      <a:latin typeface="Cambria Math" panose="02040503050406030204" pitchFamily="18" charset="0"/>
                                    </a:rPr>
                                    <m:t>G</m:t>
                                  </m:r>
                                </m:sup>
                              </m:sSubSup>
                            </m:oMath>
                          </m:oMathPara>
                        </a14:m>
                        <a:endParaRPr lang="de-DE" sz="1200" dirty="0"/>
                      </a:p>
                    </p:txBody>
                  </p:sp>
                </mc:Choice>
                <mc:Fallback xmlns="">
                  <p:sp>
                    <p:nvSpPr>
                      <p:cNvPr id="30" name="Textfeld 29">
                        <a:extLst>
                          <a:ext uri="{FF2B5EF4-FFF2-40B4-BE49-F238E27FC236}">
                            <a16:creationId xmlns:a16="http://schemas.microsoft.com/office/drawing/2014/main" id="{B2EF3708-7A87-198E-1231-5B2659B0D397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79997" y="4843449"/>
                        <a:ext cx="1800000" cy="298736"/>
                      </a:xfrm>
                      <a:prstGeom prst="rect">
                        <a:avLst/>
                      </a:prstGeom>
                      <a:blipFill>
                        <a:blip r:embed="rId9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de-DE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pic>
              <p:nvPicPr>
                <p:cNvPr id="39" name="Grafik 38" descr="Normalverteilung mit einfarbiger Füllung">
                  <a:extLst>
                    <a:ext uri="{FF2B5EF4-FFF2-40B4-BE49-F238E27FC236}">
                      <a16:creationId xmlns:a16="http://schemas.microsoft.com/office/drawing/2014/main" id="{60828016-C6CD-C441-D35A-C3D0FAD790D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2508643" y="3709960"/>
                  <a:ext cx="562053" cy="562053"/>
                </a:xfrm>
                <a:prstGeom prst="rect">
                  <a:avLst/>
                </a:prstGeom>
              </p:spPr>
            </p:pic>
          </p:grpSp>
          <p:sp>
            <p:nvSpPr>
              <p:cNvPr id="60" name="Freeform 918">
                <a:extLst>
                  <a:ext uri="{FF2B5EF4-FFF2-40B4-BE49-F238E27FC236}">
                    <a16:creationId xmlns:a16="http://schemas.microsoft.com/office/drawing/2014/main" id="{9C76DAF9-9457-302B-5F3F-2BF2B13BC8F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5400000">
                <a:off x="5248099" y="3893086"/>
                <a:ext cx="529814" cy="190044"/>
              </a:xfrm>
              <a:custGeom>
                <a:avLst/>
                <a:gdLst>
                  <a:gd name="T0" fmla="*/ 579 w 585"/>
                  <a:gd name="T1" fmla="*/ 119 h 209"/>
                  <a:gd name="T2" fmla="*/ 495 w 585"/>
                  <a:gd name="T3" fmla="*/ 203 h 209"/>
                  <a:gd name="T4" fmla="*/ 481 w 585"/>
                  <a:gd name="T5" fmla="*/ 209 h 209"/>
                  <a:gd name="T6" fmla="*/ 460 w 585"/>
                  <a:gd name="T7" fmla="*/ 188 h 209"/>
                  <a:gd name="T8" fmla="*/ 460 w 585"/>
                  <a:gd name="T9" fmla="*/ 146 h 209"/>
                  <a:gd name="T10" fmla="*/ 125 w 585"/>
                  <a:gd name="T11" fmla="*/ 146 h 209"/>
                  <a:gd name="T12" fmla="*/ 125 w 585"/>
                  <a:gd name="T13" fmla="*/ 188 h 209"/>
                  <a:gd name="T14" fmla="*/ 104 w 585"/>
                  <a:gd name="T15" fmla="*/ 209 h 209"/>
                  <a:gd name="T16" fmla="*/ 89 w 585"/>
                  <a:gd name="T17" fmla="*/ 203 h 209"/>
                  <a:gd name="T18" fmla="*/ 6 w 585"/>
                  <a:gd name="T19" fmla="*/ 119 h 209"/>
                  <a:gd name="T20" fmla="*/ 0 w 585"/>
                  <a:gd name="T21" fmla="*/ 104 h 209"/>
                  <a:gd name="T22" fmla="*/ 6 w 585"/>
                  <a:gd name="T23" fmla="*/ 90 h 209"/>
                  <a:gd name="T24" fmla="*/ 89 w 585"/>
                  <a:gd name="T25" fmla="*/ 6 h 209"/>
                  <a:gd name="T26" fmla="*/ 104 w 585"/>
                  <a:gd name="T27" fmla="*/ 0 h 209"/>
                  <a:gd name="T28" fmla="*/ 125 w 585"/>
                  <a:gd name="T29" fmla="*/ 21 h 209"/>
                  <a:gd name="T30" fmla="*/ 125 w 585"/>
                  <a:gd name="T31" fmla="*/ 63 h 209"/>
                  <a:gd name="T32" fmla="*/ 460 w 585"/>
                  <a:gd name="T33" fmla="*/ 63 h 209"/>
                  <a:gd name="T34" fmla="*/ 460 w 585"/>
                  <a:gd name="T35" fmla="*/ 21 h 209"/>
                  <a:gd name="T36" fmla="*/ 481 w 585"/>
                  <a:gd name="T37" fmla="*/ 0 h 209"/>
                  <a:gd name="T38" fmla="*/ 495 w 585"/>
                  <a:gd name="T39" fmla="*/ 6 h 209"/>
                  <a:gd name="T40" fmla="*/ 579 w 585"/>
                  <a:gd name="T41" fmla="*/ 90 h 209"/>
                  <a:gd name="T42" fmla="*/ 585 w 585"/>
                  <a:gd name="T43" fmla="*/ 104 h 209"/>
                  <a:gd name="T44" fmla="*/ 579 w 585"/>
                  <a:gd name="T45" fmla="*/ 119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85" h="209">
                    <a:moveTo>
                      <a:pt x="579" y="119"/>
                    </a:moveTo>
                    <a:cubicBezTo>
                      <a:pt x="495" y="203"/>
                      <a:pt x="495" y="203"/>
                      <a:pt x="495" y="203"/>
                    </a:cubicBezTo>
                    <a:cubicBezTo>
                      <a:pt x="491" y="207"/>
                      <a:pt x="486" y="209"/>
                      <a:pt x="481" y="209"/>
                    </a:cubicBezTo>
                    <a:cubicBezTo>
                      <a:pt x="469" y="209"/>
                      <a:pt x="460" y="199"/>
                      <a:pt x="460" y="188"/>
                    </a:cubicBezTo>
                    <a:cubicBezTo>
                      <a:pt x="460" y="146"/>
                      <a:pt x="460" y="146"/>
                      <a:pt x="460" y="146"/>
                    </a:cubicBezTo>
                    <a:cubicBezTo>
                      <a:pt x="125" y="146"/>
                      <a:pt x="125" y="146"/>
                      <a:pt x="125" y="146"/>
                    </a:cubicBezTo>
                    <a:cubicBezTo>
                      <a:pt x="125" y="188"/>
                      <a:pt x="125" y="188"/>
                      <a:pt x="125" y="188"/>
                    </a:cubicBezTo>
                    <a:cubicBezTo>
                      <a:pt x="125" y="199"/>
                      <a:pt x="116" y="209"/>
                      <a:pt x="104" y="209"/>
                    </a:cubicBezTo>
                    <a:cubicBezTo>
                      <a:pt x="99" y="209"/>
                      <a:pt x="93" y="207"/>
                      <a:pt x="89" y="203"/>
                    </a:cubicBezTo>
                    <a:cubicBezTo>
                      <a:pt x="6" y="119"/>
                      <a:pt x="6" y="119"/>
                      <a:pt x="6" y="119"/>
                    </a:cubicBezTo>
                    <a:cubicBezTo>
                      <a:pt x="2" y="115"/>
                      <a:pt x="0" y="110"/>
                      <a:pt x="0" y="104"/>
                    </a:cubicBezTo>
                    <a:cubicBezTo>
                      <a:pt x="0" y="99"/>
                      <a:pt x="2" y="94"/>
                      <a:pt x="6" y="90"/>
                    </a:cubicBezTo>
                    <a:cubicBezTo>
                      <a:pt x="89" y="6"/>
                      <a:pt x="89" y="6"/>
                      <a:pt x="89" y="6"/>
                    </a:cubicBezTo>
                    <a:cubicBezTo>
                      <a:pt x="93" y="2"/>
                      <a:pt x="99" y="0"/>
                      <a:pt x="104" y="0"/>
                    </a:cubicBezTo>
                    <a:cubicBezTo>
                      <a:pt x="116" y="0"/>
                      <a:pt x="125" y="9"/>
                      <a:pt x="125" y="21"/>
                    </a:cubicBezTo>
                    <a:cubicBezTo>
                      <a:pt x="125" y="63"/>
                      <a:pt x="125" y="63"/>
                      <a:pt x="125" y="63"/>
                    </a:cubicBezTo>
                    <a:cubicBezTo>
                      <a:pt x="460" y="63"/>
                      <a:pt x="460" y="63"/>
                      <a:pt x="460" y="63"/>
                    </a:cubicBezTo>
                    <a:cubicBezTo>
                      <a:pt x="460" y="21"/>
                      <a:pt x="460" y="21"/>
                      <a:pt x="460" y="21"/>
                    </a:cubicBezTo>
                    <a:cubicBezTo>
                      <a:pt x="460" y="9"/>
                      <a:pt x="469" y="0"/>
                      <a:pt x="481" y="0"/>
                    </a:cubicBezTo>
                    <a:cubicBezTo>
                      <a:pt x="486" y="0"/>
                      <a:pt x="491" y="2"/>
                      <a:pt x="495" y="6"/>
                    </a:cubicBezTo>
                    <a:cubicBezTo>
                      <a:pt x="579" y="90"/>
                      <a:pt x="579" y="90"/>
                      <a:pt x="579" y="90"/>
                    </a:cubicBezTo>
                    <a:cubicBezTo>
                      <a:pt x="583" y="94"/>
                      <a:pt x="585" y="99"/>
                      <a:pt x="585" y="104"/>
                    </a:cubicBezTo>
                    <a:cubicBezTo>
                      <a:pt x="585" y="110"/>
                      <a:pt x="583" y="115"/>
                      <a:pt x="579" y="11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/>
              </a:p>
            </p:txBody>
          </p:sp>
          <p:pic>
            <p:nvPicPr>
              <p:cNvPr id="61" name="Grafik 60" descr="Messgerät mit einfarbiger Füllung">
                <a:extLst>
                  <a:ext uri="{FF2B5EF4-FFF2-40B4-BE49-F238E27FC236}">
                    <a16:creationId xmlns:a16="http://schemas.microsoft.com/office/drawing/2014/main" id="{9C114D4B-5007-E59E-AEBF-68F9C16842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3900170" y="3708319"/>
                <a:ext cx="565335" cy="565335"/>
              </a:xfrm>
              <a:prstGeom prst="rect">
                <a:avLst/>
              </a:prstGeom>
            </p:spPr>
          </p:pic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feld 65">
                  <a:extLst>
                    <a:ext uri="{FF2B5EF4-FFF2-40B4-BE49-F238E27FC236}">
                      <a16:creationId xmlns:a16="http://schemas.microsoft.com/office/drawing/2014/main" id="{D228ECFF-3E09-773F-61BC-6E501C97FA9D}"/>
                    </a:ext>
                  </a:extLst>
                </p:cNvPr>
                <p:cNvSpPr txBox="1"/>
                <p:nvPr/>
              </p:nvSpPr>
              <p:spPr>
                <a:xfrm>
                  <a:off x="3534837" y="4866627"/>
                  <a:ext cx="1296000" cy="30777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sz="1400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1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de-DE" sz="1400" i="0">
                                <a:latin typeface="Cambria Math" panose="02040503050406030204" pitchFamily="18" charset="0"/>
                              </a:rPr>
                              <m:t>th</m:t>
                            </m:r>
                          </m:sub>
                        </m:sSub>
                      </m:oMath>
                    </m:oMathPara>
                  </a14:m>
                  <a:endParaRPr lang="de-DE" sz="1400" dirty="0"/>
                </a:p>
              </p:txBody>
            </p:sp>
          </mc:Choice>
          <mc:Fallback xmlns="">
            <p:sp>
              <p:nvSpPr>
                <p:cNvPr id="66" name="Textfeld 65">
                  <a:extLst>
                    <a:ext uri="{FF2B5EF4-FFF2-40B4-BE49-F238E27FC236}">
                      <a16:creationId xmlns:a16="http://schemas.microsoft.com/office/drawing/2014/main" id="{D228ECFF-3E09-773F-61BC-6E501C97FA9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34837" y="4866627"/>
                  <a:ext cx="1296000" cy="307777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106505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AF75FAA3-CE0F-FEEE-ED42-83CBEC06F8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Ergebnisse – Gegenüberstellung Nennleistung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281FC46-60FC-0B30-AD1E-40984E995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499" y="407458"/>
            <a:ext cx="7514701" cy="360000"/>
          </a:xfrm>
        </p:spPr>
        <p:txBody>
          <a:bodyPr/>
          <a:lstStyle/>
          <a:p>
            <a:r>
              <a:rPr lang="de-DE" dirty="0"/>
              <a:t>Durch </a:t>
            </a:r>
            <a:r>
              <a:rPr lang="de-DE" sz="2000" b="1" i="0" dirty="0">
                <a:effectLst/>
              </a:rPr>
              <a:t>∆</a:t>
            </a:r>
            <a:r>
              <a:rPr lang="de-DE" sz="2000" b="1" i="1" dirty="0">
                <a:effectLst/>
              </a:rPr>
              <a:t>u </a:t>
            </a:r>
            <a:r>
              <a:rPr lang="de-DE" sz="2000" b="1" dirty="0">
                <a:effectLst/>
              </a:rPr>
              <a:t>wird die installierte PV-Leistung reduziert.</a:t>
            </a:r>
            <a:r>
              <a:rPr lang="de-DE" dirty="0"/>
              <a:t> 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A23C9EC-BFF2-C103-5CBD-258AB5ADD98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16.02.2023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81CF403-0C8C-1AF2-836A-E1EC5E184D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Marcel Böhringer | Technische Universität Darmstadt | IEWT 2023 – Elektrische Netze I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7FE5F72-9411-0902-DF01-A597B3B2D6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/>
              <a:t>Folie </a:t>
            </a:r>
            <a:fld id="{C55C581E-CF6C-4085-AF31-EC3506E4B48E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8" name="Gleichschenkliges Dreieck 7">
            <a:extLst>
              <a:ext uri="{FF2B5EF4-FFF2-40B4-BE49-F238E27FC236}">
                <a16:creationId xmlns:a16="http://schemas.microsoft.com/office/drawing/2014/main" id="{FE33E6A7-EF07-E45E-946C-199AB6A1BC03}"/>
              </a:ext>
            </a:extLst>
          </p:cNvPr>
          <p:cNvSpPr/>
          <p:nvPr/>
        </p:nvSpPr>
        <p:spPr>
          <a:xfrm rot="10800000">
            <a:off x="7884002" y="1712999"/>
            <a:ext cx="360000" cy="90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latin typeface="+mj-lt"/>
            </a:endParaRPr>
          </a:p>
        </p:txBody>
      </p:sp>
      <p:sp>
        <p:nvSpPr>
          <p:cNvPr id="9" name="Gleichschenkliges Dreieck 8">
            <a:extLst>
              <a:ext uri="{FF2B5EF4-FFF2-40B4-BE49-F238E27FC236}">
                <a16:creationId xmlns:a16="http://schemas.microsoft.com/office/drawing/2014/main" id="{82D9A453-BB15-6997-9E9A-D9465036FB21}"/>
              </a:ext>
            </a:extLst>
          </p:cNvPr>
          <p:cNvSpPr/>
          <p:nvPr/>
        </p:nvSpPr>
        <p:spPr>
          <a:xfrm rot="10800000">
            <a:off x="7884002" y="2306512"/>
            <a:ext cx="360000" cy="90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latin typeface="+mj-lt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BFB471B1-578E-A2A9-1CCA-6BA076988140}"/>
              </a:ext>
            </a:extLst>
          </p:cNvPr>
          <p:cNvSpPr/>
          <p:nvPr/>
        </p:nvSpPr>
        <p:spPr>
          <a:xfrm rot="5400000">
            <a:off x="7883251" y="558748"/>
            <a:ext cx="360000" cy="17984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cap="small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Input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0DAF182A-5C6F-4F01-0BFD-E776C9020692}"/>
              </a:ext>
            </a:extLst>
          </p:cNvPr>
          <p:cNvSpPr/>
          <p:nvPr/>
        </p:nvSpPr>
        <p:spPr>
          <a:xfrm rot="5400000">
            <a:off x="7884004" y="1153674"/>
            <a:ext cx="360000" cy="180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cap="small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MP-OPF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317C49C8-C57B-9616-3629-6671220DEA5D}"/>
              </a:ext>
            </a:extLst>
          </p:cNvPr>
          <p:cNvSpPr/>
          <p:nvPr/>
        </p:nvSpPr>
        <p:spPr>
          <a:xfrm rot="5400000">
            <a:off x="7884000" y="1749350"/>
            <a:ext cx="360000" cy="180000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cap="small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Output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D7B7B933-7276-986E-55FD-8D0FFCE71B06}"/>
              </a:ext>
            </a:extLst>
          </p:cNvPr>
          <p:cNvSpPr/>
          <p:nvPr/>
        </p:nvSpPr>
        <p:spPr>
          <a:xfrm>
            <a:off x="7163999" y="2829351"/>
            <a:ext cx="1800002" cy="80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/>
            <a:endParaRPr lang="de-DE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2214437-1B1D-AA9C-24FC-32A011AB894B}"/>
              </a:ext>
            </a:extLst>
          </p:cNvPr>
          <p:cNvSpPr/>
          <p:nvPr/>
        </p:nvSpPr>
        <p:spPr>
          <a:xfrm>
            <a:off x="7163999" y="3632151"/>
            <a:ext cx="1800002" cy="80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58D4AF70-D377-E8F6-5746-B0905C6A3945}"/>
              </a:ext>
            </a:extLst>
          </p:cNvPr>
          <p:cNvSpPr/>
          <p:nvPr/>
        </p:nvSpPr>
        <p:spPr>
          <a:xfrm>
            <a:off x="7163999" y="4434951"/>
            <a:ext cx="1800002" cy="80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91706DB3-2D8F-E852-45D0-672B9E668D1D}"/>
              </a:ext>
            </a:extLst>
          </p:cNvPr>
          <p:cNvSpPr/>
          <p:nvPr/>
        </p:nvSpPr>
        <p:spPr>
          <a:xfrm>
            <a:off x="7164000" y="2999918"/>
            <a:ext cx="1147756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de-DE" sz="1200" b="1" dirty="0">
                <a:solidFill>
                  <a:schemeClr val="accent1">
                    <a:lumMod val="75000"/>
                  </a:schemeClr>
                </a:solidFill>
                <a:latin typeface="Tahoma"/>
                <a:cs typeface="Times New Roman" panose="02020603050405020304" pitchFamily="18" charset="0"/>
              </a:rPr>
              <a:t>Installierte </a:t>
            </a:r>
            <a:br>
              <a:rPr lang="de-DE" sz="1200" b="1" dirty="0">
                <a:solidFill>
                  <a:schemeClr val="accent1">
                    <a:lumMod val="75000"/>
                  </a:schemeClr>
                </a:solidFill>
                <a:latin typeface="Tahoma"/>
                <a:cs typeface="Times New Roman" panose="02020603050405020304" pitchFamily="18" charset="0"/>
              </a:rPr>
            </a:br>
            <a:r>
              <a:rPr lang="de-DE" sz="1200" b="1" dirty="0">
                <a:solidFill>
                  <a:schemeClr val="accent1">
                    <a:lumMod val="75000"/>
                  </a:schemeClr>
                </a:solidFill>
                <a:latin typeface="Tahoma"/>
                <a:cs typeface="Times New Roman" panose="02020603050405020304" pitchFamily="18" charset="0"/>
              </a:rPr>
              <a:t>PV-Leistung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A009E1A6-9C3D-05F0-2A44-3B02F7BD1C88}"/>
              </a:ext>
            </a:extLst>
          </p:cNvPr>
          <p:cNvSpPr/>
          <p:nvPr/>
        </p:nvSpPr>
        <p:spPr>
          <a:xfrm>
            <a:off x="7163999" y="3833496"/>
            <a:ext cx="108000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de-DE" sz="1200" dirty="0">
                <a:solidFill>
                  <a:srgbClr val="000000"/>
                </a:solidFill>
                <a:latin typeface="Tahoma"/>
                <a:cs typeface="Times New Roman" panose="02020603050405020304" pitchFamily="18" charset="0"/>
              </a:rPr>
              <a:t>Leitungs-auslastung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AA63D36C-52E4-62BA-0E58-E44376C1DF22}"/>
              </a:ext>
            </a:extLst>
          </p:cNvPr>
          <p:cNvSpPr/>
          <p:nvPr/>
        </p:nvSpPr>
        <p:spPr>
          <a:xfrm>
            <a:off x="7208512" y="4605519"/>
            <a:ext cx="9909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de-DE" sz="1200" dirty="0">
                <a:solidFill>
                  <a:srgbClr val="000000"/>
                </a:solidFill>
                <a:latin typeface="Tahoma"/>
                <a:cs typeface="Times New Roman" panose="02020603050405020304" pitchFamily="18" charset="0"/>
              </a:rPr>
              <a:t>Spannungs-</a:t>
            </a:r>
            <a:br>
              <a:rPr lang="de-DE" sz="1200" dirty="0">
                <a:solidFill>
                  <a:srgbClr val="000000"/>
                </a:solidFill>
                <a:latin typeface="Tahoma"/>
                <a:cs typeface="Times New Roman" panose="02020603050405020304" pitchFamily="18" charset="0"/>
              </a:rPr>
            </a:br>
            <a:r>
              <a:rPr lang="de-DE" sz="1200" dirty="0">
                <a:solidFill>
                  <a:srgbClr val="000000"/>
                </a:solidFill>
                <a:latin typeface="Tahoma"/>
                <a:cs typeface="Times New Roman" panose="02020603050405020304" pitchFamily="18" charset="0"/>
              </a:rPr>
              <a:t>band</a:t>
            </a:r>
          </a:p>
        </p:txBody>
      </p:sp>
      <p:pic>
        <p:nvPicPr>
          <p:cNvPr id="19" name="Grafik 18" descr="Normalverteilung mit einfarbiger Füllung">
            <a:extLst>
              <a:ext uri="{FF2B5EF4-FFF2-40B4-BE49-F238E27FC236}">
                <a16:creationId xmlns:a16="http://schemas.microsoft.com/office/drawing/2014/main" id="{8CFE073A-D15B-2F65-786B-6220C79C93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8313396" y="2949724"/>
            <a:ext cx="562053" cy="562053"/>
          </a:xfrm>
          <a:prstGeom prst="rect">
            <a:avLst/>
          </a:prstGeom>
        </p:spPr>
      </p:pic>
      <p:pic>
        <p:nvPicPr>
          <p:cNvPr id="20" name="Grafik 19" descr="Messgerät mit einfarbiger Füllung">
            <a:extLst>
              <a:ext uri="{FF2B5EF4-FFF2-40B4-BE49-F238E27FC236}">
                <a16:creationId xmlns:a16="http://schemas.microsoft.com/office/drawing/2014/main" id="{BA99050E-72C1-3283-9DD6-13B017634B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11756" y="3781661"/>
            <a:ext cx="565335" cy="565335"/>
          </a:xfrm>
          <a:prstGeom prst="rect">
            <a:avLst/>
          </a:prstGeom>
        </p:spPr>
      </p:pic>
      <p:sp>
        <p:nvSpPr>
          <p:cNvPr id="21" name="Freeform 918">
            <a:extLst>
              <a:ext uri="{FF2B5EF4-FFF2-40B4-BE49-F238E27FC236}">
                <a16:creationId xmlns:a16="http://schemas.microsoft.com/office/drawing/2014/main" id="{CAD44DB4-414A-3E9E-CE5A-87DFB671B6B7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8329518" y="4741330"/>
            <a:ext cx="529814" cy="190044"/>
          </a:xfrm>
          <a:custGeom>
            <a:avLst/>
            <a:gdLst>
              <a:gd name="T0" fmla="*/ 579 w 585"/>
              <a:gd name="T1" fmla="*/ 119 h 209"/>
              <a:gd name="T2" fmla="*/ 495 w 585"/>
              <a:gd name="T3" fmla="*/ 203 h 209"/>
              <a:gd name="T4" fmla="*/ 481 w 585"/>
              <a:gd name="T5" fmla="*/ 209 h 209"/>
              <a:gd name="T6" fmla="*/ 460 w 585"/>
              <a:gd name="T7" fmla="*/ 188 h 209"/>
              <a:gd name="T8" fmla="*/ 460 w 585"/>
              <a:gd name="T9" fmla="*/ 146 h 209"/>
              <a:gd name="T10" fmla="*/ 125 w 585"/>
              <a:gd name="T11" fmla="*/ 146 h 209"/>
              <a:gd name="T12" fmla="*/ 125 w 585"/>
              <a:gd name="T13" fmla="*/ 188 h 209"/>
              <a:gd name="T14" fmla="*/ 104 w 585"/>
              <a:gd name="T15" fmla="*/ 209 h 209"/>
              <a:gd name="T16" fmla="*/ 89 w 585"/>
              <a:gd name="T17" fmla="*/ 203 h 209"/>
              <a:gd name="T18" fmla="*/ 6 w 585"/>
              <a:gd name="T19" fmla="*/ 119 h 209"/>
              <a:gd name="T20" fmla="*/ 0 w 585"/>
              <a:gd name="T21" fmla="*/ 104 h 209"/>
              <a:gd name="T22" fmla="*/ 6 w 585"/>
              <a:gd name="T23" fmla="*/ 90 h 209"/>
              <a:gd name="T24" fmla="*/ 89 w 585"/>
              <a:gd name="T25" fmla="*/ 6 h 209"/>
              <a:gd name="T26" fmla="*/ 104 w 585"/>
              <a:gd name="T27" fmla="*/ 0 h 209"/>
              <a:gd name="T28" fmla="*/ 125 w 585"/>
              <a:gd name="T29" fmla="*/ 21 h 209"/>
              <a:gd name="T30" fmla="*/ 125 w 585"/>
              <a:gd name="T31" fmla="*/ 63 h 209"/>
              <a:gd name="T32" fmla="*/ 460 w 585"/>
              <a:gd name="T33" fmla="*/ 63 h 209"/>
              <a:gd name="T34" fmla="*/ 460 w 585"/>
              <a:gd name="T35" fmla="*/ 21 h 209"/>
              <a:gd name="T36" fmla="*/ 481 w 585"/>
              <a:gd name="T37" fmla="*/ 0 h 209"/>
              <a:gd name="T38" fmla="*/ 495 w 585"/>
              <a:gd name="T39" fmla="*/ 6 h 209"/>
              <a:gd name="T40" fmla="*/ 579 w 585"/>
              <a:gd name="T41" fmla="*/ 90 h 209"/>
              <a:gd name="T42" fmla="*/ 585 w 585"/>
              <a:gd name="T43" fmla="*/ 104 h 209"/>
              <a:gd name="T44" fmla="*/ 579 w 585"/>
              <a:gd name="T45" fmla="*/ 11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585" h="209">
                <a:moveTo>
                  <a:pt x="579" y="119"/>
                </a:moveTo>
                <a:cubicBezTo>
                  <a:pt x="495" y="203"/>
                  <a:pt x="495" y="203"/>
                  <a:pt x="495" y="203"/>
                </a:cubicBezTo>
                <a:cubicBezTo>
                  <a:pt x="491" y="207"/>
                  <a:pt x="486" y="209"/>
                  <a:pt x="481" y="209"/>
                </a:cubicBezTo>
                <a:cubicBezTo>
                  <a:pt x="469" y="209"/>
                  <a:pt x="460" y="199"/>
                  <a:pt x="460" y="188"/>
                </a:cubicBezTo>
                <a:cubicBezTo>
                  <a:pt x="460" y="146"/>
                  <a:pt x="460" y="146"/>
                  <a:pt x="460" y="146"/>
                </a:cubicBezTo>
                <a:cubicBezTo>
                  <a:pt x="125" y="146"/>
                  <a:pt x="125" y="146"/>
                  <a:pt x="125" y="146"/>
                </a:cubicBezTo>
                <a:cubicBezTo>
                  <a:pt x="125" y="188"/>
                  <a:pt x="125" y="188"/>
                  <a:pt x="125" y="188"/>
                </a:cubicBezTo>
                <a:cubicBezTo>
                  <a:pt x="125" y="199"/>
                  <a:pt x="116" y="209"/>
                  <a:pt x="104" y="209"/>
                </a:cubicBezTo>
                <a:cubicBezTo>
                  <a:pt x="99" y="209"/>
                  <a:pt x="93" y="207"/>
                  <a:pt x="89" y="203"/>
                </a:cubicBezTo>
                <a:cubicBezTo>
                  <a:pt x="6" y="119"/>
                  <a:pt x="6" y="119"/>
                  <a:pt x="6" y="119"/>
                </a:cubicBezTo>
                <a:cubicBezTo>
                  <a:pt x="2" y="115"/>
                  <a:pt x="0" y="110"/>
                  <a:pt x="0" y="104"/>
                </a:cubicBezTo>
                <a:cubicBezTo>
                  <a:pt x="0" y="99"/>
                  <a:pt x="2" y="94"/>
                  <a:pt x="6" y="90"/>
                </a:cubicBezTo>
                <a:cubicBezTo>
                  <a:pt x="89" y="6"/>
                  <a:pt x="89" y="6"/>
                  <a:pt x="89" y="6"/>
                </a:cubicBezTo>
                <a:cubicBezTo>
                  <a:pt x="93" y="2"/>
                  <a:pt x="99" y="0"/>
                  <a:pt x="104" y="0"/>
                </a:cubicBezTo>
                <a:cubicBezTo>
                  <a:pt x="116" y="0"/>
                  <a:pt x="125" y="9"/>
                  <a:pt x="125" y="21"/>
                </a:cubicBezTo>
                <a:cubicBezTo>
                  <a:pt x="125" y="63"/>
                  <a:pt x="125" y="63"/>
                  <a:pt x="125" y="63"/>
                </a:cubicBezTo>
                <a:cubicBezTo>
                  <a:pt x="460" y="63"/>
                  <a:pt x="460" y="63"/>
                  <a:pt x="460" y="63"/>
                </a:cubicBezTo>
                <a:cubicBezTo>
                  <a:pt x="460" y="21"/>
                  <a:pt x="460" y="21"/>
                  <a:pt x="460" y="21"/>
                </a:cubicBezTo>
                <a:cubicBezTo>
                  <a:pt x="460" y="9"/>
                  <a:pt x="469" y="0"/>
                  <a:pt x="481" y="0"/>
                </a:cubicBezTo>
                <a:cubicBezTo>
                  <a:pt x="486" y="0"/>
                  <a:pt x="491" y="2"/>
                  <a:pt x="495" y="6"/>
                </a:cubicBezTo>
                <a:cubicBezTo>
                  <a:pt x="579" y="90"/>
                  <a:pt x="579" y="90"/>
                  <a:pt x="579" y="90"/>
                </a:cubicBezTo>
                <a:cubicBezTo>
                  <a:pt x="583" y="94"/>
                  <a:pt x="585" y="99"/>
                  <a:pt x="585" y="104"/>
                </a:cubicBezTo>
                <a:cubicBezTo>
                  <a:pt x="585" y="110"/>
                  <a:pt x="583" y="115"/>
                  <a:pt x="579" y="11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aphicFrame>
        <p:nvGraphicFramePr>
          <p:cNvPr id="22" name="Inhaltsplatzhalter 20">
            <a:extLst>
              <a:ext uri="{FF2B5EF4-FFF2-40B4-BE49-F238E27FC236}">
                <a16:creationId xmlns:a16="http://schemas.microsoft.com/office/drawing/2014/main" id="{E1C82947-C385-9EDF-6B82-D9928ABB2E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3713183"/>
              </p:ext>
            </p:extLst>
          </p:nvPr>
        </p:nvGraphicFramePr>
        <p:xfrm>
          <a:off x="179512" y="1264649"/>
          <a:ext cx="6514849" cy="2409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E7301C43-549A-B4DE-AE3C-5C050E29497F}"/>
              </a:ext>
            </a:extLst>
          </p:cNvPr>
          <p:cNvGrpSpPr/>
          <p:nvPr/>
        </p:nvGrpSpPr>
        <p:grpSpPr>
          <a:xfrm>
            <a:off x="477627" y="3902328"/>
            <a:ext cx="5918618" cy="162000"/>
            <a:chOff x="282148" y="3276154"/>
            <a:chExt cx="5918618" cy="162000"/>
          </a:xfrm>
        </p:grpSpPr>
        <p:cxnSp>
          <p:nvCxnSpPr>
            <p:cNvPr id="24" name="Gerader Verbinder 31">
              <a:extLst>
                <a:ext uri="{FF2B5EF4-FFF2-40B4-BE49-F238E27FC236}">
                  <a16:creationId xmlns:a16="http://schemas.microsoft.com/office/drawing/2014/main" id="{0F50D106-A80A-32BD-847C-C6F478288EE8}"/>
                </a:ext>
              </a:extLst>
            </p:cNvPr>
            <p:cNvCxnSpPr/>
            <p:nvPr/>
          </p:nvCxnSpPr>
          <p:spPr bwMode="auto">
            <a:xfrm flipH="1">
              <a:off x="282148" y="3325179"/>
              <a:ext cx="5918618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Isosceles Triangle 54">
              <a:extLst>
                <a:ext uri="{FF2B5EF4-FFF2-40B4-BE49-F238E27FC236}">
                  <a16:creationId xmlns:a16="http://schemas.microsoft.com/office/drawing/2014/main" id="{F7CDB47A-97BD-07E5-E268-ED07C5847690}"/>
                </a:ext>
              </a:extLst>
            </p:cNvPr>
            <p:cNvSpPr/>
            <p:nvPr/>
          </p:nvSpPr>
          <p:spPr>
            <a:xfrm rot="10800000">
              <a:off x="3097456" y="3276154"/>
              <a:ext cx="288000" cy="162000"/>
            </a:xfrm>
            <a:prstGeom prst="triangle">
              <a:avLst/>
            </a:prstGeom>
            <a:solidFill>
              <a:schemeClr val="tx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+mj-lt"/>
              </a:endParaRPr>
            </a:p>
          </p:txBody>
        </p:sp>
      </p:grp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EB22CDE-D766-25BD-DBCE-DB30A25274C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80489" y="4295161"/>
            <a:ext cx="6854391" cy="942838"/>
          </a:xfrm>
        </p:spPr>
        <p:txBody>
          <a:bodyPr/>
          <a:lstStyle/>
          <a:p>
            <a:pPr marL="265113" indent="-265113">
              <a:buFont typeface="Arial" panose="020B0604020202020204" pitchFamily="34" charset="0"/>
              <a:buChar char="•"/>
            </a:pPr>
            <a:r>
              <a:rPr lang="de-DE" sz="1400" dirty="0"/>
              <a:t>Speisen die PV-Anlagen induktive Blindleistung ein, sinkt die Spannung. </a:t>
            </a:r>
            <a:br>
              <a:rPr lang="de-DE" sz="1400" dirty="0"/>
            </a:br>
            <a:r>
              <a:rPr lang="de-DE" sz="1400" dirty="0"/>
              <a:t>Damit spielt die langsame Spannungsänderung eine untergeordnete Rolle.</a:t>
            </a:r>
          </a:p>
          <a:p>
            <a:pPr marL="265113" indent="-265113">
              <a:buFont typeface="Arial" panose="020B0604020202020204" pitchFamily="34" charset="0"/>
              <a:buChar char="•"/>
            </a:pPr>
            <a:r>
              <a:rPr lang="de-DE" sz="1400" dirty="0"/>
              <a:t>Durch den induktiven Blindleistungsfluss überlasten die Leitungen früher </a:t>
            </a:r>
            <a:br>
              <a:rPr lang="de-DE" sz="1400" dirty="0"/>
            </a:br>
            <a:r>
              <a:rPr lang="de-DE" sz="1400" dirty="0"/>
              <a:t>und es kann weniger PV-Nennleistung im Quartier installiert werden.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373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C17173B-1787-B71F-7B76-6B1D71112C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097D340-D95C-B5F9-EAD1-8FA1CBF9B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5FB551B-CED7-9A63-5EA5-3F02C1AE9A17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 anchor="ctr"/>
          <a:lstStyle/>
          <a:p>
            <a:pPr defTabSz="720725">
              <a:tabLst>
                <a:tab pos="720725" algn="l"/>
              </a:tabLst>
            </a:pPr>
            <a:r>
              <a:rPr lang="de-DE" sz="2000" b="1" dirty="0"/>
              <a:t>	Motivation und Zielsetzung</a:t>
            </a:r>
          </a:p>
          <a:p>
            <a:pPr marL="0" lvl="1" indent="0" defTabSz="720725">
              <a:buNone/>
              <a:tabLst>
                <a:tab pos="720725" algn="l"/>
              </a:tabLst>
            </a:pPr>
            <a:endParaRPr lang="de-DE" sz="2000" b="1" dirty="0"/>
          </a:p>
          <a:p>
            <a:pPr marL="0" lvl="1" indent="0" defTabSz="720725">
              <a:buNone/>
              <a:tabLst>
                <a:tab pos="720725" algn="l"/>
              </a:tabLst>
            </a:pPr>
            <a:r>
              <a:rPr lang="de-DE" sz="2000" b="1" dirty="0"/>
              <a:t>	Grundlagen</a:t>
            </a:r>
          </a:p>
          <a:p>
            <a:pPr defTabSz="720725">
              <a:tabLst>
                <a:tab pos="720725" algn="l"/>
              </a:tabLst>
            </a:pPr>
            <a:endParaRPr lang="de-DE" sz="2000" b="1" dirty="0"/>
          </a:p>
          <a:p>
            <a:pPr defTabSz="720725">
              <a:tabLst>
                <a:tab pos="720725" algn="l"/>
              </a:tabLst>
            </a:pPr>
            <a:r>
              <a:rPr lang="de-DE" sz="2000" b="1" dirty="0"/>
              <a:t>	Methodik</a:t>
            </a:r>
          </a:p>
          <a:p>
            <a:pPr defTabSz="720725">
              <a:tabLst>
                <a:tab pos="720725" algn="l"/>
              </a:tabLst>
            </a:pPr>
            <a:endParaRPr lang="de-DE" sz="2000" b="1" dirty="0"/>
          </a:p>
          <a:p>
            <a:pPr defTabSz="720725">
              <a:tabLst>
                <a:tab pos="720725" algn="l"/>
              </a:tabLst>
            </a:pPr>
            <a:r>
              <a:rPr lang="de-DE" sz="2000" b="1" dirty="0"/>
              <a:t>	Ergebnisse </a:t>
            </a:r>
          </a:p>
          <a:p>
            <a:pPr defTabSz="720725">
              <a:tabLst>
                <a:tab pos="720725" algn="l"/>
              </a:tabLst>
            </a:pPr>
            <a:endParaRPr lang="de-DE" sz="2000" b="1" dirty="0"/>
          </a:p>
          <a:p>
            <a:pPr defTabSz="720725">
              <a:tabLst>
                <a:tab pos="720725" algn="l"/>
              </a:tabLst>
            </a:pPr>
            <a:r>
              <a:rPr lang="de-DE" sz="2000" b="1" dirty="0"/>
              <a:t>	Fazit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A40A95D-6608-AF9C-6FE0-683759F7B73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16.02.2023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496BF93-78E6-5218-501F-0B3169B272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Marcel Böhringer | Technische Universität Darmstadt | IEWT 2023 – Elektrische Netze I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95DA389-61BC-7CDE-EFBF-F440CB715F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/>
              <a:t>Folie </a:t>
            </a:r>
            <a:fld id="{C55C581E-CF6C-4085-AF31-EC3506E4B48E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8" name="Rechteck 7">
            <a:hlinkClick r:id="" action="ppaction://noaction"/>
            <a:extLst>
              <a:ext uri="{FF2B5EF4-FFF2-40B4-BE49-F238E27FC236}">
                <a16:creationId xmlns:a16="http://schemas.microsoft.com/office/drawing/2014/main" id="{AC3D0BED-D363-84CC-CC1C-B81D4BF81170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79512" y="1618437"/>
            <a:ext cx="400109" cy="400110"/>
          </a:xfrm>
          <a:prstGeom prst="rect">
            <a:avLst/>
          </a:prstGeom>
          <a:solidFill>
            <a:schemeClr val="accent1">
              <a:lumMod val="10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6200" tIns="76200" rIns="76200" bIns="76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bg1">
                    <a:lumMod val="100000"/>
                  </a:schemeClr>
                </a:solidFill>
                <a:latin typeface="+mj-lt"/>
              </a:rPr>
              <a:t>1</a:t>
            </a:r>
          </a:p>
        </p:txBody>
      </p:sp>
      <p:sp>
        <p:nvSpPr>
          <p:cNvPr id="9" name="Rechteck 8">
            <a:hlinkClick r:id="" action="ppaction://noaction"/>
            <a:extLst>
              <a:ext uri="{FF2B5EF4-FFF2-40B4-BE49-F238E27FC236}">
                <a16:creationId xmlns:a16="http://schemas.microsoft.com/office/drawing/2014/main" id="{85865D10-41D2-5AD9-1D06-F974A33B07C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79512" y="2338715"/>
            <a:ext cx="400109" cy="400110"/>
          </a:xfrm>
          <a:prstGeom prst="rect">
            <a:avLst/>
          </a:prstGeom>
          <a:solidFill>
            <a:schemeClr val="accent1">
              <a:lumMod val="10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6200" tIns="76200" rIns="76200" bIns="76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bg1">
                    <a:lumMod val="100000"/>
                  </a:schemeClr>
                </a:solidFill>
                <a:latin typeface="+mj-lt"/>
              </a:rPr>
              <a:t>2</a:t>
            </a:r>
          </a:p>
        </p:txBody>
      </p:sp>
      <p:sp>
        <p:nvSpPr>
          <p:cNvPr id="10" name="Rechteck 9">
            <a:hlinkClick r:id="" action="ppaction://noaction"/>
            <a:extLst>
              <a:ext uri="{FF2B5EF4-FFF2-40B4-BE49-F238E27FC236}">
                <a16:creationId xmlns:a16="http://schemas.microsoft.com/office/drawing/2014/main" id="{261174AA-E2F9-89C8-666D-9BEBD7619B5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79512" y="3058993"/>
            <a:ext cx="400109" cy="400110"/>
          </a:xfrm>
          <a:prstGeom prst="rect">
            <a:avLst/>
          </a:prstGeom>
          <a:solidFill>
            <a:schemeClr val="accent1">
              <a:lumMod val="10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6200" tIns="76200" rIns="76200" bIns="76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bg1">
                    <a:lumMod val="100000"/>
                  </a:schemeClr>
                </a:solidFill>
                <a:latin typeface="+mj-lt"/>
              </a:rPr>
              <a:t>3</a:t>
            </a:r>
          </a:p>
        </p:txBody>
      </p:sp>
      <p:sp>
        <p:nvSpPr>
          <p:cNvPr id="11" name="Rechteck 10">
            <a:hlinkClick r:id="" action="ppaction://noaction"/>
            <a:extLst>
              <a:ext uri="{FF2B5EF4-FFF2-40B4-BE49-F238E27FC236}">
                <a16:creationId xmlns:a16="http://schemas.microsoft.com/office/drawing/2014/main" id="{D244D9D6-14BC-4AA5-395D-CF8A15617B3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79512" y="3779271"/>
            <a:ext cx="400109" cy="400110"/>
          </a:xfrm>
          <a:prstGeom prst="rect">
            <a:avLst/>
          </a:prstGeom>
          <a:solidFill>
            <a:schemeClr val="accent1">
              <a:lumMod val="10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6200" tIns="76200" rIns="76200" bIns="76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bg1">
                    <a:lumMod val="100000"/>
                  </a:schemeClr>
                </a:solidFill>
                <a:latin typeface="+mj-lt"/>
              </a:rPr>
              <a:t>4</a:t>
            </a:r>
          </a:p>
        </p:txBody>
      </p:sp>
      <p:sp>
        <p:nvSpPr>
          <p:cNvPr id="12" name="Rechteck 11">
            <a:hlinkClick r:id="" action="ppaction://noaction"/>
            <a:extLst>
              <a:ext uri="{FF2B5EF4-FFF2-40B4-BE49-F238E27FC236}">
                <a16:creationId xmlns:a16="http://schemas.microsoft.com/office/drawing/2014/main" id="{842A5A6A-55E2-B77A-11A0-903874F7EE8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79512" y="4499548"/>
            <a:ext cx="400109" cy="400110"/>
          </a:xfrm>
          <a:prstGeom prst="rect">
            <a:avLst/>
          </a:prstGeom>
          <a:solidFill>
            <a:schemeClr val="accent1">
              <a:lumMod val="10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6200" tIns="76200" rIns="76200" bIns="76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bg1">
                    <a:lumMod val="100000"/>
                  </a:schemeClr>
                </a:solidFill>
                <a:latin typeface="+mj-lt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6409571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AF75FAA3-CE0F-FEEE-ED42-83CBEC06F8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Ergebnisse – Gegenüberstellung Nennleistung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281FC46-60FC-0B30-AD1E-40984E99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Durch </a:t>
            </a:r>
            <a:r>
              <a:rPr lang="de-DE" sz="2000" b="1" i="0" dirty="0">
                <a:effectLst/>
              </a:rPr>
              <a:t>∆</a:t>
            </a:r>
            <a:r>
              <a:rPr lang="de-DE" sz="2000" b="1" i="1" dirty="0">
                <a:effectLst/>
              </a:rPr>
              <a:t>u </a:t>
            </a:r>
            <a:r>
              <a:rPr lang="de-DE" sz="2000" b="1" dirty="0">
                <a:effectLst/>
              </a:rPr>
              <a:t>wird die installierte PV-Leistung reduziert.</a:t>
            </a:r>
            <a:r>
              <a:rPr lang="de-DE" dirty="0"/>
              <a:t> 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A23C9EC-BFF2-C103-5CBD-258AB5ADD98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16.02.2023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81CF403-0C8C-1AF2-836A-E1EC5E184D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Marcel Böhringer | Technische Universität Darmstadt | IEWT 2023 – Elektrische Netze I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7FE5F72-9411-0902-DF01-A597B3B2D6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/>
              <a:t>Folie </a:t>
            </a:r>
            <a:fld id="{C55C581E-CF6C-4085-AF31-EC3506E4B48E}" type="slidenum">
              <a:rPr lang="de-DE" smtClean="0"/>
              <a:pPr/>
              <a:t>20</a:t>
            </a:fld>
            <a:endParaRPr lang="de-DE" dirty="0"/>
          </a:p>
        </p:txBody>
      </p:sp>
      <p:sp>
        <p:nvSpPr>
          <p:cNvPr id="8" name="Gleichschenkliges Dreieck 7">
            <a:extLst>
              <a:ext uri="{FF2B5EF4-FFF2-40B4-BE49-F238E27FC236}">
                <a16:creationId xmlns:a16="http://schemas.microsoft.com/office/drawing/2014/main" id="{FE33E6A7-EF07-E45E-946C-199AB6A1BC03}"/>
              </a:ext>
            </a:extLst>
          </p:cNvPr>
          <p:cNvSpPr/>
          <p:nvPr/>
        </p:nvSpPr>
        <p:spPr>
          <a:xfrm rot="10800000">
            <a:off x="7884002" y="1712999"/>
            <a:ext cx="360000" cy="90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latin typeface="+mj-lt"/>
            </a:endParaRPr>
          </a:p>
        </p:txBody>
      </p:sp>
      <p:sp>
        <p:nvSpPr>
          <p:cNvPr id="9" name="Gleichschenkliges Dreieck 8">
            <a:extLst>
              <a:ext uri="{FF2B5EF4-FFF2-40B4-BE49-F238E27FC236}">
                <a16:creationId xmlns:a16="http://schemas.microsoft.com/office/drawing/2014/main" id="{82D9A453-BB15-6997-9E9A-D9465036FB21}"/>
              </a:ext>
            </a:extLst>
          </p:cNvPr>
          <p:cNvSpPr/>
          <p:nvPr/>
        </p:nvSpPr>
        <p:spPr>
          <a:xfrm rot="10800000">
            <a:off x="7884002" y="2306512"/>
            <a:ext cx="360000" cy="90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latin typeface="+mj-lt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BFB471B1-578E-A2A9-1CCA-6BA076988140}"/>
              </a:ext>
            </a:extLst>
          </p:cNvPr>
          <p:cNvSpPr/>
          <p:nvPr/>
        </p:nvSpPr>
        <p:spPr>
          <a:xfrm rot="5400000">
            <a:off x="7883251" y="558748"/>
            <a:ext cx="360000" cy="17984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cap="small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Input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0DAF182A-5C6F-4F01-0BFD-E776C9020692}"/>
              </a:ext>
            </a:extLst>
          </p:cNvPr>
          <p:cNvSpPr/>
          <p:nvPr/>
        </p:nvSpPr>
        <p:spPr>
          <a:xfrm rot="5400000">
            <a:off x="7884004" y="1153674"/>
            <a:ext cx="360000" cy="180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cap="small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MP-OPF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317C49C8-C57B-9616-3629-6671220DEA5D}"/>
              </a:ext>
            </a:extLst>
          </p:cNvPr>
          <p:cNvSpPr/>
          <p:nvPr/>
        </p:nvSpPr>
        <p:spPr>
          <a:xfrm rot="5400000">
            <a:off x="7884000" y="1749350"/>
            <a:ext cx="360000" cy="180000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cap="small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Output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D7B7B933-7276-986E-55FD-8D0FFCE71B06}"/>
              </a:ext>
            </a:extLst>
          </p:cNvPr>
          <p:cNvSpPr/>
          <p:nvPr/>
        </p:nvSpPr>
        <p:spPr>
          <a:xfrm>
            <a:off x="7163999" y="2829351"/>
            <a:ext cx="1800002" cy="80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/>
            <a:endParaRPr lang="de-DE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2214437-1B1D-AA9C-24FC-32A011AB894B}"/>
              </a:ext>
            </a:extLst>
          </p:cNvPr>
          <p:cNvSpPr/>
          <p:nvPr/>
        </p:nvSpPr>
        <p:spPr>
          <a:xfrm>
            <a:off x="7163999" y="3632151"/>
            <a:ext cx="1800002" cy="80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58D4AF70-D377-E8F6-5746-B0905C6A3945}"/>
              </a:ext>
            </a:extLst>
          </p:cNvPr>
          <p:cNvSpPr/>
          <p:nvPr/>
        </p:nvSpPr>
        <p:spPr>
          <a:xfrm>
            <a:off x="7163999" y="4434951"/>
            <a:ext cx="1800002" cy="80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91706DB3-2D8F-E852-45D0-672B9E668D1D}"/>
              </a:ext>
            </a:extLst>
          </p:cNvPr>
          <p:cNvSpPr/>
          <p:nvPr/>
        </p:nvSpPr>
        <p:spPr>
          <a:xfrm>
            <a:off x="7164000" y="2999918"/>
            <a:ext cx="1147756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de-DE" sz="1200" b="1" dirty="0">
                <a:solidFill>
                  <a:schemeClr val="accent1">
                    <a:lumMod val="75000"/>
                  </a:schemeClr>
                </a:solidFill>
                <a:latin typeface="Tahoma"/>
                <a:cs typeface="Times New Roman" panose="02020603050405020304" pitchFamily="18" charset="0"/>
              </a:rPr>
              <a:t>Installierte </a:t>
            </a:r>
            <a:br>
              <a:rPr lang="de-DE" sz="1200" b="1" dirty="0">
                <a:solidFill>
                  <a:schemeClr val="accent1">
                    <a:lumMod val="75000"/>
                  </a:schemeClr>
                </a:solidFill>
                <a:latin typeface="Tahoma"/>
                <a:cs typeface="Times New Roman" panose="02020603050405020304" pitchFamily="18" charset="0"/>
              </a:rPr>
            </a:br>
            <a:r>
              <a:rPr lang="de-DE" sz="1200" b="1" dirty="0">
                <a:solidFill>
                  <a:schemeClr val="accent1">
                    <a:lumMod val="75000"/>
                  </a:schemeClr>
                </a:solidFill>
                <a:latin typeface="Tahoma"/>
                <a:cs typeface="Times New Roman" panose="02020603050405020304" pitchFamily="18" charset="0"/>
              </a:rPr>
              <a:t>PV-Leistung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A009E1A6-9C3D-05F0-2A44-3B02F7BD1C88}"/>
              </a:ext>
            </a:extLst>
          </p:cNvPr>
          <p:cNvSpPr/>
          <p:nvPr/>
        </p:nvSpPr>
        <p:spPr>
          <a:xfrm>
            <a:off x="7163999" y="3833496"/>
            <a:ext cx="108000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de-DE" sz="1200" dirty="0">
                <a:solidFill>
                  <a:srgbClr val="000000"/>
                </a:solidFill>
                <a:latin typeface="Tahoma"/>
                <a:cs typeface="Times New Roman" panose="02020603050405020304" pitchFamily="18" charset="0"/>
              </a:rPr>
              <a:t>Leitungs-auslastung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AA63D36C-52E4-62BA-0E58-E44376C1DF22}"/>
              </a:ext>
            </a:extLst>
          </p:cNvPr>
          <p:cNvSpPr/>
          <p:nvPr/>
        </p:nvSpPr>
        <p:spPr>
          <a:xfrm>
            <a:off x="7208512" y="4605519"/>
            <a:ext cx="9909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de-DE" sz="1200" dirty="0">
                <a:solidFill>
                  <a:srgbClr val="000000"/>
                </a:solidFill>
                <a:latin typeface="Tahoma"/>
                <a:cs typeface="Times New Roman" panose="02020603050405020304" pitchFamily="18" charset="0"/>
              </a:rPr>
              <a:t>Spannungs-</a:t>
            </a:r>
            <a:br>
              <a:rPr lang="de-DE" sz="1200" dirty="0">
                <a:solidFill>
                  <a:srgbClr val="000000"/>
                </a:solidFill>
                <a:latin typeface="Tahoma"/>
                <a:cs typeface="Times New Roman" panose="02020603050405020304" pitchFamily="18" charset="0"/>
              </a:rPr>
            </a:br>
            <a:r>
              <a:rPr lang="de-DE" sz="1200" dirty="0">
                <a:solidFill>
                  <a:srgbClr val="000000"/>
                </a:solidFill>
                <a:latin typeface="Tahoma"/>
                <a:cs typeface="Times New Roman" panose="02020603050405020304" pitchFamily="18" charset="0"/>
              </a:rPr>
              <a:t>band</a:t>
            </a:r>
          </a:p>
        </p:txBody>
      </p:sp>
      <p:pic>
        <p:nvPicPr>
          <p:cNvPr id="19" name="Grafik 18" descr="Normalverteilung mit einfarbiger Füllung">
            <a:extLst>
              <a:ext uri="{FF2B5EF4-FFF2-40B4-BE49-F238E27FC236}">
                <a16:creationId xmlns:a16="http://schemas.microsoft.com/office/drawing/2014/main" id="{8CFE073A-D15B-2F65-786B-6220C79C93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8313396" y="2949724"/>
            <a:ext cx="562053" cy="562053"/>
          </a:xfrm>
          <a:prstGeom prst="rect">
            <a:avLst/>
          </a:prstGeom>
        </p:spPr>
      </p:pic>
      <p:pic>
        <p:nvPicPr>
          <p:cNvPr id="20" name="Grafik 19" descr="Messgerät mit einfarbiger Füllung">
            <a:extLst>
              <a:ext uri="{FF2B5EF4-FFF2-40B4-BE49-F238E27FC236}">
                <a16:creationId xmlns:a16="http://schemas.microsoft.com/office/drawing/2014/main" id="{BA99050E-72C1-3283-9DD6-13B017634B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11756" y="3781661"/>
            <a:ext cx="565335" cy="565335"/>
          </a:xfrm>
          <a:prstGeom prst="rect">
            <a:avLst/>
          </a:prstGeom>
        </p:spPr>
      </p:pic>
      <p:sp>
        <p:nvSpPr>
          <p:cNvPr id="21" name="Freeform 918">
            <a:extLst>
              <a:ext uri="{FF2B5EF4-FFF2-40B4-BE49-F238E27FC236}">
                <a16:creationId xmlns:a16="http://schemas.microsoft.com/office/drawing/2014/main" id="{CAD44DB4-414A-3E9E-CE5A-87DFB671B6B7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8329518" y="4741330"/>
            <a:ext cx="529814" cy="190044"/>
          </a:xfrm>
          <a:custGeom>
            <a:avLst/>
            <a:gdLst>
              <a:gd name="T0" fmla="*/ 579 w 585"/>
              <a:gd name="T1" fmla="*/ 119 h 209"/>
              <a:gd name="T2" fmla="*/ 495 w 585"/>
              <a:gd name="T3" fmla="*/ 203 h 209"/>
              <a:gd name="T4" fmla="*/ 481 w 585"/>
              <a:gd name="T5" fmla="*/ 209 h 209"/>
              <a:gd name="T6" fmla="*/ 460 w 585"/>
              <a:gd name="T7" fmla="*/ 188 h 209"/>
              <a:gd name="T8" fmla="*/ 460 w 585"/>
              <a:gd name="T9" fmla="*/ 146 h 209"/>
              <a:gd name="T10" fmla="*/ 125 w 585"/>
              <a:gd name="T11" fmla="*/ 146 h 209"/>
              <a:gd name="T12" fmla="*/ 125 w 585"/>
              <a:gd name="T13" fmla="*/ 188 h 209"/>
              <a:gd name="T14" fmla="*/ 104 w 585"/>
              <a:gd name="T15" fmla="*/ 209 h 209"/>
              <a:gd name="T16" fmla="*/ 89 w 585"/>
              <a:gd name="T17" fmla="*/ 203 h 209"/>
              <a:gd name="T18" fmla="*/ 6 w 585"/>
              <a:gd name="T19" fmla="*/ 119 h 209"/>
              <a:gd name="T20" fmla="*/ 0 w 585"/>
              <a:gd name="T21" fmla="*/ 104 h 209"/>
              <a:gd name="T22" fmla="*/ 6 w 585"/>
              <a:gd name="T23" fmla="*/ 90 h 209"/>
              <a:gd name="T24" fmla="*/ 89 w 585"/>
              <a:gd name="T25" fmla="*/ 6 h 209"/>
              <a:gd name="T26" fmla="*/ 104 w 585"/>
              <a:gd name="T27" fmla="*/ 0 h 209"/>
              <a:gd name="T28" fmla="*/ 125 w 585"/>
              <a:gd name="T29" fmla="*/ 21 h 209"/>
              <a:gd name="T30" fmla="*/ 125 w 585"/>
              <a:gd name="T31" fmla="*/ 63 h 209"/>
              <a:gd name="T32" fmla="*/ 460 w 585"/>
              <a:gd name="T33" fmla="*/ 63 h 209"/>
              <a:gd name="T34" fmla="*/ 460 w 585"/>
              <a:gd name="T35" fmla="*/ 21 h 209"/>
              <a:gd name="T36" fmla="*/ 481 w 585"/>
              <a:gd name="T37" fmla="*/ 0 h 209"/>
              <a:gd name="T38" fmla="*/ 495 w 585"/>
              <a:gd name="T39" fmla="*/ 6 h 209"/>
              <a:gd name="T40" fmla="*/ 579 w 585"/>
              <a:gd name="T41" fmla="*/ 90 h 209"/>
              <a:gd name="T42" fmla="*/ 585 w 585"/>
              <a:gd name="T43" fmla="*/ 104 h 209"/>
              <a:gd name="T44" fmla="*/ 579 w 585"/>
              <a:gd name="T45" fmla="*/ 11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585" h="209">
                <a:moveTo>
                  <a:pt x="579" y="119"/>
                </a:moveTo>
                <a:cubicBezTo>
                  <a:pt x="495" y="203"/>
                  <a:pt x="495" y="203"/>
                  <a:pt x="495" y="203"/>
                </a:cubicBezTo>
                <a:cubicBezTo>
                  <a:pt x="491" y="207"/>
                  <a:pt x="486" y="209"/>
                  <a:pt x="481" y="209"/>
                </a:cubicBezTo>
                <a:cubicBezTo>
                  <a:pt x="469" y="209"/>
                  <a:pt x="460" y="199"/>
                  <a:pt x="460" y="188"/>
                </a:cubicBezTo>
                <a:cubicBezTo>
                  <a:pt x="460" y="146"/>
                  <a:pt x="460" y="146"/>
                  <a:pt x="460" y="146"/>
                </a:cubicBezTo>
                <a:cubicBezTo>
                  <a:pt x="125" y="146"/>
                  <a:pt x="125" y="146"/>
                  <a:pt x="125" y="146"/>
                </a:cubicBezTo>
                <a:cubicBezTo>
                  <a:pt x="125" y="188"/>
                  <a:pt x="125" y="188"/>
                  <a:pt x="125" y="188"/>
                </a:cubicBezTo>
                <a:cubicBezTo>
                  <a:pt x="125" y="199"/>
                  <a:pt x="116" y="209"/>
                  <a:pt x="104" y="209"/>
                </a:cubicBezTo>
                <a:cubicBezTo>
                  <a:pt x="99" y="209"/>
                  <a:pt x="93" y="207"/>
                  <a:pt x="89" y="203"/>
                </a:cubicBezTo>
                <a:cubicBezTo>
                  <a:pt x="6" y="119"/>
                  <a:pt x="6" y="119"/>
                  <a:pt x="6" y="119"/>
                </a:cubicBezTo>
                <a:cubicBezTo>
                  <a:pt x="2" y="115"/>
                  <a:pt x="0" y="110"/>
                  <a:pt x="0" y="104"/>
                </a:cubicBezTo>
                <a:cubicBezTo>
                  <a:pt x="0" y="99"/>
                  <a:pt x="2" y="94"/>
                  <a:pt x="6" y="90"/>
                </a:cubicBezTo>
                <a:cubicBezTo>
                  <a:pt x="89" y="6"/>
                  <a:pt x="89" y="6"/>
                  <a:pt x="89" y="6"/>
                </a:cubicBezTo>
                <a:cubicBezTo>
                  <a:pt x="93" y="2"/>
                  <a:pt x="99" y="0"/>
                  <a:pt x="104" y="0"/>
                </a:cubicBezTo>
                <a:cubicBezTo>
                  <a:pt x="116" y="0"/>
                  <a:pt x="125" y="9"/>
                  <a:pt x="125" y="21"/>
                </a:cubicBezTo>
                <a:cubicBezTo>
                  <a:pt x="125" y="63"/>
                  <a:pt x="125" y="63"/>
                  <a:pt x="125" y="63"/>
                </a:cubicBezTo>
                <a:cubicBezTo>
                  <a:pt x="460" y="63"/>
                  <a:pt x="460" y="63"/>
                  <a:pt x="460" y="63"/>
                </a:cubicBezTo>
                <a:cubicBezTo>
                  <a:pt x="460" y="21"/>
                  <a:pt x="460" y="21"/>
                  <a:pt x="460" y="21"/>
                </a:cubicBezTo>
                <a:cubicBezTo>
                  <a:pt x="460" y="9"/>
                  <a:pt x="469" y="0"/>
                  <a:pt x="481" y="0"/>
                </a:cubicBezTo>
                <a:cubicBezTo>
                  <a:pt x="486" y="0"/>
                  <a:pt x="491" y="2"/>
                  <a:pt x="495" y="6"/>
                </a:cubicBezTo>
                <a:cubicBezTo>
                  <a:pt x="579" y="90"/>
                  <a:pt x="579" y="90"/>
                  <a:pt x="579" y="90"/>
                </a:cubicBezTo>
                <a:cubicBezTo>
                  <a:pt x="583" y="94"/>
                  <a:pt x="585" y="99"/>
                  <a:pt x="585" y="104"/>
                </a:cubicBezTo>
                <a:cubicBezTo>
                  <a:pt x="585" y="110"/>
                  <a:pt x="583" y="115"/>
                  <a:pt x="579" y="11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aphicFrame>
        <p:nvGraphicFramePr>
          <p:cNvPr id="22" name="Inhaltsplatzhalter 20">
            <a:extLst>
              <a:ext uri="{FF2B5EF4-FFF2-40B4-BE49-F238E27FC236}">
                <a16:creationId xmlns:a16="http://schemas.microsoft.com/office/drawing/2014/main" id="{E1C82947-C385-9EDF-6B82-D9928ABB2E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2490696"/>
              </p:ext>
            </p:extLst>
          </p:nvPr>
        </p:nvGraphicFramePr>
        <p:xfrm>
          <a:off x="179512" y="1264649"/>
          <a:ext cx="6514849" cy="2409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6" name="Inhaltsplatzhalter 3">
            <a:extLst>
              <a:ext uri="{FF2B5EF4-FFF2-40B4-BE49-F238E27FC236}">
                <a16:creationId xmlns:a16="http://schemas.microsoft.com/office/drawing/2014/main" id="{D7F5CBF6-1894-D62D-2089-973CBA416A7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80489" y="4295161"/>
            <a:ext cx="6854391" cy="942838"/>
          </a:xfrm>
        </p:spPr>
        <p:txBody>
          <a:bodyPr/>
          <a:lstStyle/>
          <a:p>
            <a:pPr algn="ctr"/>
            <a:r>
              <a:rPr lang="de-DE" sz="1800" b="1" dirty="0"/>
              <a:t>Vergleich von </a:t>
            </a:r>
            <a:r>
              <a:rPr lang="de-DE" sz="1800" b="1" dirty="0">
                <a:solidFill>
                  <a:schemeClr val="accent1">
                    <a:lumMod val="75000"/>
                  </a:schemeClr>
                </a:solidFill>
              </a:rPr>
              <a:t>S 1.a (TS) </a:t>
            </a:r>
            <a:r>
              <a:rPr lang="de-DE" sz="1800" b="1" dirty="0"/>
              <a:t>und </a:t>
            </a:r>
            <a:r>
              <a:rPr lang="de-DE" sz="1800" b="1" dirty="0">
                <a:solidFill>
                  <a:schemeClr val="accent1"/>
                </a:solidFill>
              </a:rPr>
              <a:t>S 2.1.a (TS+BP+∆u)</a:t>
            </a:r>
          </a:p>
        </p:txBody>
      </p: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5A953883-1D35-4BFE-D621-15CD2AC026AB}"/>
              </a:ext>
            </a:extLst>
          </p:cNvPr>
          <p:cNvGrpSpPr/>
          <p:nvPr/>
        </p:nvGrpSpPr>
        <p:grpSpPr>
          <a:xfrm>
            <a:off x="477627" y="3902328"/>
            <a:ext cx="5918618" cy="162000"/>
            <a:chOff x="282148" y="3276154"/>
            <a:chExt cx="5918618" cy="162000"/>
          </a:xfrm>
        </p:grpSpPr>
        <p:cxnSp>
          <p:nvCxnSpPr>
            <p:cNvPr id="28" name="Gerader Verbinder 31">
              <a:extLst>
                <a:ext uri="{FF2B5EF4-FFF2-40B4-BE49-F238E27FC236}">
                  <a16:creationId xmlns:a16="http://schemas.microsoft.com/office/drawing/2014/main" id="{5EE5262B-7B06-62AD-016C-3D91235CA198}"/>
                </a:ext>
              </a:extLst>
            </p:cNvPr>
            <p:cNvCxnSpPr/>
            <p:nvPr/>
          </p:nvCxnSpPr>
          <p:spPr bwMode="auto">
            <a:xfrm flipH="1">
              <a:off x="282148" y="3325179"/>
              <a:ext cx="5918618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Isosceles Triangle 54">
              <a:extLst>
                <a:ext uri="{FF2B5EF4-FFF2-40B4-BE49-F238E27FC236}">
                  <a16:creationId xmlns:a16="http://schemas.microsoft.com/office/drawing/2014/main" id="{768D8A37-4C3E-3561-2938-D7950C24300C}"/>
                </a:ext>
              </a:extLst>
            </p:cNvPr>
            <p:cNvSpPr/>
            <p:nvPr/>
          </p:nvSpPr>
          <p:spPr>
            <a:xfrm rot="10800000">
              <a:off x="3097456" y="3276154"/>
              <a:ext cx="288000" cy="162000"/>
            </a:xfrm>
            <a:prstGeom prst="triangle">
              <a:avLst/>
            </a:prstGeom>
            <a:solidFill>
              <a:schemeClr val="tx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+mj-lt"/>
              </a:endParaRPr>
            </a:p>
          </p:txBody>
        </p:sp>
      </p:grpSp>
      <p:sp>
        <p:nvSpPr>
          <p:cNvPr id="33" name="Textfeld 32">
            <a:extLst>
              <a:ext uri="{FF2B5EF4-FFF2-40B4-BE49-F238E27FC236}">
                <a16:creationId xmlns:a16="http://schemas.microsoft.com/office/drawing/2014/main" id="{2979E030-9BCC-6B0E-74B4-599C952A89DF}"/>
              </a:ext>
            </a:extLst>
          </p:cNvPr>
          <p:cNvSpPr txBox="1"/>
          <p:nvPr/>
        </p:nvSpPr>
        <p:spPr>
          <a:xfrm>
            <a:off x="477627" y="4766580"/>
            <a:ext cx="27410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b="1" dirty="0">
                <a:latin typeface="+mj-lt"/>
              </a:rPr>
              <a:t>S 1.a = 364,45 kWp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7B91F782-038E-7F93-A79E-60E31DFC2F0E}"/>
              </a:ext>
            </a:extLst>
          </p:cNvPr>
          <p:cNvSpPr txBox="1"/>
          <p:nvPr/>
        </p:nvSpPr>
        <p:spPr>
          <a:xfrm>
            <a:off x="3655184" y="4766579"/>
            <a:ext cx="27410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b="1" dirty="0">
                <a:latin typeface="+mj-lt"/>
              </a:rPr>
              <a:t>S 2.1.a = </a:t>
            </a:r>
            <a:r>
              <a:rPr lang="en-GB" sz="1800" b="1" dirty="0">
                <a:effectLst/>
                <a:latin typeface="+mj-lt"/>
                <a:ea typeface="Times New Roman" panose="02020603050405020304" pitchFamily="18" charset="0"/>
              </a:rPr>
              <a:t>233,74</a:t>
            </a:r>
            <a:r>
              <a:rPr lang="de-DE" b="1" dirty="0">
                <a:latin typeface="+mj-lt"/>
              </a:rPr>
              <a:t> kWp</a:t>
            </a:r>
          </a:p>
        </p:txBody>
      </p:sp>
    </p:spTree>
    <p:extLst>
      <p:ext uri="{BB962C8B-B14F-4D97-AF65-F5344CB8AC3E}">
        <p14:creationId xmlns:p14="http://schemas.microsoft.com/office/powerpoint/2010/main" val="3342247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131209A6-8DAF-0F35-AFC5-6A0AF927B7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Ergebnisse – Spannungsband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BF52214-8C32-CFFD-1CC0-7AABCBC3F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 S 1.a wird lediglich der Betrieb abgebildet.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E8C9AF8-61D9-365C-3C3B-320B3D0C6FB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16.02.2023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4F8ADD8-43C3-AE10-F5F2-34E6C22D27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Marcel Böhringer | Technische Universität Darmstadt | IEWT 2023 – Elektrische Netze I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3D5807-3E52-5965-FB09-441FBAEEBD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/>
              <a:t>Folie </a:t>
            </a:r>
            <a:fld id="{C55C581E-CF6C-4085-AF31-EC3506E4B48E}" type="slidenum">
              <a:rPr lang="de-DE" smtClean="0"/>
              <a:pPr/>
              <a:t>21</a:t>
            </a:fld>
            <a:endParaRPr lang="de-DE" dirty="0"/>
          </a:p>
        </p:txBody>
      </p:sp>
      <p:sp>
        <p:nvSpPr>
          <p:cNvPr id="8" name="Gleichschenkliges Dreieck 7">
            <a:extLst>
              <a:ext uri="{FF2B5EF4-FFF2-40B4-BE49-F238E27FC236}">
                <a16:creationId xmlns:a16="http://schemas.microsoft.com/office/drawing/2014/main" id="{8E707D52-4B61-8E9D-127B-7E2714863F2F}"/>
              </a:ext>
            </a:extLst>
          </p:cNvPr>
          <p:cNvSpPr/>
          <p:nvPr/>
        </p:nvSpPr>
        <p:spPr>
          <a:xfrm rot="10800000">
            <a:off x="7884002" y="1712999"/>
            <a:ext cx="360000" cy="90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latin typeface="+mj-lt"/>
            </a:endParaRPr>
          </a:p>
        </p:txBody>
      </p:sp>
      <p:sp>
        <p:nvSpPr>
          <p:cNvPr id="9" name="Gleichschenkliges Dreieck 8">
            <a:extLst>
              <a:ext uri="{FF2B5EF4-FFF2-40B4-BE49-F238E27FC236}">
                <a16:creationId xmlns:a16="http://schemas.microsoft.com/office/drawing/2014/main" id="{0A9AAF14-E681-0EE6-E1F6-D3120D92281A}"/>
              </a:ext>
            </a:extLst>
          </p:cNvPr>
          <p:cNvSpPr/>
          <p:nvPr/>
        </p:nvSpPr>
        <p:spPr>
          <a:xfrm rot="10800000">
            <a:off x="7884002" y="2306512"/>
            <a:ext cx="360000" cy="90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latin typeface="+mj-lt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C036D14-A5BB-12DB-FA32-ACB46E1E2B36}"/>
              </a:ext>
            </a:extLst>
          </p:cNvPr>
          <p:cNvSpPr/>
          <p:nvPr/>
        </p:nvSpPr>
        <p:spPr>
          <a:xfrm rot="5400000">
            <a:off x="7883251" y="558748"/>
            <a:ext cx="360000" cy="17984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cap="small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Input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CDF19E82-4719-8D5B-B3DD-80B574951BB4}"/>
              </a:ext>
            </a:extLst>
          </p:cNvPr>
          <p:cNvSpPr/>
          <p:nvPr/>
        </p:nvSpPr>
        <p:spPr>
          <a:xfrm rot="5400000">
            <a:off x="7884004" y="1153674"/>
            <a:ext cx="360000" cy="180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cap="small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MP-OPF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AD6DEA45-386F-2D3E-6593-B8F3C58C7F46}"/>
              </a:ext>
            </a:extLst>
          </p:cNvPr>
          <p:cNvSpPr/>
          <p:nvPr/>
        </p:nvSpPr>
        <p:spPr>
          <a:xfrm rot="5400000">
            <a:off x="7884000" y="1749350"/>
            <a:ext cx="360000" cy="180000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cap="small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Output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4CB3EC53-3A79-95CD-FA17-48494AD05125}"/>
              </a:ext>
            </a:extLst>
          </p:cNvPr>
          <p:cNvSpPr/>
          <p:nvPr/>
        </p:nvSpPr>
        <p:spPr>
          <a:xfrm>
            <a:off x="7163999" y="2829351"/>
            <a:ext cx="1800002" cy="80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/>
            <a:endParaRPr lang="de-DE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B9D0D03F-2569-3732-2511-E0EA1C35AEEC}"/>
              </a:ext>
            </a:extLst>
          </p:cNvPr>
          <p:cNvSpPr/>
          <p:nvPr/>
        </p:nvSpPr>
        <p:spPr>
          <a:xfrm>
            <a:off x="7163999" y="3632151"/>
            <a:ext cx="1800002" cy="80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8F9A0D0-B7BA-3102-5783-D5F0CABCFAA4}"/>
              </a:ext>
            </a:extLst>
          </p:cNvPr>
          <p:cNvSpPr/>
          <p:nvPr/>
        </p:nvSpPr>
        <p:spPr>
          <a:xfrm>
            <a:off x="7163999" y="4434951"/>
            <a:ext cx="1800002" cy="80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E3DC1988-C6DC-F589-BD08-7602F3F901C1}"/>
              </a:ext>
            </a:extLst>
          </p:cNvPr>
          <p:cNvSpPr/>
          <p:nvPr/>
        </p:nvSpPr>
        <p:spPr>
          <a:xfrm>
            <a:off x="7164000" y="2999918"/>
            <a:ext cx="1147756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de-DE" sz="1200" dirty="0">
                <a:latin typeface="Tahoma"/>
                <a:cs typeface="Times New Roman" panose="02020603050405020304" pitchFamily="18" charset="0"/>
              </a:rPr>
              <a:t>Installierte </a:t>
            </a:r>
            <a:br>
              <a:rPr lang="de-DE" sz="1200" dirty="0">
                <a:latin typeface="Tahoma"/>
                <a:cs typeface="Times New Roman" panose="02020603050405020304" pitchFamily="18" charset="0"/>
              </a:rPr>
            </a:br>
            <a:r>
              <a:rPr lang="de-DE" sz="1200" dirty="0">
                <a:latin typeface="Tahoma"/>
                <a:cs typeface="Times New Roman" panose="02020603050405020304" pitchFamily="18" charset="0"/>
              </a:rPr>
              <a:t>PV-Leistung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259B6268-DEC4-042A-DC35-937077C04FE1}"/>
              </a:ext>
            </a:extLst>
          </p:cNvPr>
          <p:cNvSpPr/>
          <p:nvPr/>
        </p:nvSpPr>
        <p:spPr>
          <a:xfrm>
            <a:off x="7163999" y="3833496"/>
            <a:ext cx="108000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de-DE" sz="1200" dirty="0">
                <a:solidFill>
                  <a:srgbClr val="000000"/>
                </a:solidFill>
                <a:latin typeface="Tahoma"/>
                <a:cs typeface="Times New Roman" panose="02020603050405020304" pitchFamily="18" charset="0"/>
              </a:rPr>
              <a:t>Leitungs-auslastung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D6E3CAE2-E455-EF7F-E5A9-AF3E842BD9FE}"/>
              </a:ext>
            </a:extLst>
          </p:cNvPr>
          <p:cNvSpPr/>
          <p:nvPr/>
        </p:nvSpPr>
        <p:spPr>
          <a:xfrm>
            <a:off x="7153208" y="4605519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de-DE" sz="1200" b="1" dirty="0">
                <a:solidFill>
                  <a:schemeClr val="accent4"/>
                </a:solidFill>
                <a:latin typeface="Tahoma"/>
                <a:cs typeface="Times New Roman" panose="02020603050405020304" pitchFamily="18" charset="0"/>
              </a:rPr>
              <a:t>Spannungs-</a:t>
            </a:r>
            <a:br>
              <a:rPr lang="de-DE" sz="1200" b="1" dirty="0">
                <a:solidFill>
                  <a:schemeClr val="accent4"/>
                </a:solidFill>
                <a:latin typeface="Tahoma"/>
                <a:cs typeface="Times New Roman" panose="02020603050405020304" pitchFamily="18" charset="0"/>
              </a:rPr>
            </a:br>
            <a:r>
              <a:rPr lang="de-DE" sz="1200" b="1" dirty="0">
                <a:solidFill>
                  <a:schemeClr val="accent4"/>
                </a:solidFill>
                <a:latin typeface="Tahoma"/>
                <a:cs typeface="Times New Roman" panose="02020603050405020304" pitchFamily="18" charset="0"/>
              </a:rPr>
              <a:t>band</a:t>
            </a:r>
          </a:p>
        </p:txBody>
      </p:sp>
      <p:pic>
        <p:nvPicPr>
          <p:cNvPr id="19" name="Grafik 18" descr="Normalverteilung mit einfarbiger Füllung">
            <a:extLst>
              <a:ext uri="{FF2B5EF4-FFF2-40B4-BE49-F238E27FC236}">
                <a16:creationId xmlns:a16="http://schemas.microsoft.com/office/drawing/2014/main" id="{70F3A5FA-30A4-A328-5B15-C5C757B6B2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8313396" y="2949724"/>
            <a:ext cx="562053" cy="562053"/>
          </a:xfrm>
          <a:prstGeom prst="rect">
            <a:avLst/>
          </a:prstGeom>
        </p:spPr>
      </p:pic>
      <p:pic>
        <p:nvPicPr>
          <p:cNvPr id="20" name="Grafik 19" descr="Messgerät mit einfarbiger Füllung">
            <a:extLst>
              <a:ext uri="{FF2B5EF4-FFF2-40B4-BE49-F238E27FC236}">
                <a16:creationId xmlns:a16="http://schemas.microsoft.com/office/drawing/2014/main" id="{B96BC513-12AD-F66C-D90B-B0E9529715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11756" y="3781661"/>
            <a:ext cx="565335" cy="565335"/>
          </a:xfrm>
          <a:prstGeom prst="rect">
            <a:avLst/>
          </a:prstGeom>
        </p:spPr>
      </p:pic>
      <p:sp>
        <p:nvSpPr>
          <p:cNvPr id="21" name="Freeform 918">
            <a:extLst>
              <a:ext uri="{FF2B5EF4-FFF2-40B4-BE49-F238E27FC236}">
                <a16:creationId xmlns:a16="http://schemas.microsoft.com/office/drawing/2014/main" id="{75907C4A-DB70-7F60-589D-B7F8CA1070F5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8329518" y="4741330"/>
            <a:ext cx="529814" cy="190044"/>
          </a:xfrm>
          <a:custGeom>
            <a:avLst/>
            <a:gdLst>
              <a:gd name="T0" fmla="*/ 579 w 585"/>
              <a:gd name="T1" fmla="*/ 119 h 209"/>
              <a:gd name="T2" fmla="*/ 495 w 585"/>
              <a:gd name="T3" fmla="*/ 203 h 209"/>
              <a:gd name="T4" fmla="*/ 481 w 585"/>
              <a:gd name="T5" fmla="*/ 209 h 209"/>
              <a:gd name="T6" fmla="*/ 460 w 585"/>
              <a:gd name="T7" fmla="*/ 188 h 209"/>
              <a:gd name="T8" fmla="*/ 460 w 585"/>
              <a:gd name="T9" fmla="*/ 146 h 209"/>
              <a:gd name="T10" fmla="*/ 125 w 585"/>
              <a:gd name="T11" fmla="*/ 146 h 209"/>
              <a:gd name="T12" fmla="*/ 125 w 585"/>
              <a:gd name="T13" fmla="*/ 188 h 209"/>
              <a:gd name="T14" fmla="*/ 104 w 585"/>
              <a:gd name="T15" fmla="*/ 209 h 209"/>
              <a:gd name="T16" fmla="*/ 89 w 585"/>
              <a:gd name="T17" fmla="*/ 203 h 209"/>
              <a:gd name="T18" fmla="*/ 6 w 585"/>
              <a:gd name="T19" fmla="*/ 119 h 209"/>
              <a:gd name="T20" fmla="*/ 0 w 585"/>
              <a:gd name="T21" fmla="*/ 104 h 209"/>
              <a:gd name="T22" fmla="*/ 6 w 585"/>
              <a:gd name="T23" fmla="*/ 90 h 209"/>
              <a:gd name="T24" fmla="*/ 89 w 585"/>
              <a:gd name="T25" fmla="*/ 6 h 209"/>
              <a:gd name="T26" fmla="*/ 104 w 585"/>
              <a:gd name="T27" fmla="*/ 0 h 209"/>
              <a:gd name="T28" fmla="*/ 125 w 585"/>
              <a:gd name="T29" fmla="*/ 21 h 209"/>
              <a:gd name="T30" fmla="*/ 125 w 585"/>
              <a:gd name="T31" fmla="*/ 63 h 209"/>
              <a:gd name="T32" fmla="*/ 460 w 585"/>
              <a:gd name="T33" fmla="*/ 63 h 209"/>
              <a:gd name="T34" fmla="*/ 460 w 585"/>
              <a:gd name="T35" fmla="*/ 21 h 209"/>
              <a:gd name="T36" fmla="*/ 481 w 585"/>
              <a:gd name="T37" fmla="*/ 0 h 209"/>
              <a:gd name="T38" fmla="*/ 495 w 585"/>
              <a:gd name="T39" fmla="*/ 6 h 209"/>
              <a:gd name="T40" fmla="*/ 579 w 585"/>
              <a:gd name="T41" fmla="*/ 90 h 209"/>
              <a:gd name="T42" fmla="*/ 585 w 585"/>
              <a:gd name="T43" fmla="*/ 104 h 209"/>
              <a:gd name="T44" fmla="*/ 579 w 585"/>
              <a:gd name="T45" fmla="*/ 11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585" h="209">
                <a:moveTo>
                  <a:pt x="579" y="119"/>
                </a:moveTo>
                <a:cubicBezTo>
                  <a:pt x="495" y="203"/>
                  <a:pt x="495" y="203"/>
                  <a:pt x="495" y="203"/>
                </a:cubicBezTo>
                <a:cubicBezTo>
                  <a:pt x="491" y="207"/>
                  <a:pt x="486" y="209"/>
                  <a:pt x="481" y="209"/>
                </a:cubicBezTo>
                <a:cubicBezTo>
                  <a:pt x="469" y="209"/>
                  <a:pt x="460" y="199"/>
                  <a:pt x="460" y="188"/>
                </a:cubicBezTo>
                <a:cubicBezTo>
                  <a:pt x="460" y="146"/>
                  <a:pt x="460" y="146"/>
                  <a:pt x="460" y="146"/>
                </a:cubicBezTo>
                <a:cubicBezTo>
                  <a:pt x="125" y="146"/>
                  <a:pt x="125" y="146"/>
                  <a:pt x="125" y="146"/>
                </a:cubicBezTo>
                <a:cubicBezTo>
                  <a:pt x="125" y="188"/>
                  <a:pt x="125" y="188"/>
                  <a:pt x="125" y="188"/>
                </a:cubicBezTo>
                <a:cubicBezTo>
                  <a:pt x="125" y="199"/>
                  <a:pt x="116" y="209"/>
                  <a:pt x="104" y="209"/>
                </a:cubicBezTo>
                <a:cubicBezTo>
                  <a:pt x="99" y="209"/>
                  <a:pt x="93" y="207"/>
                  <a:pt x="89" y="203"/>
                </a:cubicBezTo>
                <a:cubicBezTo>
                  <a:pt x="6" y="119"/>
                  <a:pt x="6" y="119"/>
                  <a:pt x="6" y="119"/>
                </a:cubicBezTo>
                <a:cubicBezTo>
                  <a:pt x="2" y="115"/>
                  <a:pt x="0" y="110"/>
                  <a:pt x="0" y="104"/>
                </a:cubicBezTo>
                <a:cubicBezTo>
                  <a:pt x="0" y="99"/>
                  <a:pt x="2" y="94"/>
                  <a:pt x="6" y="90"/>
                </a:cubicBezTo>
                <a:cubicBezTo>
                  <a:pt x="89" y="6"/>
                  <a:pt x="89" y="6"/>
                  <a:pt x="89" y="6"/>
                </a:cubicBezTo>
                <a:cubicBezTo>
                  <a:pt x="93" y="2"/>
                  <a:pt x="99" y="0"/>
                  <a:pt x="104" y="0"/>
                </a:cubicBezTo>
                <a:cubicBezTo>
                  <a:pt x="116" y="0"/>
                  <a:pt x="125" y="9"/>
                  <a:pt x="125" y="21"/>
                </a:cubicBezTo>
                <a:cubicBezTo>
                  <a:pt x="125" y="63"/>
                  <a:pt x="125" y="63"/>
                  <a:pt x="125" y="63"/>
                </a:cubicBezTo>
                <a:cubicBezTo>
                  <a:pt x="460" y="63"/>
                  <a:pt x="460" y="63"/>
                  <a:pt x="460" y="63"/>
                </a:cubicBezTo>
                <a:cubicBezTo>
                  <a:pt x="460" y="21"/>
                  <a:pt x="460" y="21"/>
                  <a:pt x="460" y="21"/>
                </a:cubicBezTo>
                <a:cubicBezTo>
                  <a:pt x="460" y="9"/>
                  <a:pt x="469" y="0"/>
                  <a:pt x="481" y="0"/>
                </a:cubicBezTo>
                <a:cubicBezTo>
                  <a:pt x="486" y="0"/>
                  <a:pt x="491" y="2"/>
                  <a:pt x="495" y="6"/>
                </a:cubicBezTo>
                <a:cubicBezTo>
                  <a:pt x="579" y="90"/>
                  <a:pt x="579" y="90"/>
                  <a:pt x="579" y="90"/>
                </a:cubicBezTo>
                <a:cubicBezTo>
                  <a:pt x="583" y="94"/>
                  <a:pt x="585" y="99"/>
                  <a:pt x="585" y="104"/>
                </a:cubicBezTo>
                <a:cubicBezTo>
                  <a:pt x="585" y="110"/>
                  <a:pt x="583" y="115"/>
                  <a:pt x="579" y="11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aphicFrame>
        <p:nvGraphicFramePr>
          <p:cNvPr id="47" name="Inhaltsplatzhalter 11">
            <a:extLst>
              <a:ext uri="{FF2B5EF4-FFF2-40B4-BE49-F238E27FC236}">
                <a16:creationId xmlns:a16="http://schemas.microsoft.com/office/drawing/2014/main" id="{3ED2922B-A97C-6A75-A18D-C54B286C9B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5482939"/>
              </p:ext>
            </p:extLst>
          </p:nvPr>
        </p:nvGraphicFramePr>
        <p:xfrm>
          <a:off x="317466" y="1643566"/>
          <a:ext cx="6588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8" name="Rechteck 47">
            <a:extLst>
              <a:ext uri="{FF2B5EF4-FFF2-40B4-BE49-F238E27FC236}">
                <a16:creationId xmlns:a16="http://schemas.microsoft.com/office/drawing/2014/main" id="{61F55DB7-8783-2BE1-42D3-1DC9BB0D50A9}"/>
              </a:ext>
            </a:extLst>
          </p:cNvPr>
          <p:cNvSpPr/>
          <p:nvPr/>
        </p:nvSpPr>
        <p:spPr>
          <a:xfrm rot="16200000">
            <a:off x="-1032967" y="2548830"/>
            <a:ext cx="2425933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Spannung in </a:t>
            </a:r>
            <a:r>
              <a:rPr lang="de-DE" sz="1200" b="1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p.u</a:t>
            </a:r>
            <a:r>
              <a:rPr lang="de-DE" sz="12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C3E14FB1-EB3D-54F4-45B6-5751A9125100}"/>
              </a:ext>
            </a:extLst>
          </p:cNvPr>
          <p:cNvGrpSpPr/>
          <p:nvPr/>
        </p:nvGrpSpPr>
        <p:grpSpPr>
          <a:xfrm>
            <a:off x="705107" y="1263787"/>
            <a:ext cx="6046566" cy="449307"/>
            <a:chOff x="849711" y="1421793"/>
            <a:chExt cx="7990068" cy="449307"/>
          </a:xfrm>
        </p:grpSpPr>
        <p:sp>
          <p:nvSpPr>
            <p:cNvPr id="50" name="Rechteck 49">
              <a:extLst>
                <a:ext uri="{FF2B5EF4-FFF2-40B4-BE49-F238E27FC236}">
                  <a16:creationId xmlns:a16="http://schemas.microsoft.com/office/drawing/2014/main" id="{85D7A38E-9B8A-D360-EC3A-37697BA177E1}"/>
                </a:ext>
              </a:extLst>
            </p:cNvPr>
            <p:cNvSpPr/>
            <p:nvPr/>
          </p:nvSpPr>
          <p:spPr>
            <a:xfrm>
              <a:off x="849711" y="1421793"/>
              <a:ext cx="7990068" cy="44930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000">
                <a:latin typeface="+mj-lt"/>
              </a:endParaRPr>
            </a:p>
          </p:txBody>
        </p:sp>
        <p:grpSp>
          <p:nvGrpSpPr>
            <p:cNvPr id="51" name="Gruppieren 50">
              <a:extLst>
                <a:ext uri="{FF2B5EF4-FFF2-40B4-BE49-F238E27FC236}">
                  <a16:creationId xmlns:a16="http://schemas.microsoft.com/office/drawing/2014/main" id="{443C8957-CDD7-AC48-3544-F5D7EB987992}"/>
                </a:ext>
              </a:extLst>
            </p:cNvPr>
            <p:cNvGrpSpPr/>
            <p:nvPr/>
          </p:nvGrpSpPr>
          <p:grpSpPr>
            <a:xfrm>
              <a:off x="1040033" y="1466447"/>
              <a:ext cx="2416739" cy="360000"/>
              <a:chOff x="1018847" y="1515863"/>
              <a:chExt cx="2416739" cy="360000"/>
            </a:xfrm>
          </p:grpSpPr>
          <p:sp>
            <p:nvSpPr>
              <p:cNvPr id="64" name="Rechteck 63">
                <a:extLst>
                  <a:ext uri="{FF2B5EF4-FFF2-40B4-BE49-F238E27FC236}">
                    <a16:creationId xmlns:a16="http://schemas.microsoft.com/office/drawing/2014/main" id="{44F98A17-65FC-AD6E-CCB0-460557C8F3F4}"/>
                  </a:ext>
                </a:extLst>
              </p:cNvPr>
              <p:cNvSpPr/>
              <p:nvPr/>
            </p:nvSpPr>
            <p:spPr>
              <a:xfrm>
                <a:off x="1018847" y="1650863"/>
                <a:ext cx="270000" cy="900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000">
                  <a:latin typeface="+mj-lt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5" name="Rechteck 64">
                    <a:extLst>
                      <a:ext uri="{FF2B5EF4-FFF2-40B4-BE49-F238E27FC236}">
                        <a16:creationId xmlns:a16="http://schemas.microsoft.com/office/drawing/2014/main" id="{AC82A884-24EB-F777-23E3-5AB628EAA55D}"/>
                      </a:ext>
                    </a:extLst>
                  </p:cNvPr>
                  <p:cNvSpPr/>
                  <p:nvPr/>
                </p:nvSpPr>
                <p:spPr>
                  <a:xfrm>
                    <a:off x="1288844" y="1515863"/>
                    <a:ext cx="2146742" cy="360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de-DE" sz="1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max</m:t>
                          </m:r>
                          <m:d>
                            <m:dPr>
                              <m:ctrlPr>
                                <a:rPr lang="de-DE" sz="1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𝑠</m:t>
                                  </m:r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,</m:t>
                                  </m:r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de-DE" sz="1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de-DE" sz="1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min</m:t>
                          </m:r>
                          <m:d>
                            <m:dPr>
                              <m:ctrlPr>
                                <a:rPr lang="de-DE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𝑠</m:t>
                                  </m:r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,</m:t>
                                  </m:r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oMath>
                      </m:oMathPara>
                    </a14:m>
                    <a:br>
                      <a:rPr lang="de-DE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rPr>
                    </a:br>
                    <a:r>
                      <a:rPr lang="de-DE"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rPr>
                      <a:t>Szenario 1.a</a:t>
                    </a:r>
                  </a:p>
                </p:txBody>
              </p:sp>
            </mc:Choice>
            <mc:Fallback xmlns="">
              <p:sp>
                <p:nvSpPr>
                  <p:cNvPr id="65" name="Rechteck 64">
                    <a:extLst>
                      <a:ext uri="{FF2B5EF4-FFF2-40B4-BE49-F238E27FC236}">
                        <a16:creationId xmlns:a16="http://schemas.microsoft.com/office/drawing/2014/main" id="{AC82A884-24EB-F777-23E3-5AB628EAA55D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88844" y="1515863"/>
                    <a:ext cx="2146742" cy="360000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16949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2" name="Gruppieren 51">
              <a:extLst>
                <a:ext uri="{FF2B5EF4-FFF2-40B4-BE49-F238E27FC236}">
                  <a16:creationId xmlns:a16="http://schemas.microsoft.com/office/drawing/2014/main" id="{F48FEB08-8D21-C3FC-7047-25928D6C216B}"/>
                </a:ext>
              </a:extLst>
            </p:cNvPr>
            <p:cNvGrpSpPr/>
            <p:nvPr/>
          </p:nvGrpSpPr>
          <p:grpSpPr>
            <a:xfrm>
              <a:off x="5969865" y="1466447"/>
              <a:ext cx="900002" cy="360000"/>
              <a:chOff x="5252032" y="1515863"/>
              <a:chExt cx="900002" cy="360000"/>
            </a:xfrm>
          </p:grpSpPr>
          <p:sp>
            <p:nvSpPr>
              <p:cNvPr id="62" name="Additionszeichen 61">
                <a:extLst>
                  <a:ext uri="{FF2B5EF4-FFF2-40B4-BE49-F238E27FC236}">
                    <a16:creationId xmlns:a16="http://schemas.microsoft.com/office/drawing/2014/main" id="{DCB2E4F8-3DCD-CA1F-1E79-7C98B12944D1}"/>
                  </a:ext>
                </a:extLst>
              </p:cNvPr>
              <p:cNvSpPr/>
              <p:nvPr/>
            </p:nvSpPr>
            <p:spPr>
              <a:xfrm>
                <a:off x="5252032" y="1605863"/>
                <a:ext cx="223265" cy="180000"/>
              </a:xfrm>
              <a:prstGeom prst="mathPlus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000">
                  <a:latin typeface="+mj-lt"/>
                </a:endParaRPr>
              </a:p>
            </p:txBody>
          </p:sp>
          <p:sp>
            <p:nvSpPr>
              <p:cNvPr id="63" name="Rechteck 62">
                <a:extLst>
                  <a:ext uri="{FF2B5EF4-FFF2-40B4-BE49-F238E27FC236}">
                    <a16:creationId xmlns:a16="http://schemas.microsoft.com/office/drawing/2014/main" id="{6260A967-5AC3-495C-08FC-1EEE73635D9A}"/>
                  </a:ext>
                </a:extLst>
              </p:cNvPr>
              <p:cNvSpPr/>
              <p:nvPr/>
            </p:nvSpPr>
            <p:spPr>
              <a:xfrm>
                <a:off x="5432032" y="1515863"/>
                <a:ext cx="720002" cy="36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de-DE" sz="1000" dirty="0" err="1">
                    <a:solidFill>
                      <a:schemeClr val="bg1"/>
                    </a:solidFill>
                    <a:latin typeface="+mj-lt"/>
                    <a:cs typeface="Arial" panose="020B0604020202020204" pitchFamily="34" charset="0"/>
                  </a:rPr>
                  <a:t>hL</a:t>
                </a:r>
                <a:endParaRPr lang="de-DE" sz="1000" dirty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3" name="Gruppieren 52">
              <a:extLst>
                <a:ext uri="{FF2B5EF4-FFF2-40B4-BE49-F238E27FC236}">
                  <a16:creationId xmlns:a16="http://schemas.microsoft.com/office/drawing/2014/main" id="{261FC110-1EA5-5A81-D125-EF4AE13B64D7}"/>
                </a:ext>
              </a:extLst>
            </p:cNvPr>
            <p:cNvGrpSpPr/>
            <p:nvPr/>
          </p:nvGrpSpPr>
          <p:grpSpPr>
            <a:xfrm>
              <a:off x="7012609" y="1466447"/>
              <a:ext cx="899999" cy="360000"/>
              <a:chOff x="6486454" y="1505690"/>
              <a:chExt cx="899999" cy="360000"/>
            </a:xfrm>
          </p:grpSpPr>
          <p:sp>
            <p:nvSpPr>
              <p:cNvPr id="60" name="Rechteck 59">
                <a:extLst>
                  <a:ext uri="{FF2B5EF4-FFF2-40B4-BE49-F238E27FC236}">
                    <a16:creationId xmlns:a16="http://schemas.microsoft.com/office/drawing/2014/main" id="{39A730B6-DDF1-E361-F785-EE6EA88FF7AF}"/>
                  </a:ext>
                </a:extLst>
              </p:cNvPr>
              <p:cNvSpPr/>
              <p:nvPr/>
            </p:nvSpPr>
            <p:spPr>
              <a:xfrm>
                <a:off x="6486454" y="1667690"/>
                <a:ext cx="180000" cy="36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000">
                  <a:latin typeface="+mj-lt"/>
                </a:endParaRPr>
              </a:p>
            </p:txBody>
          </p:sp>
          <p:sp>
            <p:nvSpPr>
              <p:cNvPr id="61" name="Rechteck 60">
                <a:extLst>
                  <a:ext uri="{FF2B5EF4-FFF2-40B4-BE49-F238E27FC236}">
                    <a16:creationId xmlns:a16="http://schemas.microsoft.com/office/drawing/2014/main" id="{1EF3A212-7387-11ED-A813-E70B2A73FE2A}"/>
                  </a:ext>
                </a:extLst>
              </p:cNvPr>
              <p:cNvSpPr/>
              <p:nvPr/>
            </p:nvSpPr>
            <p:spPr>
              <a:xfrm>
                <a:off x="6666453" y="1505690"/>
                <a:ext cx="720000" cy="36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de-DE" sz="1000" dirty="0" err="1">
                    <a:solidFill>
                      <a:schemeClr val="bg1"/>
                    </a:solidFill>
                    <a:latin typeface="+mj-lt"/>
                    <a:cs typeface="Arial" panose="020B0604020202020204" pitchFamily="34" charset="0"/>
                  </a:rPr>
                  <a:t>lPV</a:t>
                </a:r>
                <a:endParaRPr lang="de-DE" sz="1000" dirty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4" name="Gruppieren 53">
              <a:extLst>
                <a:ext uri="{FF2B5EF4-FFF2-40B4-BE49-F238E27FC236}">
                  <a16:creationId xmlns:a16="http://schemas.microsoft.com/office/drawing/2014/main" id="{A80A9D3E-3CDF-78F2-7D7B-7AFC4381DBCD}"/>
                </a:ext>
              </a:extLst>
            </p:cNvPr>
            <p:cNvGrpSpPr/>
            <p:nvPr/>
          </p:nvGrpSpPr>
          <p:grpSpPr>
            <a:xfrm>
              <a:off x="8002820" y="1466447"/>
              <a:ext cx="836959" cy="360000"/>
              <a:chOff x="7702482" y="1505690"/>
              <a:chExt cx="836959" cy="360000"/>
            </a:xfrm>
          </p:grpSpPr>
          <p:sp>
            <p:nvSpPr>
              <p:cNvPr id="58" name="Multiplikationszeichen 57">
                <a:extLst>
                  <a:ext uri="{FF2B5EF4-FFF2-40B4-BE49-F238E27FC236}">
                    <a16:creationId xmlns:a16="http://schemas.microsoft.com/office/drawing/2014/main" id="{FECA10BA-7694-3F58-BCEC-5FC36E9A7E99}"/>
                  </a:ext>
                </a:extLst>
              </p:cNvPr>
              <p:cNvSpPr/>
              <p:nvPr/>
            </p:nvSpPr>
            <p:spPr>
              <a:xfrm>
                <a:off x="7702482" y="1595690"/>
                <a:ext cx="223265" cy="180000"/>
              </a:xfrm>
              <a:prstGeom prst="mathMultiply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000">
                  <a:latin typeface="+mj-lt"/>
                </a:endParaRPr>
              </a:p>
            </p:txBody>
          </p:sp>
          <p:sp>
            <p:nvSpPr>
              <p:cNvPr id="59" name="Rechteck 58">
                <a:extLst>
                  <a:ext uri="{FF2B5EF4-FFF2-40B4-BE49-F238E27FC236}">
                    <a16:creationId xmlns:a16="http://schemas.microsoft.com/office/drawing/2014/main" id="{5D31EBA8-9579-956B-A717-32B3F295EB50}"/>
                  </a:ext>
                </a:extLst>
              </p:cNvPr>
              <p:cNvSpPr/>
              <p:nvPr/>
            </p:nvSpPr>
            <p:spPr>
              <a:xfrm>
                <a:off x="7819441" y="1505690"/>
                <a:ext cx="720000" cy="36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de-DE" sz="1000" dirty="0" err="1">
                    <a:solidFill>
                      <a:schemeClr val="bg1"/>
                    </a:solidFill>
                    <a:latin typeface="+mj-lt"/>
                    <a:cs typeface="Arial" panose="020B0604020202020204" pitchFamily="34" charset="0"/>
                  </a:rPr>
                  <a:t>hPV</a:t>
                </a:r>
                <a:endParaRPr lang="de-DE" sz="1000" dirty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5" name="Gruppieren 54">
              <a:extLst>
                <a:ext uri="{FF2B5EF4-FFF2-40B4-BE49-F238E27FC236}">
                  <a16:creationId xmlns:a16="http://schemas.microsoft.com/office/drawing/2014/main" id="{D9543C3F-66B7-B2D0-9DC7-0B14F7AEE576}"/>
                </a:ext>
              </a:extLst>
            </p:cNvPr>
            <p:cNvGrpSpPr/>
            <p:nvPr/>
          </p:nvGrpSpPr>
          <p:grpSpPr>
            <a:xfrm>
              <a:off x="3494443" y="1466447"/>
              <a:ext cx="2370353" cy="360000"/>
              <a:chOff x="1259284" y="1515863"/>
              <a:chExt cx="2370353" cy="360000"/>
            </a:xfrm>
          </p:grpSpPr>
          <p:sp>
            <p:nvSpPr>
              <p:cNvPr id="56" name="Rechteck 55">
                <a:extLst>
                  <a:ext uri="{FF2B5EF4-FFF2-40B4-BE49-F238E27FC236}">
                    <a16:creationId xmlns:a16="http://schemas.microsoft.com/office/drawing/2014/main" id="{E8D4E21F-5735-7C26-2D1D-E2E1EE1E87A8}"/>
                  </a:ext>
                </a:extLst>
              </p:cNvPr>
              <p:cNvSpPr/>
              <p:nvPr/>
            </p:nvSpPr>
            <p:spPr>
              <a:xfrm>
                <a:off x="1259284" y="1650863"/>
                <a:ext cx="270000" cy="9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000">
                  <a:latin typeface="+mj-lt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7" name="Rechteck 56">
                    <a:extLst>
                      <a:ext uri="{FF2B5EF4-FFF2-40B4-BE49-F238E27FC236}">
                        <a16:creationId xmlns:a16="http://schemas.microsoft.com/office/drawing/2014/main" id="{E7924A14-71CC-D2F8-0B1E-AA9B75B884FA}"/>
                      </a:ext>
                    </a:extLst>
                  </p:cNvPr>
                  <p:cNvSpPr/>
                  <p:nvPr/>
                </p:nvSpPr>
                <p:spPr>
                  <a:xfrm>
                    <a:off x="1529285" y="1515863"/>
                    <a:ext cx="2100352" cy="360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de-DE" sz="1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max</m:t>
                          </m:r>
                          <m:d>
                            <m:dPr>
                              <m:ctrlPr>
                                <a:rPr lang="de-DE" sz="10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0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de-DE" sz="1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𝑠</m:t>
                                  </m:r>
                                  <m:r>
                                    <a:rPr lang="de-DE" sz="1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,</m:t>
                                  </m:r>
                                  <m:r>
                                    <a:rPr lang="de-DE" sz="1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  <m:r>
                                    <a:rPr lang="de-DE" sz="1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de-DE" sz="1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de-DE" sz="1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min</m:t>
                          </m:r>
                          <m:d>
                            <m:dPr>
                              <m:ctrlPr>
                                <a:rPr lang="de-DE" sz="1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000" b="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de-DE" sz="1000" b="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𝑠</m:t>
                                  </m:r>
                                  <m:r>
                                    <a:rPr lang="de-DE" sz="1000" b="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,</m:t>
                                  </m:r>
                                  <m:r>
                                    <a:rPr lang="de-DE" sz="1000" b="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  <m:r>
                                    <a:rPr lang="de-DE" sz="1000" b="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oMath>
                      </m:oMathPara>
                    </a14:m>
                    <a:br>
                      <a:rPr lang="de-DE" sz="1000" b="1" dirty="0">
                        <a:solidFill>
                          <a:schemeClr val="bg1"/>
                        </a:solidFill>
                        <a:latin typeface="+mj-lt"/>
                        <a:cs typeface="Arial" panose="020B0604020202020204" pitchFamily="34" charset="0"/>
                      </a:rPr>
                    </a:br>
                    <a:r>
                      <a:rPr lang="de-DE" sz="1000" dirty="0">
                        <a:solidFill>
                          <a:schemeClr val="bg1"/>
                        </a:solidFill>
                        <a:latin typeface="+mj-lt"/>
                        <a:cs typeface="Arial" panose="020B0604020202020204" pitchFamily="34" charset="0"/>
                      </a:rPr>
                      <a:t>Szenario 2.1.a</a:t>
                    </a:r>
                  </a:p>
                </p:txBody>
              </p:sp>
            </mc:Choice>
            <mc:Fallback xmlns="">
              <p:sp>
                <p:nvSpPr>
                  <p:cNvPr id="57" name="Rechteck 56">
                    <a:extLst>
                      <a:ext uri="{FF2B5EF4-FFF2-40B4-BE49-F238E27FC236}">
                        <a16:creationId xmlns:a16="http://schemas.microsoft.com/office/drawing/2014/main" id="{E7924A14-71CC-D2F8-0B1E-AA9B75B884FA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29285" y="1515863"/>
                    <a:ext cx="2100352" cy="360000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16949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345667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131209A6-8DAF-0F35-AFC5-6A0AF927B7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Ergebnisse – Spannungsband</a:t>
            </a: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BF52214-8C32-CFFD-1CC0-7AABCBC3F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499" y="407458"/>
            <a:ext cx="7218368" cy="360000"/>
          </a:xfrm>
        </p:spPr>
        <p:txBody>
          <a:bodyPr/>
          <a:lstStyle/>
          <a:p>
            <a:r>
              <a:rPr lang="de-DE" dirty="0"/>
              <a:t>Auch in S.2.1.a ist die Abbildung des Betriebs möglich.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E8C9AF8-61D9-365C-3C3B-320B3D0C6FB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16.02.2023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4F8ADD8-43C3-AE10-F5F2-34E6C22D27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Marcel Böhringer | Technische Universität Darmstadt | IEWT 2023 – Elektrische Netze I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3D5807-3E52-5965-FB09-441FBAEEBD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/>
              <a:t>Folie </a:t>
            </a:r>
            <a:fld id="{C55C581E-CF6C-4085-AF31-EC3506E4B48E}" type="slidenum">
              <a:rPr lang="de-DE" smtClean="0"/>
              <a:pPr/>
              <a:t>22</a:t>
            </a:fld>
            <a:endParaRPr lang="de-DE" dirty="0"/>
          </a:p>
        </p:txBody>
      </p:sp>
      <p:sp>
        <p:nvSpPr>
          <p:cNvPr id="8" name="Gleichschenkliges Dreieck 7">
            <a:extLst>
              <a:ext uri="{FF2B5EF4-FFF2-40B4-BE49-F238E27FC236}">
                <a16:creationId xmlns:a16="http://schemas.microsoft.com/office/drawing/2014/main" id="{8E707D52-4B61-8E9D-127B-7E2714863F2F}"/>
              </a:ext>
            </a:extLst>
          </p:cNvPr>
          <p:cNvSpPr/>
          <p:nvPr/>
        </p:nvSpPr>
        <p:spPr>
          <a:xfrm rot="10800000">
            <a:off x="7884002" y="1712999"/>
            <a:ext cx="360000" cy="90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latin typeface="+mj-lt"/>
            </a:endParaRPr>
          </a:p>
        </p:txBody>
      </p:sp>
      <p:sp>
        <p:nvSpPr>
          <p:cNvPr id="9" name="Gleichschenkliges Dreieck 8">
            <a:extLst>
              <a:ext uri="{FF2B5EF4-FFF2-40B4-BE49-F238E27FC236}">
                <a16:creationId xmlns:a16="http://schemas.microsoft.com/office/drawing/2014/main" id="{0A9AAF14-E681-0EE6-E1F6-D3120D92281A}"/>
              </a:ext>
            </a:extLst>
          </p:cNvPr>
          <p:cNvSpPr/>
          <p:nvPr/>
        </p:nvSpPr>
        <p:spPr>
          <a:xfrm rot="10800000">
            <a:off x="7884002" y="2306512"/>
            <a:ext cx="360000" cy="90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latin typeface="+mj-lt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C036D14-A5BB-12DB-FA32-ACB46E1E2B36}"/>
              </a:ext>
            </a:extLst>
          </p:cNvPr>
          <p:cNvSpPr/>
          <p:nvPr/>
        </p:nvSpPr>
        <p:spPr>
          <a:xfrm rot="5400000">
            <a:off x="7883251" y="558748"/>
            <a:ext cx="360000" cy="17984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cap="small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Input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CDF19E82-4719-8D5B-B3DD-80B574951BB4}"/>
              </a:ext>
            </a:extLst>
          </p:cNvPr>
          <p:cNvSpPr/>
          <p:nvPr/>
        </p:nvSpPr>
        <p:spPr>
          <a:xfrm rot="5400000">
            <a:off x="7884004" y="1153674"/>
            <a:ext cx="360000" cy="180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cap="small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MP-OPF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AD6DEA45-386F-2D3E-6593-B8F3C58C7F46}"/>
              </a:ext>
            </a:extLst>
          </p:cNvPr>
          <p:cNvSpPr/>
          <p:nvPr/>
        </p:nvSpPr>
        <p:spPr>
          <a:xfrm rot="5400000">
            <a:off x="7884000" y="1749350"/>
            <a:ext cx="360000" cy="180000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cap="small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Output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4CB3EC53-3A79-95CD-FA17-48494AD05125}"/>
              </a:ext>
            </a:extLst>
          </p:cNvPr>
          <p:cNvSpPr/>
          <p:nvPr/>
        </p:nvSpPr>
        <p:spPr>
          <a:xfrm>
            <a:off x="7163999" y="2829351"/>
            <a:ext cx="1800002" cy="80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/>
            <a:endParaRPr lang="de-DE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B9D0D03F-2569-3732-2511-E0EA1C35AEEC}"/>
              </a:ext>
            </a:extLst>
          </p:cNvPr>
          <p:cNvSpPr/>
          <p:nvPr/>
        </p:nvSpPr>
        <p:spPr>
          <a:xfrm>
            <a:off x="7163999" y="3632151"/>
            <a:ext cx="1800002" cy="80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8F9A0D0-B7BA-3102-5783-D5F0CABCFAA4}"/>
              </a:ext>
            </a:extLst>
          </p:cNvPr>
          <p:cNvSpPr/>
          <p:nvPr/>
        </p:nvSpPr>
        <p:spPr>
          <a:xfrm>
            <a:off x="7163999" y="4434951"/>
            <a:ext cx="1800002" cy="80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E3DC1988-C6DC-F589-BD08-7602F3F901C1}"/>
              </a:ext>
            </a:extLst>
          </p:cNvPr>
          <p:cNvSpPr/>
          <p:nvPr/>
        </p:nvSpPr>
        <p:spPr>
          <a:xfrm>
            <a:off x="7164000" y="2999918"/>
            <a:ext cx="1147756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de-DE" sz="1200" dirty="0">
                <a:latin typeface="Tahoma"/>
                <a:cs typeface="Times New Roman" panose="02020603050405020304" pitchFamily="18" charset="0"/>
              </a:rPr>
              <a:t>Installierte </a:t>
            </a:r>
            <a:br>
              <a:rPr lang="de-DE" sz="1200" dirty="0">
                <a:latin typeface="Tahoma"/>
                <a:cs typeface="Times New Roman" panose="02020603050405020304" pitchFamily="18" charset="0"/>
              </a:rPr>
            </a:br>
            <a:r>
              <a:rPr lang="de-DE" sz="1200" dirty="0">
                <a:latin typeface="Tahoma"/>
                <a:cs typeface="Times New Roman" panose="02020603050405020304" pitchFamily="18" charset="0"/>
              </a:rPr>
              <a:t>PV-Leistung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259B6268-DEC4-042A-DC35-937077C04FE1}"/>
              </a:ext>
            </a:extLst>
          </p:cNvPr>
          <p:cNvSpPr/>
          <p:nvPr/>
        </p:nvSpPr>
        <p:spPr>
          <a:xfrm>
            <a:off x="7163999" y="3833496"/>
            <a:ext cx="108000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de-DE" sz="1200" dirty="0">
                <a:solidFill>
                  <a:srgbClr val="000000"/>
                </a:solidFill>
                <a:latin typeface="Tahoma"/>
                <a:cs typeface="Times New Roman" panose="02020603050405020304" pitchFamily="18" charset="0"/>
              </a:rPr>
              <a:t>Leitungs-auslastung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D6E3CAE2-E455-EF7F-E5A9-AF3E842BD9FE}"/>
              </a:ext>
            </a:extLst>
          </p:cNvPr>
          <p:cNvSpPr/>
          <p:nvPr/>
        </p:nvSpPr>
        <p:spPr>
          <a:xfrm>
            <a:off x="7153208" y="4605519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de-DE" sz="1200" b="1" dirty="0">
                <a:solidFill>
                  <a:schemeClr val="accent4"/>
                </a:solidFill>
                <a:latin typeface="Tahoma"/>
                <a:cs typeface="Times New Roman" panose="02020603050405020304" pitchFamily="18" charset="0"/>
              </a:rPr>
              <a:t>Spannungs-</a:t>
            </a:r>
            <a:br>
              <a:rPr lang="de-DE" sz="1200" b="1" dirty="0">
                <a:solidFill>
                  <a:schemeClr val="accent4"/>
                </a:solidFill>
                <a:latin typeface="Tahoma"/>
                <a:cs typeface="Times New Roman" panose="02020603050405020304" pitchFamily="18" charset="0"/>
              </a:rPr>
            </a:br>
            <a:r>
              <a:rPr lang="de-DE" sz="1200" b="1" dirty="0">
                <a:solidFill>
                  <a:schemeClr val="accent4"/>
                </a:solidFill>
                <a:latin typeface="Tahoma"/>
                <a:cs typeface="Times New Roman" panose="02020603050405020304" pitchFamily="18" charset="0"/>
              </a:rPr>
              <a:t>band</a:t>
            </a:r>
          </a:p>
        </p:txBody>
      </p:sp>
      <p:pic>
        <p:nvPicPr>
          <p:cNvPr id="19" name="Grafik 18" descr="Normalverteilung mit einfarbiger Füllung">
            <a:extLst>
              <a:ext uri="{FF2B5EF4-FFF2-40B4-BE49-F238E27FC236}">
                <a16:creationId xmlns:a16="http://schemas.microsoft.com/office/drawing/2014/main" id="{70F3A5FA-30A4-A328-5B15-C5C757B6B2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8313396" y="2949724"/>
            <a:ext cx="562053" cy="562053"/>
          </a:xfrm>
          <a:prstGeom prst="rect">
            <a:avLst/>
          </a:prstGeom>
        </p:spPr>
      </p:pic>
      <p:pic>
        <p:nvPicPr>
          <p:cNvPr id="20" name="Grafik 19" descr="Messgerät mit einfarbiger Füllung">
            <a:extLst>
              <a:ext uri="{FF2B5EF4-FFF2-40B4-BE49-F238E27FC236}">
                <a16:creationId xmlns:a16="http://schemas.microsoft.com/office/drawing/2014/main" id="{B96BC513-12AD-F66C-D90B-B0E9529715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11756" y="3781661"/>
            <a:ext cx="565335" cy="565335"/>
          </a:xfrm>
          <a:prstGeom prst="rect">
            <a:avLst/>
          </a:prstGeom>
        </p:spPr>
      </p:pic>
      <p:sp>
        <p:nvSpPr>
          <p:cNvPr id="21" name="Freeform 918">
            <a:extLst>
              <a:ext uri="{FF2B5EF4-FFF2-40B4-BE49-F238E27FC236}">
                <a16:creationId xmlns:a16="http://schemas.microsoft.com/office/drawing/2014/main" id="{75907C4A-DB70-7F60-589D-B7F8CA1070F5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8329518" y="4741330"/>
            <a:ext cx="529814" cy="190044"/>
          </a:xfrm>
          <a:custGeom>
            <a:avLst/>
            <a:gdLst>
              <a:gd name="T0" fmla="*/ 579 w 585"/>
              <a:gd name="T1" fmla="*/ 119 h 209"/>
              <a:gd name="T2" fmla="*/ 495 w 585"/>
              <a:gd name="T3" fmla="*/ 203 h 209"/>
              <a:gd name="T4" fmla="*/ 481 w 585"/>
              <a:gd name="T5" fmla="*/ 209 h 209"/>
              <a:gd name="T6" fmla="*/ 460 w 585"/>
              <a:gd name="T7" fmla="*/ 188 h 209"/>
              <a:gd name="T8" fmla="*/ 460 w 585"/>
              <a:gd name="T9" fmla="*/ 146 h 209"/>
              <a:gd name="T10" fmla="*/ 125 w 585"/>
              <a:gd name="T11" fmla="*/ 146 h 209"/>
              <a:gd name="T12" fmla="*/ 125 w 585"/>
              <a:gd name="T13" fmla="*/ 188 h 209"/>
              <a:gd name="T14" fmla="*/ 104 w 585"/>
              <a:gd name="T15" fmla="*/ 209 h 209"/>
              <a:gd name="T16" fmla="*/ 89 w 585"/>
              <a:gd name="T17" fmla="*/ 203 h 209"/>
              <a:gd name="T18" fmla="*/ 6 w 585"/>
              <a:gd name="T19" fmla="*/ 119 h 209"/>
              <a:gd name="T20" fmla="*/ 0 w 585"/>
              <a:gd name="T21" fmla="*/ 104 h 209"/>
              <a:gd name="T22" fmla="*/ 6 w 585"/>
              <a:gd name="T23" fmla="*/ 90 h 209"/>
              <a:gd name="T24" fmla="*/ 89 w 585"/>
              <a:gd name="T25" fmla="*/ 6 h 209"/>
              <a:gd name="T26" fmla="*/ 104 w 585"/>
              <a:gd name="T27" fmla="*/ 0 h 209"/>
              <a:gd name="T28" fmla="*/ 125 w 585"/>
              <a:gd name="T29" fmla="*/ 21 h 209"/>
              <a:gd name="T30" fmla="*/ 125 w 585"/>
              <a:gd name="T31" fmla="*/ 63 h 209"/>
              <a:gd name="T32" fmla="*/ 460 w 585"/>
              <a:gd name="T33" fmla="*/ 63 h 209"/>
              <a:gd name="T34" fmla="*/ 460 w 585"/>
              <a:gd name="T35" fmla="*/ 21 h 209"/>
              <a:gd name="T36" fmla="*/ 481 w 585"/>
              <a:gd name="T37" fmla="*/ 0 h 209"/>
              <a:gd name="T38" fmla="*/ 495 w 585"/>
              <a:gd name="T39" fmla="*/ 6 h 209"/>
              <a:gd name="T40" fmla="*/ 579 w 585"/>
              <a:gd name="T41" fmla="*/ 90 h 209"/>
              <a:gd name="T42" fmla="*/ 585 w 585"/>
              <a:gd name="T43" fmla="*/ 104 h 209"/>
              <a:gd name="T44" fmla="*/ 579 w 585"/>
              <a:gd name="T45" fmla="*/ 11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585" h="209">
                <a:moveTo>
                  <a:pt x="579" y="119"/>
                </a:moveTo>
                <a:cubicBezTo>
                  <a:pt x="495" y="203"/>
                  <a:pt x="495" y="203"/>
                  <a:pt x="495" y="203"/>
                </a:cubicBezTo>
                <a:cubicBezTo>
                  <a:pt x="491" y="207"/>
                  <a:pt x="486" y="209"/>
                  <a:pt x="481" y="209"/>
                </a:cubicBezTo>
                <a:cubicBezTo>
                  <a:pt x="469" y="209"/>
                  <a:pt x="460" y="199"/>
                  <a:pt x="460" y="188"/>
                </a:cubicBezTo>
                <a:cubicBezTo>
                  <a:pt x="460" y="146"/>
                  <a:pt x="460" y="146"/>
                  <a:pt x="460" y="146"/>
                </a:cubicBezTo>
                <a:cubicBezTo>
                  <a:pt x="125" y="146"/>
                  <a:pt x="125" y="146"/>
                  <a:pt x="125" y="146"/>
                </a:cubicBezTo>
                <a:cubicBezTo>
                  <a:pt x="125" y="188"/>
                  <a:pt x="125" y="188"/>
                  <a:pt x="125" y="188"/>
                </a:cubicBezTo>
                <a:cubicBezTo>
                  <a:pt x="125" y="199"/>
                  <a:pt x="116" y="209"/>
                  <a:pt x="104" y="209"/>
                </a:cubicBezTo>
                <a:cubicBezTo>
                  <a:pt x="99" y="209"/>
                  <a:pt x="93" y="207"/>
                  <a:pt x="89" y="203"/>
                </a:cubicBezTo>
                <a:cubicBezTo>
                  <a:pt x="6" y="119"/>
                  <a:pt x="6" y="119"/>
                  <a:pt x="6" y="119"/>
                </a:cubicBezTo>
                <a:cubicBezTo>
                  <a:pt x="2" y="115"/>
                  <a:pt x="0" y="110"/>
                  <a:pt x="0" y="104"/>
                </a:cubicBezTo>
                <a:cubicBezTo>
                  <a:pt x="0" y="99"/>
                  <a:pt x="2" y="94"/>
                  <a:pt x="6" y="90"/>
                </a:cubicBezTo>
                <a:cubicBezTo>
                  <a:pt x="89" y="6"/>
                  <a:pt x="89" y="6"/>
                  <a:pt x="89" y="6"/>
                </a:cubicBezTo>
                <a:cubicBezTo>
                  <a:pt x="93" y="2"/>
                  <a:pt x="99" y="0"/>
                  <a:pt x="104" y="0"/>
                </a:cubicBezTo>
                <a:cubicBezTo>
                  <a:pt x="116" y="0"/>
                  <a:pt x="125" y="9"/>
                  <a:pt x="125" y="21"/>
                </a:cubicBezTo>
                <a:cubicBezTo>
                  <a:pt x="125" y="63"/>
                  <a:pt x="125" y="63"/>
                  <a:pt x="125" y="63"/>
                </a:cubicBezTo>
                <a:cubicBezTo>
                  <a:pt x="460" y="63"/>
                  <a:pt x="460" y="63"/>
                  <a:pt x="460" y="63"/>
                </a:cubicBezTo>
                <a:cubicBezTo>
                  <a:pt x="460" y="21"/>
                  <a:pt x="460" y="21"/>
                  <a:pt x="460" y="21"/>
                </a:cubicBezTo>
                <a:cubicBezTo>
                  <a:pt x="460" y="9"/>
                  <a:pt x="469" y="0"/>
                  <a:pt x="481" y="0"/>
                </a:cubicBezTo>
                <a:cubicBezTo>
                  <a:pt x="486" y="0"/>
                  <a:pt x="491" y="2"/>
                  <a:pt x="495" y="6"/>
                </a:cubicBezTo>
                <a:cubicBezTo>
                  <a:pt x="579" y="90"/>
                  <a:pt x="579" y="90"/>
                  <a:pt x="579" y="90"/>
                </a:cubicBezTo>
                <a:cubicBezTo>
                  <a:pt x="583" y="94"/>
                  <a:pt x="585" y="99"/>
                  <a:pt x="585" y="104"/>
                </a:cubicBezTo>
                <a:cubicBezTo>
                  <a:pt x="585" y="110"/>
                  <a:pt x="583" y="115"/>
                  <a:pt x="579" y="11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aphicFrame>
        <p:nvGraphicFramePr>
          <p:cNvPr id="47" name="Inhaltsplatzhalter 11">
            <a:extLst>
              <a:ext uri="{FF2B5EF4-FFF2-40B4-BE49-F238E27FC236}">
                <a16:creationId xmlns:a16="http://schemas.microsoft.com/office/drawing/2014/main" id="{3ED2922B-A97C-6A75-A18D-C54B286C9B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8694345"/>
              </p:ext>
            </p:extLst>
          </p:nvPr>
        </p:nvGraphicFramePr>
        <p:xfrm>
          <a:off x="317466" y="1643566"/>
          <a:ext cx="6588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8" name="Rechteck 47">
            <a:extLst>
              <a:ext uri="{FF2B5EF4-FFF2-40B4-BE49-F238E27FC236}">
                <a16:creationId xmlns:a16="http://schemas.microsoft.com/office/drawing/2014/main" id="{61F55DB7-8783-2BE1-42D3-1DC9BB0D50A9}"/>
              </a:ext>
            </a:extLst>
          </p:cNvPr>
          <p:cNvSpPr/>
          <p:nvPr/>
        </p:nvSpPr>
        <p:spPr>
          <a:xfrm rot="16200000">
            <a:off x="-1032967" y="2548830"/>
            <a:ext cx="2425933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Spannung in </a:t>
            </a:r>
            <a:r>
              <a:rPr lang="de-DE" sz="1200" b="1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p.u</a:t>
            </a:r>
            <a:r>
              <a:rPr lang="de-DE" sz="12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C3E14FB1-EB3D-54F4-45B6-5751A9125100}"/>
              </a:ext>
            </a:extLst>
          </p:cNvPr>
          <p:cNvGrpSpPr/>
          <p:nvPr/>
        </p:nvGrpSpPr>
        <p:grpSpPr>
          <a:xfrm>
            <a:off x="705107" y="1263787"/>
            <a:ext cx="6046566" cy="449307"/>
            <a:chOff x="849711" y="1421793"/>
            <a:chExt cx="7990068" cy="449307"/>
          </a:xfrm>
        </p:grpSpPr>
        <p:sp>
          <p:nvSpPr>
            <p:cNvPr id="50" name="Rechteck 49">
              <a:extLst>
                <a:ext uri="{FF2B5EF4-FFF2-40B4-BE49-F238E27FC236}">
                  <a16:creationId xmlns:a16="http://schemas.microsoft.com/office/drawing/2014/main" id="{85D7A38E-9B8A-D360-EC3A-37697BA177E1}"/>
                </a:ext>
              </a:extLst>
            </p:cNvPr>
            <p:cNvSpPr/>
            <p:nvPr/>
          </p:nvSpPr>
          <p:spPr>
            <a:xfrm>
              <a:off x="849711" y="1421793"/>
              <a:ext cx="7990068" cy="44930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000">
                <a:latin typeface="+mj-lt"/>
              </a:endParaRPr>
            </a:p>
          </p:txBody>
        </p:sp>
        <p:grpSp>
          <p:nvGrpSpPr>
            <p:cNvPr id="51" name="Gruppieren 50">
              <a:extLst>
                <a:ext uri="{FF2B5EF4-FFF2-40B4-BE49-F238E27FC236}">
                  <a16:creationId xmlns:a16="http://schemas.microsoft.com/office/drawing/2014/main" id="{443C8957-CDD7-AC48-3544-F5D7EB987992}"/>
                </a:ext>
              </a:extLst>
            </p:cNvPr>
            <p:cNvGrpSpPr/>
            <p:nvPr/>
          </p:nvGrpSpPr>
          <p:grpSpPr>
            <a:xfrm>
              <a:off x="1040033" y="1466447"/>
              <a:ext cx="2416739" cy="360000"/>
              <a:chOff x="1018847" y="1515863"/>
              <a:chExt cx="2416739" cy="360000"/>
            </a:xfrm>
          </p:grpSpPr>
          <p:sp>
            <p:nvSpPr>
              <p:cNvPr id="64" name="Rechteck 63">
                <a:extLst>
                  <a:ext uri="{FF2B5EF4-FFF2-40B4-BE49-F238E27FC236}">
                    <a16:creationId xmlns:a16="http://schemas.microsoft.com/office/drawing/2014/main" id="{44F98A17-65FC-AD6E-CCB0-460557C8F3F4}"/>
                  </a:ext>
                </a:extLst>
              </p:cNvPr>
              <p:cNvSpPr/>
              <p:nvPr/>
            </p:nvSpPr>
            <p:spPr>
              <a:xfrm>
                <a:off x="1018847" y="1650863"/>
                <a:ext cx="270000" cy="9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000">
                  <a:latin typeface="+mj-lt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5" name="Rechteck 64">
                    <a:extLst>
                      <a:ext uri="{FF2B5EF4-FFF2-40B4-BE49-F238E27FC236}">
                        <a16:creationId xmlns:a16="http://schemas.microsoft.com/office/drawing/2014/main" id="{AC82A884-24EB-F777-23E3-5AB628EAA55D}"/>
                      </a:ext>
                    </a:extLst>
                  </p:cNvPr>
                  <p:cNvSpPr/>
                  <p:nvPr/>
                </p:nvSpPr>
                <p:spPr>
                  <a:xfrm>
                    <a:off x="1288844" y="1515863"/>
                    <a:ext cx="2146742" cy="360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de-DE" sz="1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max</m:t>
                          </m:r>
                          <m:d>
                            <m:dPr>
                              <m:ctrlPr>
                                <a:rPr lang="de-DE" sz="10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0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de-DE" sz="1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𝑠</m:t>
                                  </m:r>
                                  <m:r>
                                    <a:rPr lang="de-DE" sz="1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,</m:t>
                                  </m:r>
                                  <m:r>
                                    <a:rPr lang="de-DE" sz="1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  <m:r>
                                    <a:rPr lang="de-DE" sz="1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de-DE" sz="1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de-DE" sz="1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min</m:t>
                          </m:r>
                          <m:d>
                            <m:dPr>
                              <m:ctrlPr>
                                <a:rPr lang="de-DE" sz="1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000" b="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de-DE" sz="1000" b="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𝑠</m:t>
                                  </m:r>
                                  <m:r>
                                    <a:rPr lang="de-DE" sz="1000" b="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,</m:t>
                                  </m:r>
                                  <m:r>
                                    <a:rPr lang="de-DE" sz="1000" b="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  <m:r>
                                    <a:rPr lang="de-DE" sz="1000" b="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oMath>
                      </m:oMathPara>
                    </a14:m>
                    <a:br>
                      <a:rPr lang="de-DE" sz="1000" b="1" dirty="0">
                        <a:solidFill>
                          <a:schemeClr val="bg1"/>
                        </a:solidFill>
                        <a:latin typeface="+mj-lt"/>
                        <a:cs typeface="Arial" panose="020B0604020202020204" pitchFamily="34" charset="0"/>
                      </a:rPr>
                    </a:br>
                    <a:r>
                      <a:rPr lang="de-DE" sz="1000" dirty="0">
                        <a:solidFill>
                          <a:schemeClr val="bg1"/>
                        </a:solidFill>
                        <a:latin typeface="+mj-lt"/>
                        <a:cs typeface="Arial" panose="020B0604020202020204" pitchFamily="34" charset="0"/>
                      </a:rPr>
                      <a:t>Szenario 1.a</a:t>
                    </a:r>
                  </a:p>
                </p:txBody>
              </p:sp>
            </mc:Choice>
            <mc:Fallback xmlns="">
              <p:sp>
                <p:nvSpPr>
                  <p:cNvPr id="65" name="Rechteck 64">
                    <a:extLst>
                      <a:ext uri="{FF2B5EF4-FFF2-40B4-BE49-F238E27FC236}">
                        <a16:creationId xmlns:a16="http://schemas.microsoft.com/office/drawing/2014/main" id="{AC82A884-24EB-F777-23E3-5AB628EAA55D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88844" y="1515863"/>
                    <a:ext cx="2146742" cy="360000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16949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2" name="Gruppieren 51">
              <a:extLst>
                <a:ext uri="{FF2B5EF4-FFF2-40B4-BE49-F238E27FC236}">
                  <a16:creationId xmlns:a16="http://schemas.microsoft.com/office/drawing/2014/main" id="{F48FEB08-8D21-C3FC-7047-25928D6C216B}"/>
                </a:ext>
              </a:extLst>
            </p:cNvPr>
            <p:cNvGrpSpPr/>
            <p:nvPr/>
          </p:nvGrpSpPr>
          <p:grpSpPr>
            <a:xfrm>
              <a:off x="5969865" y="1466447"/>
              <a:ext cx="900002" cy="360000"/>
              <a:chOff x="5252032" y="1515863"/>
              <a:chExt cx="900002" cy="360000"/>
            </a:xfrm>
          </p:grpSpPr>
          <p:sp>
            <p:nvSpPr>
              <p:cNvPr id="62" name="Additionszeichen 61">
                <a:extLst>
                  <a:ext uri="{FF2B5EF4-FFF2-40B4-BE49-F238E27FC236}">
                    <a16:creationId xmlns:a16="http://schemas.microsoft.com/office/drawing/2014/main" id="{DCB2E4F8-3DCD-CA1F-1E79-7C98B12944D1}"/>
                  </a:ext>
                </a:extLst>
              </p:cNvPr>
              <p:cNvSpPr/>
              <p:nvPr/>
            </p:nvSpPr>
            <p:spPr>
              <a:xfrm>
                <a:off x="5252032" y="1605863"/>
                <a:ext cx="223265" cy="180000"/>
              </a:xfrm>
              <a:prstGeom prst="mathPlus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000">
                  <a:latin typeface="+mj-lt"/>
                </a:endParaRPr>
              </a:p>
            </p:txBody>
          </p:sp>
          <p:sp>
            <p:nvSpPr>
              <p:cNvPr id="63" name="Rechteck 62">
                <a:extLst>
                  <a:ext uri="{FF2B5EF4-FFF2-40B4-BE49-F238E27FC236}">
                    <a16:creationId xmlns:a16="http://schemas.microsoft.com/office/drawing/2014/main" id="{6260A967-5AC3-495C-08FC-1EEE73635D9A}"/>
                  </a:ext>
                </a:extLst>
              </p:cNvPr>
              <p:cNvSpPr/>
              <p:nvPr/>
            </p:nvSpPr>
            <p:spPr>
              <a:xfrm>
                <a:off x="5432032" y="1515863"/>
                <a:ext cx="720002" cy="36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de-DE" sz="1000" dirty="0" err="1">
                    <a:solidFill>
                      <a:schemeClr val="bg1"/>
                    </a:solidFill>
                    <a:latin typeface="+mj-lt"/>
                    <a:cs typeface="Arial" panose="020B0604020202020204" pitchFamily="34" charset="0"/>
                  </a:rPr>
                  <a:t>hL</a:t>
                </a:r>
                <a:endParaRPr lang="de-DE" sz="1000" dirty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3" name="Gruppieren 52">
              <a:extLst>
                <a:ext uri="{FF2B5EF4-FFF2-40B4-BE49-F238E27FC236}">
                  <a16:creationId xmlns:a16="http://schemas.microsoft.com/office/drawing/2014/main" id="{261FC110-1EA5-5A81-D125-EF4AE13B64D7}"/>
                </a:ext>
              </a:extLst>
            </p:cNvPr>
            <p:cNvGrpSpPr/>
            <p:nvPr/>
          </p:nvGrpSpPr>
          <p:grpSpPr>
            <a:xfrm>
              <a:off x="7012609" y="1466447"/>
              <a:ext cx="899999" cy="360000"/>
              <a:chOff x="6486454" y="1505690"/>
              <a:chExt cx="899999" cy="360000"/>
            </a:xfrm>
          </p:grpSpPr>
          <p:sp>
            <p:nvSpPr>
              <p:cNvPr id="60" name="Rechteck 59">
                <a:extLst>
                  <a:ext uri="{FF2B5EF4-FFF2-40B4-BE49-F238E27FC236}">
                    <a16:creationId xmlns:a16="http://schemas.microsoft.com/office/drawing/2014/main" id="{39A730B6-DDF1-E361-F785-EE6EA88FF7AF}"/>
                  </a:ext>
                </a:extLst>
              </p:cNvPr>
              <p:cNvSpPr/>
              <p:nvPr/>
            </p:nvSpPr>
            <p:spPr>
              <a:xfrm>
                <a:off x="6486454" y="1667690"/>
                <a:ext cx="180000" cy="36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000">
                  <a:latin typeface="+mj-lt"/>
                </a:endParaRPr>
              </a:p>
            </p:txBody>
          </p:sp>
          <p:sp>
            <p:nvSpPr>
              <p:cNvPr id="61" name="Rechteck 60">
                <a:extLst>
                  <a:ext uri="{FF2B5EF4-FFF2-40B4-BE49-F238E27FC236}">
                    <a16:creationId xmlns:a16="http://schemas.microsoft.com/office/drawing/2014/main" id="{1EF3A212-7387-11ED-A813-E70B2A73FE2A}"/>
                  </a:ext>
                </a:extLst>
              </p:cNvPr>
              <p:cNvSpPr/>
              <p:nvPr/>
            </p:nvSpPr>
            <p:spPr>
              <a:xfrm>
                <a:off x="6666453" y="1505690"/>
                <a:ext cx="720000" cy="36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de-DE" sz="1000" dirty="0" err="1">
                    <a:solidFill>
                      <a:schemeClr val="bg1"/>
                    </a:solidFill>
                    <a:latin typeface="+mj-lt"/>
                    <a:cs typeface="Arial" panose="020B0604020202020204" pitchFamily="34" charset="0"/>
                  </a:rPr>
                  <a:t>lPV</a:t>
                </a:r>
                <a:endParaRPr lang="de-DE" sz="1000" dirty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4" name="Gruppieren 53">
              <a:extLst>
                <a:ext uri="{FF2B5EF4-FFF2-40B4-BE49-F238E27FC236}">
                  <a16:creationId xmlns:a16="http://schemas.microsoft.com/office/drawing/2014/main" id="{A80A9D3E-3CDF-78F2-7D7B-7AFC4381DBCD}"/>
                </a:ext>
              </a:extLst>
            </p:cNvPr>
            <p:cNvGrpSpPr/>
            <p:nvPr/>
          </p:nvGrpSpPr>
          <p:grpSpPr>
            <a:xfrm>
              <a:off x="8002820" y="1466447"/>
              <a:ext cx="836959" cy="360000"/>
              <a:chOff x="7702482" y="1505690"/>
              <a:chExt cx="836959" cy="360000"/>
            </a:xfrm>
          </p:grpSpPr>
          <p:sp>
            <p:nvSpPr>
              <p:cNvPr id="58" name="Multiplikationszeichen 57">
                <a:extLst>
                  <a:ext uri="{FF2B5EF4-FFF2-40B4-BE49-F238E27FC236}">
                    <a16:creationId xmlns:a16="http://schemas.microsoft.com/office/drawing/2014/main" id="{FECA10BA-7694-3F58-BCEC-5FC36E9A7E99}"/>
                  </a:ext>
                </a:extLst>
              </p:cNvPr>
              <p:cNvSpPr/>
              <p:nvPr/>
            </p:nvSpPr>
            <p:spPr>
              <a:xfrm>
                <a:off x="7702482" y="1595690"/>
                <a:ext cx="223265" cy="180000"/>
              </a:xfrm>
              <a:prstGeom prst="mathMultiply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000">
                  <a:latin typeface="+mj-lt"/>
                </a:endParaRPr>
              </a:p>
            </p:txBody>
          </p:sp>
          <p:sp>
            <p:nvSpPr>
              <p:cNvPr id="59" name="Rechteck 58">
                <a:extLst>
                  <a:ext uri="{FF2B5EF4-FFF2-40B4-BE49-F238E27FC236}">
                    <a16:creationId xmlns:a16="http://schemas.microsoft.com/office/drawing/2014/main" id="{5D31EBA8-9579-956B-A717-32B3F295EB50}"/>
                  </a:ext>
                </a:extLst>
              </p:cNvPr>
              <p:cNvSpPr/>
              <p:nvPr/>
            </p:nvSpPr>
            <p:spPr>
              <a:xfrm>
                <a:off x="7819441" y="1505690"/>
                <a:ext cx="720000" cy="36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de-DE" sz="1000" dirty="0" err="1">
                    <a:solidFill>
                      <a:schemeClr val="bg1"/>
                    </a:solidFill>
                    <a:latin typeface="+mj-lt"/>
                    <a:cs typeface="Arial" panose="020B0604020202020204" pitchFamily="34" charset="0"/>
                  </a:rPr>
                  <a:t>hPV</a:t>
                </a:r>
                <a:endParaRPr lang="de-DE" sz="1000" dirty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5" name="Gruppieren 54">
              <a:extLst>
                <a:ext uri="{FF2B5EF4-FFF2-40B4-BE49-F238E27FC236}">
                  <a16:creationId xmlns:a16="http://schemas.microsoft.com/office/drawing/2014/main" id="{D9543C3F-66B7-B2D0-9DC7-0B14F7AEE576}"/>
                </a:ext>
              </a:extLst>
            </p:cNvPr>
            <p:cNvGrpSpPr/>
            <p:nvPr/>
          </p:nvGrpSpPr>
          <p:grpSpPr>
            <a:xfrm>
              <a:off x="3494443" y="1466447"/>
              <a:ext cx="2370353" cy="360000"/>
              <a:chOff x="1259284" y="1515863"/>
              <a:chExt cx="2370353" cy="360000"/>
            </a:xfrm>
          </p:grpSpPr>
          <p:sp>
            <p:nvSpPr>
              <p:cNvPr id="56" name="Rechteck 55">
                <a:extLst>
                  <a:ext uri="{FF2B5EF4-FFF2-40B4-BE49-F238E27FC236}">
                    <a16:creationId xmlns:a16="http://schemas.microsoft.com/office/drawing/2014/main" id="{E8D4E21F-5735-7C26-2D1D-E2E1EE1E87A8}"/>
                  </a:ext>
                </a:extLst>
              </p:cNvPr>
              <p:cNvSpPr/>
              <p:nvPr/>
            </p:nvSpPr>
            <p:spPr>
              <a:xfrm>
                <a:off x="1259284" y="1650863"/>
                <a:ext cx="270000" cy="9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000">
                  <a:latin typeface="+mj-lt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7" name="Rechteck 56">
                    <a:extLst>
                      <a:ext uri="{FF2B5EF4-FFF2-40B4-BE49-F238E27FC236}">
                        <a16:creationId xmlns:a16="http://schemas.microsoft.com/office/drawing/2014/main" id="{E7924A14-71CC-D2F8-0B1E-AA9B75B884FA}"/>
                      </a:ext>
                    </a:extLst>
                  </p:cNvPr>
                  <p:cNvSpPr/>
                  <p:nvPr/>
                </p:nvSpPr>
                <p:spPr>
                  <a:xfrm>
                    <a:off x="1529285" y="1515863"/>
                    <a:ext cx="2100352" cy="360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de-DE" sz="1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max</m:t>
                          </m:r>
                          <m:d>
                            <m:dPr>
                              <m:ctrlPr>
                                <a:rPr lang="de-DE" sz="1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𝑠</m:t>
                                  </m:r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,</m:t>
                                  </m:r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de-DE" sz="1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de-DE" sz="1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min</m:t>
                          </m:r>
                          <m:d>
                            <m:dPr>
                              <m:ctrlPr>
                                <a:rPr lang="de-DE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𝑠</m:t>
                                  </m:r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,</m:t>
                                  </m:r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oMath>
                      </m:oMathPara>
                    </a14:m>
                    <a:br>
                      <a:rPr lang="de-DE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rPr>
                    </a:br>
                    <a:r>
                      <a:rPr lang="de-DE"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rPr>
                      <a:t>Szenario 2.1.a</a:t>
                    </a:r>
                  </a:p>
                </p:txBody>
              </p:sp>
            </mc:Choice>
            <mc:Fallback xmlns="">
              <p:sp>
                <p:nvSpPr>
                  <p:cNvPr id="57" name="Rechteck 56">
                    <a:extLst>
                      <a:ext uri="{FF2B5EF4-FFF2-40B4-BE49-F238E27FC236}">
                        <a16:creationId xmlns:a16="http://schemas.microsoft.com/office/drawing/2014/main" id="{E7924A14-71CC-D2F8-0B1E-AA9B75B884FA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29285" y="1515863"/>
                    <a:ext cx="2100352" cy="360000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16949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5470856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1BF52214-8C32-CFFD-1CC0-7AABCBC3F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de-DE" dirty="0"/>
              <a:t>Zusätzlich berücksichtigt S.2.1.a aber auch die Betriebspunkte aus der Verteilnetzplanung. 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E8C9AF8-61D9-365C-3C3B-320B3D0C6FB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16.02.2023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4F8ADD8-43C3-AE10-F5F2-34E6C22D27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Marcel Böhringer | Technische Universität Darmstadt | IEWT 2023 – Elektrische Netze I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3D5807-3E52-5965-FB09-441FBAEEBD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/>
              <a:t>Folie </a:t>
            </a:r>
            <a:fld id="{C55C581E-CF6C-4085-AF31-EC3506E4B48E}" type="slidenum">
              <a:rPr lang="de-DE" smtClean="0"/>
              <a:pPr/>
              <a:t>23</a:t>
            </a:fld>
            <a:endParaRPr lang="de-DE" dirty="0"/>
          </a:p>
        </p:txBody>
      </p:sp>
      <p:sp>
        <p:nvSpPr>
          <p:cNvPr id="8" name="Gleichschenkliges Dreieck 7">
            <a:extLst>
              <a:ext uri="{FF2B5EF4-FFF2-40B4-BE49-F238E27FC236}">
                <a16:creationId xmlns:a16="http://schemas.microsoft.com/office/drawing/2014/main" id="{8E707D52-4B61-8E9D-127B-7E2714863F2F}"/>
              </a:ext>
            </a:extLst>
          </p:cNvPr>
          <p:cNvSpPr/>
          <p:nvPr/>
        </p:nvSpPr>
        <p:spPr>
          <a:xfrm rot="10800000">
            <a:off x="7884002" y="1712999"/>
            <a:ext cx="360000" cy="90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latin typeface="+mj-lt"/>
            </a:endParaRPr>
          </a:p>
        </p:txBody>
      </p:sp>
      <p:sp>
        <p:nvSpPr>
          <p:cNvPr id="9" name="Gleichschenkliges Dreieck 8">
            <a:extLst>
              <a:ext uri="{FF2B5EF4-FFF2-40B4-BE49-F238E27FC236}">
                <a16:creationId xmlns:a16="http://schemas.microsoft.com/office/drawing/2014/main" id="{0A9AAF14-E681-0EE6-E1F6-D3120D92281A}"/>
              </a:ext>
            </a:extLst>
          </p:cNvPr>
          <p:cNvSpPr/>
          <p:nvPr/>
        </p:nvSpPr>
        <p:spPr>
          <a:xfrm rot="10800000">
            <a:off x="7884002" y="2306512"/>
            <a:ext cx="360000" cy="90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latin typeface="+mj-lt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C036D14-A5BB-12DB-FA32-ACB46E1E2B36}"/>
              </a:ext>
            </a:extLst>
          </p:cNvPr>
          <p:cNvSpPr/>
          <p:nvPr/>
        </p:nvSpPr>
        <p:spPr>
          <a:xfrm rot="5400000">
            <a:off x="7883251" y="558748"/>
            <a:ext cx="360000" cy="17984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cap="small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Input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CDF19E82-4719-8D5B-B3DD-80B574951BB4}"/>
              </a:ext>
            </a:extLst>
          </p:cNvPr>
          <p:cNvSpPr/>
          <p:nvPr/>
        </p:nvSpPr>
        <p:spPr>
          <a:xfrm rot="5400000">
            <a:off x="7884004" y="1153674"/>
            <a:ext cx="360000" cy="180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cap="small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MP-OPF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AD6DEA45-386F-2D3E-6593-B8F3C58C7F46}"/>
              </a:ext>
            </a:extLst>
          </p:cNvPr>
          <p:cNvSpPr/>
          <p:nvPr/>
        </p:nvSpPr>
        <p:spPr>
          <a:xfrm rot="5400000">
            <a:off x="7884000" y="1749350"/>
            <a:ext cx="360000" cy="180000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cap="small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Output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4CB3EC53-3A79-95CD-FA17-48494AD05125}"/>
              </a:ext>
            </a:extLst>
          </p:cNvPr>
          <p:cNvSpPr/>
          <p:nvPr/>
        </p:nvSpPr>
        <p:spPr>
          <a:xfrm>
            <a:off x="7163999" y="2829351"/>
            <a:ext cx="1800002" cy="80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/>
            <a:endParaRPr lang="de-DE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B9D0D03F-2569-3732-2511-E0EA1C35AEEC}"/>
              </a:ext>
            </a:extLst>
          </p:cNvPr>
          <p:cNvSpPr/>
          <p:nvPr/>
        </p:nvSpPr>
        <p:spPr>
          <a:xfrm>
            <a:off x="7163999" y="3632151"/>
            <a:ext cx="1800002" cy="80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8F9A0D0-B7BA-3102-5783-D5F0CABCFAA4}"/>
              </a:ext>
            </a:extLst>
          </p:cNvPr>
          <p:cNvSpPr/>
          <p:nvPr/>
        </p:nvSpPr>
        <p:spPr>
          <a:xfrm>
            <a:off x="7163999" y="4434951"/>
            <a:ext cx="1800002" cy="80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E3DC1988-C6DC-F589-BD08-7602F3F901C1}"/>
              </a:ext>
            </a:extLst>
          </p:cNvPr>
          <p:cNvSpPr/>
          <p:nvPr/>
        </p:nvSpPr>
        <p:spPr>
          <a:xfrm>
            <a:off x="7164000" y="2999918"/>
            <a:ext cx="1147756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de-DE" sz="1200" dirty="0">
                <a:latin typeface="Tahoma"/>
                <a:cs typeface="Times New Roman" panose="02020603050405020304" pitchFamily="18" charset="0"/>
              </a:rPr>
              <a:t>Installierte </a:t>
            </a:r>
            <a:br>
              <a:rPr lang="de-DE" sz="1200" dirty="0">
                <a:latin typeface="Tahoma"/>
                <a:cs typeface="Times New Roman" panose="02020603050405020304" pitchFamily="18" charset="0"/>
              </a:rPr>
            </a:br>
            <a:r>
              <a:rPr lang="de-DE" sz="1200" dirty="0">
                <a:latin typeface="Tahoma"/>
                <a:cs typeface="Times New Roman" panose="02020603050405020304" pitchFamily="18" charset="0"/>
              </a:rPr>
              <a:t>PV-Leistung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259B6268-DEC4-042A-DC35-937077C04FE1}"/>
              </a:ext>
            </a:extLst>
          </p:cNvPr>
          <p:cNvSpPr/>
          <p:nvPr/>
        </p:nvSpPr>
        <p:spPr>
          <a:xfrm>
            <a:off x="7163999" y="3833496"/>
            <a:ext cx="108000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de-DE" sz="1200" dirty="0">
                <a:solidFill>
                  <a:srgbClr val="000000"/>
                </a:solidFill>
                <a:latin typeface="Tahoma"/>
                <a:cs typeface="Times New Roman" panose="02020603050405020304" pitchFamily="18" charset="0"/>
              </a:rPr>
              <a:t>Leitungs-auslastung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D6E3CAE2-E455-EF7F-E5A9-AF3E842BD9FE}"/>
              </a:ext>
            </a:extLst>
          </p:cNvPr>
          <p:cNvSpPr/>
          <p:nvPr/>
        </p:nvSpPr>
        <p:spPr>
          <a:xfrm>
            <a:off x="7153208" y="4605519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de-DE" sz="1200" b="1" dirty="0">
                <a:solidFill>
                  <a:schemeClr val="accent4"/>
                </a:solidFill>
                <a:latin typeface="Tahoma"/>
                <a:cs typeface="Times New Roman" panose="02020603050405020304" pitchFamily="18" charset="0"/>
              </a:rPr>
              <a:t>Spannungs-</a:t>
            </a:r>
            <a:br>
              <a:rPr lang="de-DE" sz="1200" b="1" dirty="0">
                <a:solidFill>
                  <a:schemeClr val="accent4"/>
                </a:solidFill>
                <a:latin typeface="Tahoma"/>
                <a:cs typeface="Times New Roman" panose="02020603050405020304" pitchFamily="18" charset="0"/>
              </a:rPr>
            </a:br>
            <a:r>
              <a:rPr lang="de-DE" sz="1200" b="1" dirty="0">
                <a:solidFill>
                  <a:schemeClr val="accent4"/>
                </a:solidFill>
                <a:latin typeface="Tahoma"/>
                <a:cs typeface="Times New Roman" panose="02020603050405020304" pitchFamily="18" charset="0"/>
              </a:rPr>
              <a:t>band</a:t>
            </a:r>
          </a:p>
        </p:txBody>
      </p:sp>
      <p:pic>
        <p:nvPicPr>
          <p:cNvPr id="19" name="Grafik 18" descr="Normalverteilung mit einfarbiger Füllung">
            <a:extLst>
              <a:ext uri="{FF2B5EF4-FFF2-40B4-BE49-F238E27FC236}">
                <a16:creationId xmlns:a16="http://schemas.microsoft.com/office/drawing/2014/main" id="{70F3A5FA-30A4-A328-5B15-C5C757B6B2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8313396" y="2949724"/>
            <a:ext cx="562053" cy="562053"/>
          </a:xfrm>
          <a:prstGeom prst="rect">
            <a:avLst/>
          </a:prstGeom>
        </p:spPr>
      </p:pic>
      <p:pic>
        <p:nvPicPr>
          <p:cNvPr id="20" name="Grafik 19" descr="Messgerät mit einfarbiger Füllung">
            <a:extLst>
              <a:ext uri="{FF2B5EF4-FFF2-40B4-BE49-F238E27FC236}">
                <a16:creationId xmlns:a16="http://schemas.microsoft.com/office/drawing/2014/main" id="{B96BC513-12AD-F66C-D90B-B0E9529715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11756" y="3781661"/>
            <a:ext cx="565335" cy="565335"/>
          </a:xfrm>
          <a:prstGeom prst="rect">
            <a:avLst/>
          </a:prstGeom>
        </p:spPr>
      </p:pic>
      <p:sp>
        <p:nvSpPr>
          <p:cNvPr id="21" name="Freeform 918">
            <a:extLst>
              <a:ext uri="{FF2B5EF4-FFF2-40B4-BE49-F238E27FC236}">
                <a16:creationId xmlns:a16="http://schemas.microsoft.com/office/drawing/2014/main" id="{75907C4A-DB70-7F60-589D-B7F8CA1070F5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8329518" y="4741330"/>
            <a:ext cx="529814" cy="190044"/>
          </a:xfrm>
          <a:custGeom>
            <a:avLst/>
            <a:gdLst>
              <a:gd name="T0" fmla="*/ 579 w 585"/>
              <a:gd name="T1" fmla="*/ 119 h 209"/>
              <a:gd name="T2" fmla="*/ 495 w 585"/>
              <a:gd name="T3" fmla="*/ 203 h 209"/>
              <a:gd name="T4" fmla="*/ 481 w 585"/>
              <a:gd name="T5" fmla="*/ 209 h 209"/>
              <a:gd name="T6" fmla="*/ 460 w 585"/>
              <a:gd name="T7" fmla="*/ 188 h 209"/>
              <a:gd name="T8" fmla="*/ 460 w 585"/>
              <a:gd name="T9" fmla="*/ 146 h 209"/>
              <a:gd name="T10" fmla="*/ 125 w 585"/>
              <a:gd name="T11" fmla="*/ 146 h 209"/>
              <a:gd name="T12" fmla="*/ 125 w 585"/>
              <a:gd name="T13" fmla="*/ 188 h 209"/>
              <a:gd name="T14" fmla="*/ 104 w 585"/>
              <a:gd name="T15" fmla="*/ 209 h 209"/>
              <a:gd name="T16" fmla="*/ 89 w 585"/>
              <a:gd name="T17" fmla="*/ 203 h 209"/>
              <a:gd name="T18" fmla="*/ 6 w 585"/>
              <a:gd name="T19" fmla="*/ 119 h 209"/>
              <a:gd name="T20" fmla="*/ 0 w 585"/>
              <a:gd name="T21" fmla="*/ 104 h 209"/>
              <a:gd name="T22" fmla="*/ 6 w 585"/>
              <a:gd name="T23" fmla="*/ 90 h 209"/>
              <a:gd name="T24" fmla="*/ 89 w 585"/>
              <a:gd name="T25" fmla="*/ 6 h 209"/>
              <a:gd name="T26" fmla="*/ 104 w 585"/>
              <a:gd name="T27" fmla="*/ 0 h 209"/>
              <a:gd name="T28" fmla="*/ 125 w 585"/>
              <a:gd name="T29" fmla="*/ 21 h 209"/>
              <a:gd name="T30" fmla="*/ 125 w 585"/>
              <a:gd name="T31" fmla="*/ 63 h 209"/>
              <a:gd name="T32" fmla="*/ 460 w 585"/>
              <a:gd name="T33" fmla="*/ 63 h 209"/>
              <a:gd name="T34" fmla="*/ 460 w 585"/>
              <a:gd name="T35" fmla="*/ 21 h 209"/>
              <a:gd name="T36" fmla="*/ 481 w 585"/>
              <a:gd name="T37" fmla="*/ 0 h 209"/>
              <a:gd name="T38" fmla="*/ 495 w 585"/>
              <a:gd name="T39" fmla="*/ 6 h 209"/>
              <a:gd name="T40" fmla="*/ 579 w 585"/>
              <a:gd name="T41" fmla="*/ 90 h 209"/>
              <a:gd name="T42" fmla="*/ 585 w 585"/>
              <a:gd name="T43" fmla="*/ 104 h 209"/>
              <a:gd name="T44" fmla="*/ 579 w 585"/>
              <a:gd name="T45" fmla="*/ 11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585" h="209">
                <a:moveTo>
                  <a:pt x="579" y="119"/>
                </a:moveTo>
                <a:cubicBezTo>
                  <a:pt x="495" y="203"/>
                  <a:pt x="495" y="203"/>
                  <a:pt x="495" y="203"/>
                </a:cubicBezTo>
                <a:cubicBezTo>
                  <a:pt x="491" y="207"/>
                  <a:pt x="486" y="209"/>
                  <a:pt x="481" y="209"/>
                </a:cubicBezTo>
                <a:cubicBezTo>
                  <a:pt x="469" y="209"/>
                  <a:pt x="460" y="199"/>
                  <a:pt x="460" y="188"/>
                </a:cubicBezTo>
                <a:cubicBezTo>
                  <a:pt x="460" y="146"/>
                  <a:pt x="460" y="146"/>
                  <a:pt x="460" y="146"/>
                </a:cubicBezTo>
                <a:cubicBezTo>
                  <a:pt x="125" y="146"/>
                  <a:pt x="125" y="146"/>
                  <a:pt x="125" y="146"/>
                </a:cubicBezTo>
                <a:cubicBezTo>
                  <a:pt x="125" y="188"/>
                  <a:pt x="125" y="188"/>
                  <a:pt x="125" y="188"/>
                </a:cubicBezTo>
                <a:cubicBezTo>
                  <a:pt x="125" y="199"/>
                  <a:pt x="116" y="209"/>
                  <a:pt x="104" y="209"/>
                </a:cubicBezTo>
                <a:cubicBezTo>
                  <a:pt x="99" y="209"/>
                  <a:pt x="93" y="207"/>
                  <a:pt x="89" y="203"/>
                </a:cubicBezTo>
                <a:cubicBezTo>
                  <a:pt x="6" y="119"/>
                  <a:pt x="6" y="119"/>
                  <a:pt x="6" y="119"/>
                </a:cubicBezTo>
                <a:cubicBezTo>
                  <a:pt x="2" y="115"/>
                  <a:pt x="0" y="110"/>
                  <a:pt x="0" y="104"/>
                </a:cubicBezTo>
                <a:cubicBezTo>
                  <a:pt x="0" y="99"/>
                  <a:pt x="2" y="94"/>
                  <a:pt x="6" y="90"/>
                </a:cubicBezTo>
                <a:cubicBezTo>
                  <a:pt x="89" y="6"/>
                  <a:pt x="89" y="6"/>
                  <a:pt x="89" y="6"/>
                </a:cubicBezTo>
                <a:cubicBezTo>
                  <a:pt x="93" y="2"/>
                  <a:pt x="99" y="0"/>
                  <a:pt x="104" y="0"/>
                </a:cubicBezTo>
                <a:cubicBezTo>
                  <a:pt x="116" y="0"/>
                  <a:pt x="125" y="9"/>
                  <a:pt x="125" y="21"/>
                </a:cubicBezTo>
                <a:cubicBezTo>
                  <a:pt x="125" y="63"/>
                  <a:pt x="125" y="63"/>
                  <a:pt x="125" y="63"/>
                </a:cubicBezTo>
                <a:cubicBezTo>
                  <a:pt x="460" y="63"/>
                  <a:pt x="460" y="63"/>
                  <a:pt x="460" y="63"/>
                </a:cubicBezTo>
                <a:cubicBezTo>
                  <a:pt x="460" y="21"/>
                  <a:pt x="460" y="21"/>
                  <a:pt x="460" y="21"/>
                </a:cubicBezTo>
                <a:cubicBezTo>
                  <a:pt x="460" y="9"/>
                  <a:pt x="469" y="0"/>
                  <a:pt x="481" y="0"/>
                </a:cubicBezTo>
                <a:cubicBezTo>
                  <a:pt x="486" y="0"/>
                  <a:pt x="491" y="2"/>
                  <a:pt x="495" y="6"/>
                </a:cubicBezTo>
                <a:cubicBezTo>
                  <a:pt x="579" y="90"/>
                  <a:pt x="579" y="90"/>
                  <a:pt x="579" y="90"/>
                </a:cubicBezTo>
                <a:cubicBezTo>
                  <a:pt x="583" y="94"/>
                  <a:pt x="585" y="99"/>
                  <a:pt x="585" y="104"/>
                </a:cubicBezTo>
                <a:cubicBezTo>
                  <a:pt x="585" y="110"/>
                  <a:pt x="583" y="115"/>
                  <a:pt x="579" y="11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aphicFrame>
        <p:nvGraphicFramePr>
          <p:cNvPr id="47" name="Inhaltsplatzhalter 11">
            <a:extLst>
              <a:ext uri="{FF2B5EF4-FFF2-40B4-BE49-F238E27FC236}">
                <a16:creationId xmlns:a16="http://schemas.microsoft.com/office/drawing/2014/main" id="{3ED2922B-A97C-6A75-A18D-C54B286C9B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0250852"/>
              </p:ext>
            </p:extLst>
          </p:nvPr>
        </p:nvGraphicFramePr>
        <p:xfrm>
          <a:off x="317466" y="1643566"/>
          <a:ext cx="6588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8" name="Rechteck 47">
            <a:extLst>
              <a:ext uri="{FF2B5EF4-FFF2-40B4-BE49-F238E27FC236}">
                <a16:creationId xmlns:a16="http://schemas.microsoft.com/office/drawing/2014/main" id="{61F55DB7-8783-2BE1-42D3-1DC9BB0D50A9}"/>
              </a:ext>
            </a:extLst>
          </p:cNvPr>
          <p:cNvSpPr/>
          <p:nvPr/>
        </p:nvSpPr>
        <p:spPr>
          <a:xfrm rot="16200000">
            <a:off x="-1032967" y="2548830"/>
            <a:ext cx="2425933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Spannung in </a:t>
            </a:r>
            <a:r>
              <a:rPr lang="de-DE" sz="1200" b="1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p.u</a:t>
            </a:r>
            <a:r>
              <a:rPr lang="de-DE" sz="12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C3E14FB1-EB3D-54F4-45B6-5751A9125100}"/>
              </a:ext>
            </a:extLst>
          </p:cNvPr>
          <p:cNvGrpSpPr/>
          <p:nvPr/>
        </p:nvGrpSpPr>
        <p:grpSpPr>
          <a:xfrm>
            <a:off x="705107" y="1263787"/>
            <a:ext cx="6046566" cy="449307"/>
            <a:chOff x="849711" y="1421793"/>
            <a:chExt cx="7990068" cy="449307"/>
          </a:xfrm>
        </p:grpSpPr>
        <p:sp>
          <p:nvSpPr>
            <p:cNvPr id="50" name="Rechteck 49">
              <a:extLst>
                <a:ext uri="{FF2B5EF4-FFF2-40B4-BE49-F238E27FC236}">
                  <a16:creationId xmlns:a16="http://schemas.microsoft.com/office/drawing/2014/main" id="{85D7A38E-9B8A-D360-EC3A-37697BA177E1}"/>
                </a:ext>
              </a:extLst>
            </p:cNvPr>
            <p:cNvSpPr/>
            <p:nvPr/>
          </p:nvSpPr>
          <p:spPr>
            <a:xfrm>
              <a:off x="849711" y="1421793"/>
              <a:ext cx="7990068" cy="44930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000">
                <a:latin typeface="+mj-lt"/>
              </a:endParaRPr>
            </a:p>
          </p:txBody>
        </p:sp>
        <p:grpSp>
          <p:nvGrpSpPr>
            <p:cNvPr id="51" name="Gruppieren 50">
              <a:extLst>
                <a:ext uri="{FF2B5EF4-FFF2-40B4-BE49-F238E27FC236}">
                  <a16:creationId xmlns:a16="http://schemas.microsoft.com/office/drawing/2014/main" id="{443C8957-CDD7-AC48-3544-F5D7EB987992}"/>
                </a:ext>
              </a:extLst>
            </p:cNvPr>
            <p:cNvGrpSpPr/>
            <p:nvPr/>
          </p:nvGrpSpPr>
          <p:grpSpPr>
            <a:xfrm>
              <a:off x="1040033" y="1466447"/>
              <a:ext cx="2416739" cy="360000"/>
              <a:chOff x="1018847" y="1515863"/>
              <a:chExt cx="2416739" cy="360000"/>
            </a:xfrm>
          </p:grpSpPr>
          <p:sp>
            <p:nvSpPr>
              <p:cNvPr id="64" name="Rechteck 63">
                <a:extLst>
                  <a:ext uri="{FF2B5EF4-FFF2-40B4-BE49-F238E27FC236}">
                    <a16:creationId xmlns:a16="http://schemas.microsoft.com/office/drawing/2014/main" id="{44F98A17-65FC-AD6E-CCB0-460557C8F3F4}"/>
                  </a:ext>
                </a:extLst>
              </p:cNvPr>
              <p:cNvSpPr/>
              <p:nvPr/>
            </p:nvSpPr>
            <p:spPr>
              <a:xfrm>
                <a:off x="1018847" y="1650863"/>
                <a:ext cx="270000" cy="9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000">
                  <a:latin typeface="+mj-lt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5" name="Rechteck 64">
                    <a:extLst>
                      <a:ext uri="{FF2B5EF4-FFF2-40B4-BE49-F238E27FC236}">
                        <a16:creationId xmlns:a16="http://schemas.microsoft.com/office/drawing/2014/main" id="{AC82A884-24EB-F777-23E3-5AB628EAA55D}"/>
                      </a:ext>
                    </a:extLst>
                  </p:cNvPr>
                  <p:cNvSpPr/>
                  <p:nvPr/>
                </p:nvSpPr>
                <p:spPr>
                  <a:xfrm>
                    <a:off x="1288844" y="1515863"/>
                    <a:ext cx="2146742" cy="360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de-DE" sz="1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max</m:t>
                          </m:r>
                          <m:d>
                            <m:dPr>
                              <m:ctrlPr>
                                <a:rPr lang="de-DE" sz="10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0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de-DE" sz="1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𝑠</m:t>
                                  </m:r>
                                  <m:r>
                                    <a:rPr lang="de-DE" sz="1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,</m:t>
                                  </m:r>
                                  <m:r>
                                    <a:rPr lang="de-DE" sz="1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  <m:r>
                                    <a:rPr lang="de-DE" sz="1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de-DE" sz="1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de-DE" sz="1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min</m:t>
                          </m:r>
                          <m:d>
                            <m:dPr>
                              <m:ctrlPr>
                                <a:rPr lang="de-DE" sz="1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000" b="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de-DE" sz="1000" b="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𝑠</m:t>
                                  </m:r>
                                  <m:r>
                                    <a:rPr lang="de-DE" sz="1000" b="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,</m:t>
                                  </m:r>
                                  <m:r>
                                    <a:rPr lang="de-DE" sz="1000" b="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  <m:r>
                                    <a:rPr lang="de-DE" sz="1000" b="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oMath>
                      </m:oMathPara>
                    </a14:m>
                    <a:br>
                      <a:rPr lang="de-DE" sz="1000" b="1" dirty="0">
                        <a:solidFill>
                          <a:schemeClr val="bg1"/>
                        </a:solidFill>
                        <a:latin typeface="+mj-lt"/>
                        <a:cs typeface="Arial" panose="020B0604020202020204" pitchFamily="34" charset="0"/>
                      </a:rPr>
                    </a:br>
                    <a:r>
                      <a:rPr lang="de-DE" sz="1000" dirty="0">
                        <a:solidFill>
                          <a:schemeClr val="bg1"/>
                        </a:solidFill>
                        <a:latin typeface="+mj-lt"/>
                        <a:cs typeface="Arial" panose="020B0604020202020204" pitchFamily="34" charset="0"/>
                      </a:rPr>
                      <a:t>Szenario 1.a</a:t>
                    </a:r>
                  </a:p>
                </p:txBody>
              </p:sp>
            </mc:Choice>
            <mc:Fallback xmlns="">
              <p:sp>
                <p:nvSpPr>
                  <p:cNvPr id="65" name="Rechteck 64">
                    <a:extLst>
                      <a:ext uri="{FF2B5EF4-FFF2-40B4-BE49-F238E27FC236}">
                        <a16:creationId xmlns:a16="http://schemas.microsoft.com/office/drawing/2014/main" id="{AC82A884-24EB-F777-23E3-5AB628EAA55D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88844" y="1515863"/>
                    <a:ext cx="2146742" cy="360000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16949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2" name="Gruppieren 51">
              <a:extLst>
                <a:ext uri="{FF2B5EF4-FFF2-40B4-BE49-F238E27FC236}">
                  <a16:creationId xmlns:a16="http://schemas.microsoft.com/office/drawing/2014/main" id="{F48FEB08-8D21-C3FC-7047-25928D6C216B}"/>
                </a:ext>
              </a:extLst>
            </p:cNvPr>
            <p:cNvGrpSpPr/>
            <p:nvPr/>
          </p:nvGrpSpPr>
          <p:grpSpPr>
            <a:xfrm>
              <a:off x="5969865" y="1466447"/>
              <a:ext cx="900002" cy="360000"/>
              <a:chOff x="5252032" y="1515863"/>
              <a:chExt cx="900002" cy="360000"/>
            </a:xfrm>
          </p:grpSpPr>
          <p:sp>
            <p:nvSpPr>
              <p:cNvPr id="62" name="Additionszeichen 61">
                <a:extLst>
                  <a:ext uri="{FF2B5EF4-FFF2-40B4-BE49-F238E27FC236}">
                    <a16:creationId xmlns:a16="http://schemas.microsoft.com/office/drawing/2014/main" id="{DCB2E4F8-3DCD-CA1F-1E79-7C98B12944D1}"/>
                  </a:ext>
                </a:extLst>
              </p:cNvPr>
              <p:cNvSpPr/>
              <p:nvPr/>
            </p:nvSpPr>
            <p:spPr>
              <a:xfrm>
                <a:off x="5252032" y="1605863"/>
                <a:ext cx="223265" cy="180000"/>
              </a:xfrm>
              <a:prstGeom prst="mathPlus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000">
                  <a:latin typeface="+mj-lt"/>
                </a:endParaRPr>
              </a:p>
            </p:txBody>
          </p:sp>
          <p:sp>
            <p:nvSpPr>
              <p:cNvPr id="63" name="Rechteck 62">
                <a:extLst>
                  <a:ext uri="{FF2B5EF4-FFF2-40B4-BE49-F238E27FC236}">
                    <a16:creationId xmlns:a16="http://schemas.microsoft.com/office/drawing/2014/main" id="{6260A967-5AC3-495C-08FC-1EEE73635D9A}"/>
                  </a:ext>
                </a:extLst>
              </p:cNvPr>
              <p:cNvSpPr/>
              <p:nvPr/>
            </p:nvSpPr>
            <p:spPr>
              <a:xfrm>
                <a:off x="5432032" y="1515863"/>
                <a:ext cx="720002" cy="36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de-DE" sz="1000" dirty="0" err="1">
                    <a:solidFill>
                      <a:schemeClr val="tx1"/>
                    </a:solidFill>
                    <a:latin typeface="+mj-lt"/>
                    <a:cs typeface="Arial" panose="020B0604020202020204" pitchFamily="34" charset="0"/>
                  </a:rPr>
                  <a:t>hL</a:t>
                </a:r>
                <a:endParaRPr lang="de-DE" sz="1000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3" name="Gruppieren 52">
              <a:extLst>
                <a:ext uri="{FF2B5EF4-FFF2-40B4-BE49-F238E27FC236}">
                  <a16:creationId xmlns:a16="http://schemas.microsoft.com/office/drawing/2014/main" id="{261FC110-1EA5-5A81-D125-EF4AE13B64D7}"/>
                </a:ext>
              </a:extLst>
            </p:cNvPr>
            <p:cNvGrpSpPr/>
            <p:nvPr/>
          </p:nvGrpSpPr>
          <p:grpSpPr>
            <a:xfrm>
              <a:off x="7012609" y="1466447"/>
              <a:ext cx="899999" cy="360000"/>
              <a:chOff x="6486454" y="1505690"/>
              <a:chExt cx="899999" cy="360000"/>
            </a:xfrm>
          </p:grpSpPr>
          <p:sp>
            <p:nvSpPr>
              <p:cNvPr id="60" name="Rechteck 59">
                <a:extLst>
                  <a:ext uri="{FF2B5EF4-FFF2-40B4-BE49-F238E27FC236}">
                    <a16:creationId xmlns:a16="http://schemas.microsoft.com/office/drawing/2014/main" id="{39A730B6-DDF1-E361-F785-EE6EA88FF7AF}"/>
                  </a:ext>
                </a:extLst>
              </p:cNvPr>
              <p:cNvSpPr/>
              <p:nvPr/>
            </p:nvSpPr>
            <p:spPr>
              <a:xfrm>
                <a:off x="6486454" y="1667690"/>
                <a:ext cx="180000" cy="360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000">
                  <a:latin typeface="+mj-lt"/>
                </a:endParaRPr>
              </a:p>
            </p:txBody>
          </p:sp>
          <p:sp>
            <p:nvSpPr>
              <p:cNvPr id="61" name="Rechteck 60">
                <a:extLst>
                  <a:ext uri="{FF2B5EF4-FFF2-40B4-BE49-F238E27FC236}">
                    <a16:creationId xmlns:a16="http://schemas.microsoft.com/office/drawing/2014/main" id="{1EF3A212-7387-11ED-A813-E70B2A73FE2A}"/>
                  </a:ext>
                </a:extLst>
              </p:cNvPr>
              <p:cNvSpPr/>
              <p:nvPr/>
            </p:nvSpPr>
            <p:spPr>
              <a:xfrm>
                <a:off x="6666453" y="1505690"/>
                <a:ext cx="720000" cy="36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de-DE" sz="1000" dirty="0" err="1">
                    <a:solidFill>
                      <a:schemeClr val="tx1"/>
                    </a:solidFill>
                    <a:latin typeface="+mj-lt"/>
                    <a:cs typeface="Arial" panose="020B0604020202020204" pitchFamily="34" charset="0"/>
                  </a:rPr>
                  <a:t>lPV</a:t>
                </a:r>
                <a:endParaRPr lang="de-DE" sz="1000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4" name="Gruppieren 53">
              <a:extLst>
                <a:ext uri="{FF2B5EF4-FFF2-40B4-BE49-F238E27FC236}">
                  <a16:creationId xmlns:a16="http://schemas.microsoft.com/office/drawing/2014/main" id="{A80A9D3E-3CDF-78F2-7D7B-7AFC4381DBCD}"/>
                </a:ext>
              </a:extLst>
            </p:cNvPr>
            <p:cNvGrpSpPr/>
            <p:nvPr/>
          </p:nvGrpSpPr>
          <p:grpSpPr>
            <a:xfrm>
              <a:off x="8002820" y="1466447"/>
              <a:ext cx="836959" cy="360000"/>
              <a:chOff x="7702482" y="1505690"/>
              <a:chExt cx="836959" cy="360000"/>
            </a:xfrm>
          </p:grpSpPr>
          <p:sp>
            <p:nvSpPr>
              <p:cNvPr id="58" name="Multiplikationszeichen 57">
                <a:extLst>
                  <a:ext uri="{FF2B5EF4-FFF2-40B4-BE49-F238E27FC236}">
                    <a16:creationId xmlns:a16="http://schemas.microsoft.com/office/drawing/2014/main" id="{FECA10BA-7694-3F58-BCEC-5FC36E9A7E99}"/>
                  </a:ext>
                </a:extLst>
              </p:cNvPr>
              <p:cNvSpPr/>
              <p:nvPr/>
            </p:nvSpPr>
            <p:spPr>
              <a:xfrm>
                <a:off x="7702482" y="1595690"/>
                <a:ext cx="223265" cy="180000"/>
              </a:xfrm>
              <a:prstGeom prst="mathMultiply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000">
                  <a:latin typeface="+mj-lt"/>
                </a:endParaRPr>
              </a:p>
            </p:txBody>
          </p:sp>
          <p:sp>
            <p:nvSpPr>
              <p:cNvPr id="59" name="Rechteck 58">
                <a:extLst>
                  <a:ext uri="{FF2B5EF4-FFF2-40B4-BE49-F238E27FC236}">
                    <a16:creationId xmlns:a16="http://schemas.microsoft.com/office/drawing/2014/main" id="{5D31EBA8-9579-956B-A717-32B3F295EB50}"/>
                  </a:ext>
                </a:extLst>
              </p:cNvPr>
              <p:cNvSpPr/>
              <p:nvPr/>
            </p:nvSpPr>
            <p:spPr>
              <a:xfrm>
                <a:off x="7819441" y="1505690"/>
                <a:ext cx="720000" cy="36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de-DE" sz="1000" dirty="0" err="1">
                    <a:solidFill>
                      <a:schemeClr val="tx1"/>
                    </a:solidFill>
                    <a:latin typeface="+mj-lt"/>
                    <a:cs typeface="Arial" panose="020B0604020202020204" pitchFamily="34" charset="0"/>
                  </a:rPr>
                  <a:t>hPV</a:t>
                </a:r>
                <a:endParaRPr lang="de-DE" sz="1000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5" name="Gruppieren 54">
              <a:extLst>
                <a:ext uri="{FF2B5EF4-FFF2-40B4-BE49-F238E27FC236}">
                  <a16:creationId xmlns:a16="http://schemas.microsoft.com/office/drawing/2014/main" id="{D9543C3F-66B7-B2D0-9DC7-0B14F7AEE576}"/>
                </a:ext>
              </a:extLst>
            </p:cNvPr>
            <p:cNvGrpSpPr/>
            <p:nvPr/>
          </p:nvGrpSpPr>
          <p:grpSpPr>
            <a:xfrm>
              <a:off x="3494443" y="1466447"/>
              <a:ext cx="2370353" cy="360000"/>
              <a:chOff x="1259284" y="1515863"/>
              <a:chExt cx="2370353" cy="360000"/>
            </a:xfrm>
          </p:grpSpPr>
          <p:sp>
            <p:nvSpPr>
              <p:cNvPr id="56" name="Rechteck 55">
                <a:extLst>
                  <a:ext uri="{FF2B5EF4-FFF2-40B4-BE49-F238E27FC236}">
                    <a16:creationId xmlns:a16="http://schemas.microsoft.com/office/drawing/2014/main" id="{E8D4E21F-5735-7C26-2D1D-E2E1EE1E87A8}"/>
                  </a:ext>
                </a:extLst>
              </p:cNvPr>
              <p:cNvSpPr/>
              <p:nvPr/>
            </p:nvSpPr>
            <p:spPr>
              <a:xfrm>
                <a:off x="1259284" y="1650863"/>
                <a:ext cx="270000" cy="9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000">
                  <a:latin typeface="+mj-lt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7" name="Rechteck 56">
                    <a:extLst>
                      <a:ext uri="{FF2B5EF4-FFF2-40B4-BE49-F238E27FC236}">
                        <a16:creationId xmlns:a16="http://schemas.microsoft.com/office/drawing/2014/main" id="{E7924A14-71CC-D2F8-0B1E-AA9B75B884FA}"/>
                      </a:ext>
                    </a:extLst>
                  </p:cNvPr>
                  <p:cNvSpPr/>
                  <p:nvPr/>
                </p:nvSpPr>
                <p:spPr>
                  <a:xfrm>
                    <a:off x="1529285" y="1515863"/>
                    <a:ext cx="2100352" cy="360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de-DE" sz="1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max</m:t>
                          </m:r>
                          <m:d>
                            <m:dPr>
                              <m:ctrlPr>
                                <a:rPr lang="de-DE" sz="1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𝑠</m:t>
                                  </m:r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,</m:t>
                                  </m:r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de-DE" sz="1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de-DE" sz="1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min</m:t>
                          </m:r>
                          <m:d>
                            <m:dPr>
                              <m:ctrlPr>
                                <a:rPr lang="de-DE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𝑠</m:t>
                                  </m:r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,</m:t>
                                  </m:r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oMath>
                      </m:oMathPara>
                    </a14:m>
                    <a:br>
                      <a:rPr lang="de-DE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rPr>
                    </a:br>
                    <a:r>
                      <a:rPr lang="de-DE"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rPr>
                      <a:t>Szenario 2.1.a</a:t>
                    </a:r>
                  </a:p>
                </p:txBody>
              </p:sp>
            </mc:Choice>
            <mc:Fallback xmlns="">
              <p:sp>
                <p:nvSpPr>
                  <p:cNvPr id="57" name="Rechteck 56">
                    <a:extLst>
                      <a:ext uri="{FF2B5EF4-FFF2-40B4-BE49-F238E27FC236}">
                        <a16:creationId xmlns:a16="http://schemas.microsoft.com/office/drawing/2014/main" id="{E7924A14-71CC-D2F8-0B1E-AA9B75B884FA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29285" y="1515863"/>
                    <a:ext cx="2100352" cy="360000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16949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17617541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1BF52214-8C32-CFFD-1CC0-7AABCBC3F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499" y="407458"/>
            <a:ext cx="7396168" cy="360000"/>
          </a:xfrm>
        </p:spPr>
        <p:txBody>
          <a:bodyPr anchor="t"/>
          <a:lstStyle/>
          <a:p>
            <a:r>
              <a:rPr lang="de-DE" dirty="0"/>
              <a:t>Die Ergebnisse in der Optimierung werden insbesondere im Vergleich der beiden Szenarien deutlich.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E8C9AF8-61D9-365C-3C3B-320B3D0C6FB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16.02.2023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4F8ADD8-43C3-AE10-F5F2-34E6C22D27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Marcel Böhringer | Technische Universität Darmstadt | IEWT 2023 – Elektrische Netze I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3D5807-3E52-5965-FB09-441FBAEEBD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/>
              <a:t>Folie </a:t>
            </a:r>
            <a:fld id="{C55C581E-CF6C-4085-AF31-EC3506E4B48E}" type="slidenum">
              <a:rPr lang="de-DE" smtClean="0"/>
              <a:pPr/>
              <a:t>24</a:t>
            </a:fld>
            <a:endParaRPr lang="de-DE" dirty="0"/>
          </a:p>
        </p:txBody>
      </p:sp>
      <p:sp>
        <p:nvSpPr>
          <p:cNvPr id="8" name="Gleichschenkliges Dreieck 7">
            <a:extLst>
              <a:ext uri="{FF2B5EF4-FFF2-40B4-BE49-F238E27FC236}">
                <a16:creationId xmlns:a16="http://schemas.microsoft.com/office/drawing/2014/main" id="{8E707D52-4B61-8E9D-127B-7E2714863F2F}"/>
              </a:ext>
            </a:extLst>
          </p:cNvPr>
          <p:cNvSpPr/>
          <p:nvPr/>
        </p:nvSpPr>
        <p:spPr>
          <a:xfrm rot="10800000">
            <a:off x="7884002" y="1712999"/>
            <a:ext cx="360000" cy="90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latin typeface="+mj-lt"/>
            </a:endParaRPr>
          </a:p>
        </p:txBody>
      </p:sp>
      <p:sp>
        <p:nvSpPr>
          <p:cNvPr id="9" name="Gleichschenkliges Dreieck 8">
            <a:extLst>
              <a:ext uri="{FF2B5EF4-FFF2-40B4-BE49-F238E27FC236}">
                <a16:creationId xmlns:a16="http://schemas.microsoft.com/office/drawing/2014/main" id="{0A9AAF14-E681-0EE6-E1F6-D3120D92281A}"/>
              </a:ext>
            </a:extLst>
          </p:cNvPr>
          <p:cNvSpPr/>
          <p:nvPr/>
        </p:nvSpPr>
        <p:spPr>
          <a:xfrm rot="10800000">
            <a:off x="7884002" y="2306512"/>
            <a:ext cx="360000" cy="90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latin typeface="+mj-lt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C036D14-A5BB-12DB-FA32-ACB46E1E2B36}"/>
              </a:ext>
            </a:extLst>
          </p:cNvPr>
          <p:cNvSpPr/>
          <p:nvPr/>
        </p:nvSpPr>
        <p:spPr>
          <a:xfrm rot="5400000">
            <a:off x="7883251" y="558748"/>
            <a:ext cx="360000" cy="17984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cap="small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Input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CDF19E82-4719-8D5B-B3DD-80B574951BB4}"/>
              </a:ext>
            </a:extLst>
          </p:cNvPr>
          <p:cNvSpPr/>
          <p:nvPr/>
        </p:nvSpPr>
        <p:spPr>
          <a:xfrm rot="5400000">
            <a:off x="7884004" y="1153674"/>
            <a:ext cx="360000" cy="180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cap="small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MP-OPF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AD6DEA45-386F-2D3E-6593-B8F3C58C7F46}"/>
              </a:ext>
            </a:extLst>
          </p:cNvPr>
          <p:cNvSpPr/>
          <p:nvPr/>
        </p:nvSpPr>
        <p:spPr>
          <a:xfrm rot="5400000">
            <a:off x="7884000" y="1749350"/>
            <a:ext cx="360000" cy="180000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cap="small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Output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4CB3EC53-3A79-95CD-FA17-48494AD05125}"/>
              </a:ext>
            </a:extLst>
          </p:cNvPr>
          <p:cNvSpPr/>
          <p:nvPr/>
        </p:nvSpPr>
        <p:spPr>
          <a:xfrm>
            <a:off x="7163999" y="2829351"/>
            <a:ext cx="1800002" cy="80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/>
            <a:endParaRPr lang="de-DE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B9D0D03F-2569-3732-2511-E0EA1C35AEEC}"/>
              </a:ext>
            </a:extLst>
          </p:cNvPr>
          <p:cNvSpPr/>
          <p:nvPr/>
        </p:nvSpPr>
        <p:spPr>
          <a:xfrm>
            <a:off x="7163999" y="3632151"/>
            <a:ext cx="1800002" cy="80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8F9A0D0-B7BA-3102-5783-D5F0CABCFAA4}"/>
              </a:ext>
            </a:extLst>
          </p:cNvPr>
          <p:cNvSpPr/>
          <p:nvPr/>
        </p:nvSpPr>
        <p:spPr>
          <a:xfrm>
            <a:off x="7163999" y="4434951"/>
            <a:ext cx="1800002" cy="80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E3DC1988-C6DC-F589-BD08-7602F3F901C1}"/>
              </a:ext>
            </a:extLst>
          </p:cNvPr>
          <p:cNvSpPr/>
          <p:nvPr/>
        </p:nvSpPr>
        <p:spPr>
          <a:xfrm>
            <a:off x="7164000" y="2999918"/>
            <a:ext cx="1147756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de-DE" sz="1200" dirty="0">
                <a:latin typeface="Tahoma"/>
                <a:cs typeface="Times New Roman" panose="02020603050405020304" pitchFamily="18" charset="0"/>
              </a:rPr>
              <a:t>Installierte </a:t>
            </a:r>
            <a:br>
              <a:rPr lang="de-DE" sz="1200" dirty="0">
                <a:latin typeface="Tahoma"/>
                <a:cs typeface="Times New Roman" panose="02020603050405020304" pitchFamily="18" charset="0"/>
              </a:rPr>
            </a:br>
            <a:r>
              <a:rPr lang="de-DE" sz="1200" dirty="0">
                <a:latin typeface="Tahoma"/>
                <a:cs typeface="Times New Roman" panose="02020603050405020304" pitchFamily="18" charset="0"/>
              </a:rPr>
              <a:t>PV-Leistung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259B6268-DEC4-042A-DC35-937077C04FE1}"/>
              </a:ext>
            </a:extLst>
          </p:cNvPr>
          <p:cNvSpPr/>
          <p:nvPr/>
        </p:nvSpPr>
        <p:spPr>
          <a:xfrm>
            <a:off x="7163999" y="3833496"/>
            <a:ext cx="108000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de-DE" sz="1200" dirty="0">
                <a:solidFill>
                  <a:srgbClr val="000000"/>
                </a:solidFill>
                <a:latin typeface="Tahoma"/>
                <a:cs typeface="Times New Roman" panose="02020603050405020304" pitchFamily="18" charset="0"/>
              </a:rPr>
              <a:t>Leitungs-auslastung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D6E3CAE2-E455-EF7F-E5A9-AF3E842BD9FE}"/>
              </a:ext>
            </a:extLst>
          </p:cNvPr>
          <p:cNvSpPr/>
          <p:nvPr/>
        </p:nvSpPr>
        <p:spPr>
          <a:xfrm>
            <a:off x="7153208" y="4605519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de-DE" sz="1200" b="1" dirty="0">
                <a:solidFill>
                  <a:schemeClr val="accent4"/>
                </a:solidFill>
                <a:latin typeface="Tahoma"/>
                <a:cs typeface="Times New Roman" panose="02020603050405020304" pitchFamily="18" charset="0"/>
              </a:rPr>
              <a:t>Spannungs-</a:t>
            </a:r>
            <a:br>
              <a:rPr lang="de-DE" sz="1200" b="1" dirty="0">
                <a:solidFill>
                  <a:schemeClr val="accent4"/>
                </a:solidFill>
                <a:latin typeface="Tahoma"/>
                <a:cs typeface="Times New Roman" panose="02020603050405020304" pitchFamily="18" charset="0"/>
              </a:rPr>
            </a:br>
            <a:r>
              <a:rPr lang="de-DE" sz="1200" b="1" dirty="0">
                <a:solidFill>
                  <a:schemeClr val="accent4"/>
                </a:solidFill>
                <a:latin typeface="Tahoma"/>
                <a:cs typeface="Times New Roman" panose="02020603050405020304" pitchFamily="18" charset="0"/>
              </a:rPr>
              <a:t>band</a:t>
            </a:r>
          </a:p>
        </p:txBody>
      </p:sp>
      <p:pic>
        <p:nvPicPr>
          <p:cNvPr id="19" name="Grafik 18" descr="Normalverteilung mit einfarbiger Füllung">
            <a:extLst>
              <a:ext uri="{FF2B5EF4-FFF2-40B4-BE49-F238E27FC236}">
                <a16:creationId xmlns:a16="http://schemas.microsoft.com/office/drawing/2014/main" id="{70F3A5FA-30A4-A328-5B15-C5C757B6B2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8313396" y="2949724"/>
            <a:ext cx="562053" cy="562053"/>
          </a:xfrm>
          <a:prstGeom prst="rect">
            <a:avLst/>
          </a:prstGeom>
        </p:spPr>
      </p:pic>
      <p:pic>
        <p:nvPicPr>
          <p:cNvPr id="20" name="Grafik 19" descr="Messgerät mit einfarbiger Füllung">
            <a:extLst>
              <a:ext uri="{FF2B5EF4-FFF2-40B4-BE49-F238E27FC236}">
                <a16:creationId xmlns:a16="http://schemas.microsoft.com/office/drawing/2014/main" id="{B96BC513-12AD-F66C-D90B-B0E9529715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11756" y="3781661"/>
            <a:ext cx="565335" cy="565335"/>
          </a:xfrm>
          <a:prstGeom prst="rect">
            <a:avLst/>
          </a:prstGeom>
        </p:spPr>
      </p:pic>
      <p:sp>
        <p:nvSpPr>
          <p:cNvPr id="21" name="Freeform 918">
            <a:extLst>
              <a:ext uri="{FF2B5EF4-FFF2-40B4-BE49-F238E27FC236}">
                <a16:creationId xmlns:a16="http://schemas.microsoft.com/office/drawing/2014/main" id="{75907C4A-DB70-7F60-589D-B7F8CA1070F5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8329518" y="4741330"/>
            <a:ext cx="529814" cy="190044"/>
          </a:xfrm>
          <a:custGeom>
            <a:avLst/>
            <a:gdLst>
              <a:gd name="T0" fmla="*/ 579 w 585"/>
              <a:gd name="T1" fmla="*/ 119 h 209"/>
              <a:gd name="T2" fmla="*/ 495 w 585"/>
              <a:gd name="T3" fmla="*/ 203 h 209"/>
              <a:gd name="T4" fmla="*/ 481 w 585"/>
              <a:gd name="T5" fmla="*/ 209 h 209"/>
              <a:gd name="T6" fmla="*/ 460 w 585"/>
              <a:gd name="T7" fmla="*/ 188 h 209"/>
              <a:gd name="T8" fmla="*/ 460 w 585"/>
              <a:gd name="T9" fmla="*/ 146 h 209"/>
              <a:gd name="T10" fmla="*/ 125 w 585"/>
              <a:gd name="T11" fmla="*/ 146 h 209"/>
              <a:gd name="T12" fmla="*/ 125 w 585"/>
              <a:gd name="T13" fmla="*/ 188 h 209"/>
              <a:gd name="T14" fmla="*/ 104 w 585"/>
              <a:gd name="T15" fmla="*/ 209 h 209"/>
              <a:gd name="T16" fmla="*/ 89 w 585"/>
              <a:gd name="T17" fmla="*/ 203 h 209"/>
              <a:gd name="T18" fmla="*/ 6 w 585"/>
              <a:gd name="T19" fmla="*/ 119 h 209"/>
              <a:gd name="T20" fmla="*/ 0 w 585"/>
              <a:gd name="T21" fmla="*/ 104 h 209"/>
              <a:gd name="T22" fmla="*/ 6 w 585"/>
              <a:gd name="T23" fmla="*/ 90 h 209"/>
              <a:gd name="T24" fmla="*/ 89 w 585"/>
              <a:gd name="T25" fmla="*/ 6 h 209"/>
              <a:gd name="T26" fmla="*/ 104 w 585"/>
              <a:gd name="T27" fmla="*/ 0 h 209"/>
              <a:gd name="T28" fmla="*/ 125 w 585"/>
              <a:gd name="T29" fmla="*/ 21 h 209"/>
              <a:gd name="T30" fmla="*/ 125 w 585"/>
              <a:gd name="T31" fmla="*/ 63 h 209"/>
              <a:gd name="T32" fmla="*/ 460 w 585"/>
              <a:gd name="T33" fmla="*/ 63 h 209"/>
              <a:gd name="T34" fmla="*/ 460 w 585"/>
              <a:gd name="T35" fmla="*/ 21 h 209"/>
              <a:gd name="T36" fmla="*/ 481 w 585"/>
              <a:gd name="T37" fmla="*/ 0 h 209"/>
              <a:gd name="T38" fmla="*/ 495 w 585"/>
              <a:gd name="T39" fmla="*/ 6 h 209"/>
              <a:gd name="T40" fmla="*/ 579 w 585"/>
              <a:gd name="T41" fmla="*/ 90 h 209"/>
              <a:gd name="T42" fmla="*/ 585 w 585"/>
              <a:gd name="T43" fmla="*/ 104 h 209"/>
              <a:gd name="T44" fmla="*/ 579 w 585"/>
              <a:gd name="T45" fmla="*/ 11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585" h="209">
                <a:moveTo>
                  <a:pt x="579" y="119"/>
                </a:moveTo>
                <a:cubicBezTo>
                  <a:pt x="495" y="203"/>
                  <a:pt x="495" y="203"/>
                  <a:pt x="495" y="203"/>
                </a:cubicBezTo>
                <a:cubicBezTo>
                  <a:pt x="491" y="207"/>
                  <a:pt x="486" y="209"/>
                  <a:pt x="481" y="209"/>
                </a:cubicBezTo>
                <a:cubicBezTo>
                  <a:pt x="469" y="209"/>
                  <a:pt x="460" y="199"/>
                  <a:pt x="460" y="188"/>
                </a:cubicBezTo>
                <a:cubicBezTo>
                  <a:pt x="460" y="146"/>
                  <a:pt x="460" y="146"/>
                  <a:pt x="460" y="146"/>
                </a:cubicBezTo>
                <a:cubicBezTo>
                  <a:pt x="125" y="146"/>
                  <a:pt x="125" y="146"/>
                  <a:pt x="125" y="146"/>
                </a:cubicBezTo>
                <a:cubicBezTo>
                  <a:pt x="125" y="188"/>
                  <a:pt x="125" y="188"/>
                  <a:pt x="125" y="188"/>
                </a:cubicBezTo>
                <a:cubicBezTo>
                  <a:pt x="125" y="199"/>
                  <a:pt x="116" y="209"/>
                  <a:pt x="104" y="209"/>
                </a:cubicBezTo>
                <a:cubicBezTo>
                  <a:pt x="99" y="209"/>
                  <a:pt x="93" y="207"/>
                  <a:pt x="89" y="203"/>
                </a:cubicBezTo>
                <a:cubicBezTo>
                  <a:pt x="6" y="119"/>
                  <a:pt x="6" y="119"/>
                  <a:pt x="6" y="119"/>
                </a:cubicBezTo>
                <a:cubicBezTo>
                  <a:pt x="2" y="115"/>
                  <a:pt x="0" y="110"/>
                  <a:pt x="0" y="104"/>
                </a:cubicBezTo>
                <a:cubicBezTo>
                  <a:pt x="0" y="99"/>
                  <a:pt x="2" y="94"/>
                  <a:pt x="6" y="90"/>
                </a:cubicBezTo>
                <a:cubicBezTo>
                  <a:pt x="89" y="6"/>
                  <a:pt x="89" y="6"/>
                  <a:pt x="89" y="6"/>
                </a:cubicBezTo>
                <a:cubicBezTo>
                  <a:pt x="93" y="2"/>
                  <a:pt x="99" y="0"/>
                  <a:pt x="104" y="0"/>
                </a:cubicBezTo>
                <a:cubicBezTo>
                  <a:pt x="116" y="0"/>
                  <a:pt x="125" y="9"/>
                  <a:pt x="125" y="21"/>
                </a:cubicBezTo>
                <a:cubicBezTo>
                  <a:pt x="125" y="63"/>
                  <a:pt x="125" y="63"/>
                  <a:pt x="125" y="63"/>
                </a:cubicBezTo>
                <a:cubicBezTo>
                  <a:pt x="460" y="63"/>
                  <a:pt x="460" y="63"/>
                  <a:pt x="460" y="63"/>
                </a:cubicBezTo>
                <a:cubicBezTo>
                  <a:pt x="460" y="21"/>
                  <a:pt x="460" y="21"/>
                  <a:pt x="460" y="21"/>
                </a:cubicBezTo>
                <a:cubicBezTo>
                  <a:pt x="460" y="9"/>
                  <a:pt x="469" y="0"/>
                  <a:pt x="481" y="0"/>
                </a:cubicBezTo>
                <a:cubicBezTo>
                  <a:pt x="486" y="0"/>
                  <a:pt x="491" y="2"/>
                  <a:pt x="495" y="6"/>
                </a:cubicBezTo>
                <a:cubicBezTo>
                  <a:pt x="579" y="90"/>
                  <a:pt x="579" y="90"/>
                  <a:pt x="579" y="90"/>
                </a:cubicBezTo>
                <a:cubicBezTo>
                  <a:pt x="583" y="94"/>
                  <a:pt x="585" y="99"/>
                  <a:pt x="585" y="104"/>
                </a:cubicBezTo>
                <a:cubicBezTo>
                  <a:pt x="585" y="110"/>
                  <a:pt x="583" y="115"/>
                  <a:pt x="579" y="11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aphicFrame>
        <p:nvGraphicFramePr>
          <p:cNvPr id="4" name="Inhaltsplatzhalter 11">
            <a:extLst>
              <a:ext uri="{FF2B5EF4-FFF2-40B4-BE49-F238E27FC236}">
                <a16:creationId xmlns:a16="http://schemas.microsoft.com/office/drawing/2014/main" id="{106FB88A-3BF6-4B12-BE6A-3A48AAA4FB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298817"/>
              </p:ext>
            </p:extLst>
          </p:nvPr>
        </p:nvGraphicFramePr>
        <p:xfrm>
          <a:off x="317466" y="1643566"/>
          <a:ext cx="6588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2" name="Rechteck 21">
            <a:extLst>
              <a:ext uri="{FF2B5EF4-FFF2-40B4-BE49-F238E27FC236}">
                <a16:creationId xmlns:a16="http://schemas.microsoft.com/office/drawing/2014/main" id="{282325D5-F6CC-5025-EF1C-22EC82395978}"/>
              </a:ext>
            </a:extLst>
          </p:cNvPr>
          <p:cNvSpPr/>
          <p:nvPr/>
        </p:nvSpPr>
        <p:spPr>
          <a:xfrm rot="16200000">
            <a:off x="-1032967" y="2548830"/>
            <a:ext cx="2425933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Spannung in </a:t>
            </a:r>
            <a:r>
              <a:rPr lang="de-DE" sz="1200" b="1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p.u</a:t>
            </a:r>
            <a:r>
              <a:rPr lang="de-DE" sz="12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817D5439-B039-EF78-DA90-CD1CC2C5E168}"/>
              </a:ext>
            </a:extLst>
          </p:cNvPr>
          <p:cNvGrpSpPr/>
          <p:nvPr/>
        </p:nvGrpSpPr>
        <p:grpSpPr>
          <a:xfrm>
            <a:off x="705107" y="1263787"/>
            <a:ext cx="6046566" cy="449307"/>
            <a:chOff x="849711" y="1421793"/>
            <a:chExt cx="7990068" cy="449307"/>
          </a:xfrm>
        </p:grpSpPr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58A9B2C6-BFF4-CF80-1E76-19EB2D9B43D2}"/>
                </a:ext>
              </a:extLst>
            </p:cNvPr>
            <p:cNvSpPr/>
            <p:nvPr/>
          </p:nvSpPr>
          <p:spPr>
            <a:xfrm>
              <a:off x="849711" y="1421793"/>
              <a:ext cx="7990068" cy="44930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000">
                <a:latin typeface="+mj-lt"/>
              </a:endParaRPr>
            </a:p>
          </p:txBody>
        </p:sp>
        <p:grpSp>
          <p:nvGrpSpPr>
            <p:cNvPr id="25" name="Gruppieren 24">
              <a:extLst>
                <a:ext uri="{FF2B5EF4-FFF2-40B4-BE49-F238E27FC236}">
                  <a16:creationId xmlns:a16="http://schemas.microsoft.com/office/drawing/2014/main" id="{9620A8E6-4578-CBB7-067B-9C42BB0BFE9E}"/>
                </a:ext>
              </a:extLst>
            </p:cNvPr>
            <p:cNvGrpSpPr/>
            <p:nvPr/>
          </p:nvGrpSpPr>
          <p:grpSpPr>
            <a:xfrm>
              <a:off x="1040033" y="1466447"/>
              <a:ext cx="2416739" cy="360000"/>
              <a:chOff x="1018847" y="1515863"/>
              <a:chExt cx="2416739" cy="360000"/>
            </a:xfrm>
          </p:grpSpPr>
          <p:sp>
            <p:nvSpPr>
              <p:cNvPr id="38" name="Rechteck 37">
                <a:extLst>
                  <a:ext uri="{FF2B5EF4-FFF2-40B4-BE49-F238E27FC236}">
                    <a16:creationId xmlns:a16="http://schemas.microsoft.com/office/drawing/2014/main" id="{434B2971-C036-83AF-E48F-E82197CC0849}"/>
                  </a:ext>
                </a:extLst>
              </p:cNvPr>
              <p:cNvSpPr/>
              <p:nvPr/>
            </p:nvSpPr>
            <p:spPr>
              <a:xfrm>
                <a:off x="1018847" y="1650863"/>
                <a:ext cx="270000" cy="900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000">
                  <a:latin typeface="+mj-lt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Rechteck 38">
                    <a:extLst>
                      <a:ext uri="{FF2B5EF4-FFF2-40B4-BE49-F238E27FC236}">
                        <a16:creationId xmlns:a16="http://schemas.microsoft.com/office/drawing/2014/main" id="{13B04B65-0393-A9D0-E940-6EDB81B2E944}"/>
                      </a:ext>
                    </a:extLst>
                  </p:cNvPr>
                  <p:cNvSpPr/>
                  <p:nvPr/>
                </p:nvSpPr>
                <p:spPr>
                  <a:xfrm>
                    <a:off x="1288844" y="1515863"/>
                    <a:ext cx="2146742" cy="360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de-DE" sz="1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max</m:t>
                          </m:r>
                          <m:d>
                            <m:dPr>
                              <m:ctrlPr>
                                <a:rPr lang="de-DE" sz="1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𝑠</m:t>
                                  </m:r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,</m:t>
                                  </m:r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de-DE" sz="1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de-DE" sz="1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min</m:t>
                          </m:r>
                          <m:d>
                            <m:dPr>
                              <m:ctrlPr>
                                <a:rPr lang="de-DE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𝑠</m:t>
                                  </m:r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,</m:t>
                                  </m:r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oMath>
                      </m:oMathPara>
                    </a14:m>
                    <a:br>
                      <a:rPr lang="de-DE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rPr>
                    </a:br>
                    <a:r>
                      <a:rPr lang="de-DE"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rPr>
                      <a:t>Szenario 1.a</a:t>
                    </a:r>
                  </a:p>
                </p:txBody>
              </p:sp>
            </mc:Choice>
            <mc:Fallback xmlns="">
              <p:sp>
                <p:nvSpPr>
                  <p:cNvPr id="39" name="Rechteck 38">
                    <a:extLst>
                      <a:ext uri="{FF2B5EF4-FFF2-40B4-BE49-F238E27FC236}">
                        <a16:creationId xmlns:a16="http://schemas.microsoft.com/office/drawing/2014/main" id="{13B04B65-0393-A9D0-E940-6EDB81B2E944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88844" y="1515863"/>
                    <a:ext cx="2146742" cy="360000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16949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6" name="Gruppieren 25">
              <a:extLst>
                <a:ext uri="{FF2B5EF4-FFF2-40B4-BE49-F238E27FC236}">
                  <a16:creationId xmlns:a16="http://schemas.microsoft.com/office/drawing/2014/main" id="{8CE3F630-40B2-3673-86A5-D65F52742E79}"/>
                </a:ext>
              </a:extLst>
            </p:cNvPr>
            <p:cNvGrpSpPr/>
            <p:nvPr/>
          </p:nvGrpSpPr>
          <p:grpSpPr>
            <a:xfrm>
              <a:off x="5969865" y="1466447"/>
              <a:ext cx="900002" cy="360000"/>
              <a:chOff x="5252032" y="1515863"/>
              <a:chExt cx="900002" cy="360000"/>
            </a:xfrm>
          </p:grpSpPr>
          <p:sp>
            <p:nvSpPr>
              <p:cNvPr id="36" name="Additionszeichen 35">
                <a:extLst>
                  <a:ext uri="{FF2B5EF4-FFF2-40B4-BE49-F238E27FC236}">
                    <a16:creationId xmlns:a16="http://schemas.microsoft.com/office/drawing/2014/main" id="{C15EAB42-536E-7DDC-C26A-41A315194E4B}"/>
                  </a:ext>
                </a:extLst>
              </p:cNvPr>
              <p:cNvSpPr/>
              <p:nvPr/>
            </p:nvSpPr>
            <p:spPr>
              <a:xfrm>
                <a:off x="5252032" y="1605863"/>
                <a:ext cx="223265" cy="180000"/>
              </a:xfrm>
              <a:prstGeom prst="mathPlus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000">
                  <a:latin typeface="+mj-lt"/>
                </a:endParaRPr>
              </a:p>
            </p:txBody>
          </p:sp>
          <p:sp>
            <p:nvSpPr>
              <p:cNvPr id="37" name="Rechteck 36">
                <a:extLst>
                  <a:ext uri="{FF2B5EF4-FFF2-40B4-BE49-F238E27FC236}">
                    <a16:creationId xmlns:a16="http://schemas.microsoft.com/office/drawing/2014/main" id="{4DB15239-DDE9-F942-7116-E158515C40D8}"/>
                  </a:ext>
                </a:extLst>
              </p:cNvPr>
              <p:cNvSpPr/>
              <p:nvPr/>
            </p:nvSpPr>
            <p:spPr>
              <a:xfrm>
                <a:off x="5432032" y="1515863"/>
                <a:ext cx="720002" cy="36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de-DE" sz="1000" dirty="0" err="1">
                    <a:solidFill>
                      <a:schemeClr val="tx1"/>
                    </a:solidFill>
                    <a:latin typeface="+mj-lt"/>
                    <a:cs typeface="Arial" panose="020B0604020202020204" pitchFamily="34" charset="0"/>
                  </a:rPr>
                  <a:t>hL</a:t>
                </a:r>
                <a:endParaRPr lang="de-DE" sz="1000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7" name="Gruppieren 26">
              <a:extLst>
                <a:ext uri="{FF2B5EF4-FFF2-40B4-BE49-F238E27FC236}">
                  <a16:creationId xmlns:a16="http://schemas.microsoft.com/office/drawing/2014/main" id="{9EAA3A0B-F9CB-B4EE-AC0C-12B7DE213075}"/>
                </a:ext>
              </a:extLst>
            </p:cNvPr>
            <p:cNvGrpSpPr/>
            <p:nvPr/>
          </p:nvGrpSpPr>
          <p:grpSpPr>
            <a:xfrm>
              <a:off x="7012609" y="1466447"/>
              <a:ext cx="899999" cy="360000"/>
              <a:chOff x="6486454" y="1505690"/>
              <a:chExt cx="899999" cy="360000"/>
            </a:xfrm>
          </p:grpSpPr>
          <p:sp>
            <p:nvSpPr>
              <p:cNvPr id="34" name="Rechteck 33">
                <a:extLst>
                  <a:ext uri="{FF2B5EF4-FFF2-40B4-BE49-F238E27FC236}">
                    <a16:creationId xmlns:a16="http://schemas.microsoft.com/office/drawing/2014/main" id="{94DFD072-01E8-ECC9-1D37-4CB362C629AC}"/>
                  </a:ext>
                </a:extLst>
              </p:cNvPr>
              <p:cNvSpPr/>
              <p:nvPr/>
            </p:nvSpPr>
            <p:spPr>
              <a:xfrm>
                <a:off x="6486454" y="1667690"/>
                <a:ext cx="180000" cy="360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000">
                  <a:latin typeface="+mj-lt"/>
                </a:endParaRPr>
              </a:p>
            </p:txBody>
          </p:sp>
          <p:sp>
            <p:nvSpPr>
              <p:cNvPr id="35" name="Rechteck 34">
                <a:extLst>
                  <a:ext uri="{FF2B5EF4-FFF2-40B4-BE49-F238E27FC236}">
                    <a16:creationId xmlns:a16="http://schemas.microsoft.com/office/drawing/2014/main" id="{394E0A7B-DF8A-5DC1-73BB-80344ADE5AA3}"/>
                  </a:ext>
                </a:extLst>
              </p:cNvPr>
              <p:cNvSpPr/>
              <p:nvPr/>
            </p:nvSpPr>
            <p:spPr>
              <a:xfrm>
                <a:off x="6666453" y="1505690"/>
                <a:ext cx="720000" cy="36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de-DE" sz="1000" dirty="0" err="1">
                    <a:solidFill>
                      <a:schemeClr val="tx1"/>
                    </a:solidFill>
                    <a:latin typeface="+mj-lt"/>
                    <a:cs typeface="Arial" panose="020B0604020202020204" pitchFamily="34" charset="0"/>
                  </a:rPr>
                  <a:t>lPV</a:t>
                </a:r>
                <a:endParaRPr lang="de-DE" sz="1000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8" name="Gruppieren 27">
              <a:extLst>
                <a:ext uri="{FF2B5EF4-FFF2-40B4-BE49-F238E27FC236}">
                  <a16:creationId xmlns:a16="http://schemas.microsoft.com/office/drawing/2014/main" id="{84DA778D-3EA7-F251-1DD1-72EC3D2AA8A1}"/>
                </a:ext>
              </a:extLst>
            </p:cNvPr>
            <p:cNvGrpSpPr/>
            <p:nvPr/>
          </p:nvGrpSpPr>
          <p:grpSpPr>
            <a:xfrm>
              <a:off x="8002820" y="1466447"/>
              <a:ext cx="836959" cy="360000"/>
              <a:chOff x="7702482" y="1505690"/>
              <a:chExt cx="836959" cy="360000"/>
            </a:xfrm>
          </p:grpSpPr>
          <p:sp>
            <p:nvSpPr>
              <p:cNvPr id="32" name="Multiplikationszeichen 31">
                <a:extLst>
                  <a:ext uri="{FF2B5EF4-FFF2-40B4-BE49-F238E27FC236}">
                    <a16:creationId xmlns:a16="http://schemas.microsoft.com/office/drawing/2014/main" id="{20F38F83-D67F-A0C8-710D-DD35C321E916}"/>
                  </a:ext>
                </a:extLst>
              </p:cNvPr>
              <p:cNvSpPr/>
              <p:nvPr/>
            </p:nvSpPr>
            <p:spPr>
              <a:xfrm>
                <a:off x="7702482" y="1595690"/>
                <a:ext cx="223265" cy="180000"/>
              </a:xfrm>
              <a:prstGeom prst="mathMultiply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000">
                  <a:latin typeface="+mj-lt"/>
                </a:endParaRPr>
              </a:p>
            </p:txBody>
          </p:sp>
          <p:sp>
            <p:nvSpPr>
              <p:cNvPr id="33" name="Rechteck 32">
                <a:extLst>
                  <a:ext uri="{FF2B5EF4-FFF2-40B4-BE49-F238E27FC236}">
                    <a16:creationId xmlns:a16="http://schemas.microsoft.com/office/drawing/2014/main" id="{36652C28-56F6-082A-A7D1-377B2D7C327C}"/>
                  </a:ext>
                </a:extLst>
              </p:cNvPr>
              <p:cNvSpPr/>
              <p:nvPr/>
            </p:nvSpPr>
            <p:spPr>
              <a:xfrm>
                <a:off x="7819441" y="1505690"/>
                <a:ext cx="720000" cy="36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de-DE" sz="1000" dirty="0" err="1">
                    <a:solidFill>
                      <a:schemeClr val="tx1"/>
                    </a:solidFill>
                    <a:latin typeface="+mj-lt"/>
                    <a:cs typeface="Arial" panose="020B0604020202020204" pitchFamily="34" charset="0"/>
                  </a:rPr>
                  <a:t>hPV</a:t>
                </a:r>
                <a:endParaRPr lang="de-DE" sz="1000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9" name="Gruppieren 28">
              <a:extLst>
                <a:ext uri="{FF2B5EF4-FFF2-40B4-BE49-F238E27FC236}">
                  <a16:creationId xmlns:a16="http://schemas.microsoft.com/office/drawing/2014/main" id="{9A2208AF-36D3-E3DA-2A2F-65D460F8F05E}"/>
                </a:ext>
              </a:extLst>
            </p:cNvPr>
            <p:cNvGrpSpPr/>
            <p:nvPr/>
          </p:nvGrpSpPr>
          <p:grpSpPr>
            <a:xfrm>
              <a:off x="3494443" y="1466447"/>
              <a:ext cx="2370353" cy="360000"/>
              <a:chOff x="1259284" y="1515863"/>
              <a:chExt cx="2370353" cy="360000"/>
            </a:xfrm>
          </p:grpSpPr>
          <p:sp>
            <p:nvSpPr>
              <p:cNvPr id="30" name="Rechteck 29">
                <a:extLst>
                  <a:ext uri="{FF2B5EF4-FFF2-40B4-BE49-F238E27FC236}">
                    <a16:creationId xmlns:a16="http://schemas.microsoft.com/office/drawing/2014/main" id="{71C5FF22-3390-7A6A-F04C-74BDB942B016}"/>
                  </a:ext>
                </a:extLst>
              </p:cNvPr>
              <p:cNvSpPr/>
              <p:nvPr/>
            </p:nvSpPr>
            <p:spPr>
              <a:xfrm>
                <a:off x="1259284" y="1650863"/>
                <a:ext cx="270000" cy="9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000">
                  <a:latin typeface="+mj-lt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Rechteck 30">
                    <a:extLst>
                      <a:ext uri="{FF2B5EF4-FFF2-40B4-BE49-F238E27FC236}">
                        <a16:creationId xmlns:a16="http://schemas.microsoft.com/office/drawing/2014/main" id="{65654810-D7CC-E1B2-13F2-BC00F4A1AA97}"/>
                      </a:ext>
                    </a:extLst>
                  </p:cNvPr>
                  <p:cNvSpPr/>
                  <p:nvPr/>
                </p:nvSpPr>
                <p:spPr>
                  <a:xfrm>
                    <a:off x="1529285" y="1515863"/>
                    <a:ext cx="2100352" cy="360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de-DE" sz="1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max</m:t>
                          </m:r>
                          <m:d>
                            <m:dPr>
                              <m:ctrlPr>
                                <a:rPr lang="de-DE" sz="1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𝑠</m:t>
                                  </m:r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,</m:t>
                                  </m:r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de-DE" sz="1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de-DE" sz="1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min</m:t>
                          </m:r>
                          <m:d>
                            <m:dPr>
                              <m:ctrlPr>
                                <a:rPr lang="de-DE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𝑠</m:t>
                                  </m:r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,</m:t>
                                  </m:r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oMath>
                      </m:oMathPara>
                    </a14:m>
                    <a:br>
                      <a:rPr lang="de-DE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rPr>
                    </a:br>
                    <a:r>
                      <a:rPr lang="de-DE"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rPr>
                      <a:t>Szenario 2.1.a</a:t>
                    </a:r>
                  </a:p>
                </p:txBody>
              </p:sp>
            </mc:Choice>
            <mc:Fallback xmlns="">
              <p:sp>
                <p:nvSpPr>
                  <p:cNvPr id="31" name="Rechteck 30">
                    <a:extLst>
                      <a:ext uri="{FF2B5EF4-FFF2-40B4-BE49-F238E27FC236}">
                        <a16:creationId xmlns:a16="http://schemas.microsoft.com/office/drawing/2014/main" id="{65654810-D7CC-E1B2-13F2-BC00F4A1AA97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29285" y="1515863"/>
                    <a:ext cx="2100352" cy="360000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16949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55BBE49C-2541-0042-F020-BF52824006F4}"/>
              </a:ext>
            </a:extLst>
          </p:cNvPr>
          <p:cNvGrpSpPr/>
          <p:nvPr/>
        </p:nvGrpSpPr>
        <p:grpSpPr>
          <a:xfrm>
            <a:off x="477627" y="3902328"/>
            <a:ext cx="5918618" cy="162000"/>
            <a:chOff x="282148" y="3276154"/>
            <a:chExt cx="5918618" cy="162000"/>
          </a:xfrm>
        </p:grpSpPr>
        <p:cxnSp>
          <p:nvCxnSpPr>
            <p:cNvPr id="41" name="Gerader Verbinder 31">
              <a:extLst>
                <a:ext uri="{FF2B5EF4-FFF2-40B4-BE49-F238E27FC236}">
                  <a16:creationId xmlns:a16="http://schemas.microsoft.com/office/drawing/2014/main" id="{173EBB6F-C4E0-7AE5-8CF7-010D38161A71}"/>
                </a:ext>
              </a:extLst>
            </p:cNvPr>
            <p:cNvCxnSpPr/>
            <p:nvPr/>
          </p:nvCxnSpPr>
          <p:spPr bwMode="auto">
            <a:xfrm flipH="1">
              <a:off x="282148" y="3325179"/>
              <a:ext cx="5918618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Isosceles Triangle 54">
              <a:extLst>
                <a:ext uri="{FF2B5EF4-FFF2-40B4-BE49-F238E27FC236}">
                  <a16:creationId xmlns:a16="http://schemas.microsoft.com/office/drawing/2014/main" id="{D71A6923-B176-6921-C164-F4E9B8734FF0}"/>
                </a:ext>
              </a:extLst>
            </p:cNvPr>
            <p:cNvSpPr/>
            <p:nvPr/>
          </p:nvSpPr>
          <p:spPr>
            <a:xfrm rot="10800000">
              <a:off x="3097456" y="3276154"/>
              <a:ext cx="288000" cy="162000"/>
            </a:xfrm>
            <a:prstGeom prst="triangle">
              <a:avLst/>
            </a:prstGeom>
            <a:solidFill>
              <a:schemeClr val="tx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+mj-lt"/>
              </a:endParaRPr>
            </a:p>
          </p:txBody>
        </p:sp>
      </p:grpSp>
      <p:sp>
        <p:nvSpPr>
          <p:cNvPr id="43" name="Inhaltsplatzhalter 3">
            <a:extLst>
              <a:ext uri="{FF2B5EF4-FFF2-40B4-BE49-F238E27FC236}">
                <a16:creationId xmlns:a16="http://schemas.microsoft.com/office/drawing/2014/main" id="{1959EC6C-D3A6-49EC-021B-2738835EA43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80489" y="4295161"/>
            <a:ext cx="6854391" cy="942838"/>
          </a:xfrm>
        </p:spPr>
        <p:txBody>
          <a:bodyPr/>
          <a:lstStyle/>
          <a:p>
            <a:pPr marL="265113" indent="-265113">
              <a:buFont typeface="Arial" panose="020B0604020202020204" pitchFamily="34" charset="0"/>
              <a:buChar char="•"/>
            </a:pPr>
            <a:r>
              <a:rPr lang="de-DE" sz="1400" dirty="0"/>
              <a:t>Betriebsspannung am Netzanschlusspunkt wird in S 1.a (TS) nicht variiert </a:t>
            </a:r>
            <a:br>
              <a:rPr lang="de-DE" sz="1400" dirty="0"/>
            </a:br>
            <a:r>
              <a:rPr lang="de-DE" sz="1400" dirty="0"/>
              <a:t>im Gegensatz zu S.2.1.a (TS+BP+∆u).</a:t>
            </a:r>
          </a:p>
          <a:p>
            <a:pPr marL="265113" indent="-265113">
              <a:buFont typeface="Arial" panose="020B0604020202020204" pitchFamily="34" charset="0"/>
              <a:buChar char="•"/>
            </a:pPr>
            <a:r>
              <a:rPr lang="de-DE" sz="1400" dirty="0"/>
              <a:t>Durch die höhere PV-Nennleistung in S 1.a ist die Spannungsfluktuation höher.</a:t>
            </a:r>
          </a:p>
          <a:p>
            <a:pPr marL="265113" indent="-265113">
              <a:buFont typeface="Arial" panose="020B0604020202020204" pitchFamily="34" charset="0"/>
              <a:buChar char="•"/>
            </a:pPr>
            <a:r>
              <a:rPr lang="de-DE" sz="1400" dirty="0"/>
              <a:t>Das ∆</a:t>
            </a:r>
            <a:r>
              <a:rPr lang="de-DE" sz="1400" i="1" dirty="0"/>
              <a:t>u</a:t>
            </a:r>
            <a:r>
              <a:rPr lang="de-DE" sz="1400" dirty="0"/>
              <a:t>-Kriterium schränkt die installierte PV-Nennleistung in S 2.1.a ein.</a:t>
            </a:r>
          </a:p>
          <a:p>
            <a:endParaRPr lang="de-DE" dirty="0"/>
          </a:p>
        </p:txBody>
      </p:sp>
      <p:sp>
        <p:nvSpPr>
          <p:cNvPr id="45" name="Textplatzhalter 44">
            <a:extLst>
              <a:ext uri="{FF2B5EF4-FFF2-40B4-BE49-F238E27FC236}">
                <a16:creationId xmlns:a16="http://schemas.microsoft.com/office/drawing/2014/main" id="{B1BDE1BB-D321-4A0B-089D-B4E656B59D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926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C17173B-1787-B71F-7B76-6B1D71112C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097D340-D95C-B5F9-EAD1-8FA1CBF9B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5FB551B-CED7-9A63-5EA5-3F02C1AE9A17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 anchor="ctr"/>
          <a:lstStyle/>
          <a:p>
            <a:pPr defTabSz="720725">
              <a:tabLst>
                <a:tab pos="720725" algn="l"/>
              </a:tabLst>
            </a:pPr>
            <a:r>
              <a:rPr lang="de-DE" sz="2000" b="1" dirty="0">
                <a:solidFill>
                  <a:schemeClr val="tx2"/>
                </a:solidFill>
              </a:rPr>
              <a:t>	Motivation und Zielsetzung</a:t>
            </a:r>
          </a:p>
          <a:p>
            <a:pPr marL="0" lvl="1" indent="0" defTabSz="720725">
              <a:buNone/>
              <a:tabLst>
                <a:tab pos="720725" algn="l"/>
              </a:tabLst>
            </a:pPr>
            <a:endParaRPr lang="de-DE" sz="2000" b="1" dirty="0">
              <a:solidFill>
                <a:schemeClr val="tx2"/>
              </a:solidFill>
            </a:endParaRPr>
          </a:p>
          <a:p>
            <a:pPr marL="0" lvl="1" indent="0" defTabSz="720725">
              <a:buNone/>
              <a:tabLst>
                <a:tab pos="720725" algn="l"/>
              </a:tabLst>
            </a:pPr>
            <a:r>
              <a:rPr lang="de-DE" sz="2000" b="1" dirty="0">
                <a:solidFill>
                  <a:schemeClr val="tx2"/>
                </a:solidFill>
              </a:rPr>
              <a:t>	Grundlagen</a:t>
            </a:r>
          </a:p>
          <a:p>
            <a:pPr defTabSz="720725">
              <a:tabLst>
                <a:tab pos="720725" algn="l"/>
              </a:tabLst>
            </a:pPr>
            <a:endParaRPr lang="de-DE" sz="2000" b="1" dirty="0">
              <a:solidFill>
                <a:schemeClr val="tx2"/>
              </a:solidFill>
            </a:endParaRPr>
          </a:p>
          <a:p>
            <a:pPr defTabSz="720725">
              <a:tabLst>
                <a:tab pos="720725" algn="l"/>
              </a:tabLst>
            </a:pPr>
            <a:r>
              <a:rPr lang="de-DE" sz="2000" b="1" dirty="0">
                <a:solidFill>
                  <a:schemeClr val="tx2"/>
                </a:solidFill>
              </a:rPr>
              <a:t>	Methodik</a:t>
            </a:r>
          </a:p>
          <a:p>
            <a:pPr defTabSz="720725">
              <a:tabLst>
                <a:tab pos="720725" algn="l"/>
              </a:tabLst>
            </a:pPr>
            <a:endParaRPr lang="de-DE" sz="2000" b="1" dirty="0">
              <a:solidFill>
                <a:schemeClr val="tx2"/>
              </a:solidFill>
            </a:endParaRPr>
          </a:p>
          <a:p>
            <a:pPr defTabSz="720725">
              <a:tabLst>
                <a:tab pos="720725" algn="l"/>
              </a:tabLst>
            </a:pPr>
            <a:r>
              <a:rPr lang="de-DE" sz="2000" b="1" dirty="0">
                <a:solidFill>
                  <a:schemeClr val="tx2"/>
                </a:solidFill>
              </a:rPr>
              <a:t>	Ergebnisse </a:t>
            </a:r>
          </a:p>
          <a:p>
            <a:pPr defTabSz="720725">
              <a:tabLst>
                <a:tab pos="720725" algn="l"/>
              </a:tabLst>
            </a:pPr>
            <a:endParaRPr lang="de-DE" sz="2000" b="1" dirty="0"/>
          </a:p>
          <a:p>
            <a:pPr defTabSz="720725">
              <a:tabLst>
                <a:tab pos="720725" algn="l"/>
              </a:tabLst>
            </a:pPr>
            <a:r>
              <a:rPr lang="de-DE" sz="2000" b="1" dirty="0"/>
              <a:t>	Fazit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A40A95D-6608-AF9C-6FE0-683759F7B73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16.02.2023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496BF93-78E6-5218-501F-0B3169B272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Marcel Böhringer | Technische Universität Darmstadt | IEWT 2023 – Elektrische Netze I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95DA389-61BC-7CDE-EFBF-F440CB715F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/>
              <a:t>Folie </a:t>
            </a:r>
            <a:fld id="{C55C581E-CF6C-4085-AF31-EC3506E4B48E}" type="slidenum">
              <a:rPr lang="de-DE" smtClean="0"/>
              <a:pPr/>
              <a:t>25</a:t>
            </a:fld>
            <a:endParaRPr lang="de-DE" dirty="0"/>
          </a:p>
        </p:txBody>
      </p:sp>
      <p:sp>
        <p:nvSpPr>
          <p:cNvPr id="8" name="Rechteck 7">
            <a:hlinkClick r:id="" action="ppaction://noaction"/>
            <a:extLst>
              <a:ext uri="{FF2B5EF4-FFF2-40B4-BE49-F238E27FC236}">
                <a16:creationId xmlns:a16="http://schemas.microsoft.com/office/drawing/2014/main" id="{AC3D0BED-D363-84CC-CC1C-B81D4BF81170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79512" y="1618437"/>
            <a:ext cx="400109" cy="40011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6200" tIns="76200" rIns="76200" bIns="76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bg1">
                    <a:lumMod val="100000"/>
                  </a:schemeClr>
                </a:solidFill>
                <a:latin typeface="+mj-lt"/>
              </a:rPr>
              <a:t>1</a:t>
            </a:r>
          </a:p>
        </p:txBody>
      </p:sp>
      <p:sp>
        <p:nvSpPr>
          <p:cNvPr id="9" name="Rechteck 8">
            <a:hlinkClick r:id="" action="ppaction://noaction"/>
            <a:extLst>
              <a:ext uri="{FF2B5EF4-FFF2-40B4-BE49-F238E27FC236}">
                <a16:creationId xmlns:a16="http://schemas.microsoft.com/office/drawing/2014/main" id="{85865D10-41D2-5AD9-1D06-F974A33B07C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79512" y="2338715"/>
            <a:ext cx="400109" cy="40011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6200" tIns="76200" rIns="76200" bIns="76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bg1">
                    <a:lumMod val="100000"/>
                  </a:schemeClr>
                </a:solidFill>
                <a:latin typeface="+mj-lt"/>
              </a:rPr>
              <a:t>2</a:t>
            </a:r>
          </a:p>
        </p:txBody>
      </p:sp>
      <p:sp>
        <p:nvSpPr>
          <p:cNvPr id="10" name="Rechteck 9">
            <a:hlinkClick r:id="" action="ppaction://noaction"/>
            <a:extLst>
              <a:ext uri="{FF2B5EF4-FFF2-40B4-BE49-F238E27FC236}">
                <a16:creationId xmlns:a16="http://schemas.microsoft.com/office/drawing/2014/main" id="{261174AA-E2F9-89C8-666D-9BEBD7619B5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79512" y="3058993"/>
            <a:ext cx="400109" cy="40011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6200" tIns="76200" rIns="76200" bIns="76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bg1">
                    <a:lumMod val="100000"/>
                  </a:schemeClr>
                </a:solidFill>
                <a:latin typeface="+mj-lt"/>
              </a:rPr>
              <a:t>3</a:t>
            </a:r>
          </a:p>
        </p:txBody>
      </p:sp>
      <p:sp>
        <p:nvSpPr>
          <p:cNvPr id="11" name="Rechteck 10">
            <a:hlinkClick r:id="" action="ppaction://noaction"/>
            <a:extLst>
              <a:ext uri="{FF2B5EF4-FFF2-40B4-BE49-F238E27FC236}">
                <a16:creationId xmlns:a16="http://schemas.microsoft.com/office/drawing/2014/main" id="{D244D9D6-14BC-4AA5-395D-CF8A15617B3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79512" y="3779271"/>
            <a:ext cx="400109" cy="40011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6200" tIns="76200" rIns="76200" bIns="76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bg1">
                    <a:lumMod val="100000"/>
                  </a:schemeClr>
                </a:solidFill>
                <a:latin typeface="+mj-lt"/>
              </a:rPr>
              <a:t>4</a:t>
            </a:r>
          </a:p>
        </p:txBody>
      </p:sp>
      <p:sp>
        <p:nvSpPr>
          <p:cNvPr id="12" name="Rechteck 11">
            <a:hlinkClick r:id="" action="ppaction://noaction"/>
            <a:extLst>
              <a:ext uri="{FF2B5EF4-FFF2-40B4-BE49-F238E27FC236}">
                <a16:creationId xmlns:a16="http://schemas.microsoft.com/office/drawing/2014/main" id="{842A5A6A-55E2-B77A-11A0-903874F7EE8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79512" y="4499548"/>
            <a:ext cx="400109" cy="400110"/>
          </a:xfrm>
          <a:prstGeom prst="rect">
            <a:avLst/>
          </a:prstGeom>
          <a:solidFill>
            <a:schemeClr val="accent1">
              <a:lumMod val="10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6200" tIns="76200" rIns="76200" bIns="76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bg1">
                    <a:lumMod val="100000"/>
                  </a:schemeClr>
                </a:solidFill>
                <a:latin typeface="+mj-lt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745369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3DABCC5A-C94B-DBAE-896B-BC651B29A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499" y="407458"/>
            <a:ext cx="7497768" cy="360000"/>
          </a:xfrm>
        </p:spPr>
        <p:txBody>
          <a:bodyPr anchor="t"/>
          <a:lstStyle/>
          <a:p>
            <a:r>
              <a:rPr lang="de-DE" dirty="0"/>
              <a:t>Die erste Anwendung des MP-OPF Modells wurde gezeigt, es gibt jedoch noch einige notwendige Erweiterungen.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766F5A7-48E6-C919-9ED4-984A8DDCF1D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16.02.2023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31E7E6F-9438-C8B5-A7A6-C85AC271D2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Marcel Böhringer | Technische Universität Darmstadt | IEWT 2023 – Elektrische Netze I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3036300-74DC-D361-877A-C73A8510A7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/>
              <a:t>Folie </a:t>
            </a:r>
            <a:fld id="{C55C581E-CF6C-4085-AF31-EC3506E4B48E}" type="slidenum">
              <a:rPr lang="de-DE" smtClean="0"/>
              <a:pPr/>
              <a:t>26</a:t>
            </a:fld>
            <a:endParaRPr lang="de-DE" dirty="0"/>
          </a:p>
        </p:txBody>
      </p:sp>
      <p:sp>
        <p:nvSpPr>
          <p:cNvPr id="8" name="Inhaltsplatzhalter 3">
            <a:extLst>
              <a:ext uri="{FF2B5EF4-FFF2-40B4-BE49-F238E27FC236}">
                <a16:creationId xmlns:a16="http://schemas.microsoft.com/office/drawing/2014/main" id="{C60D7C52-7DD9-30B4-7C66-D8F47E790D68}"/>
              </a:ext>
            </a:extLst>
          </p:cNvPr>
          <p:cNvSpPr txBox="1">
            <a:spLocks/>
          </p:cNvSpPr>
          <p:nvPr/>
        </p:nvSpPr>
        <p:spPr bwMode="auto">
          <a:xfrm>
            <a:off x="2240280" y="1278000"/>
            <a:ext cx="6724208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None/>
              <a:defRPr sz="16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180000" indent="-180000" algn="l" rtl="0" eaLnBrk="1" fontAlgn="base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360000" indent="-180000" algn="l" rtl="0" eaLnBrk="1" fontAlgn="base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Symbol" panose="05050102010706020507" pitchFamily="18" charset="2"/>
              <a:buChar char="-"/>
              <a:defRPr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540000" indent="-180000" algn="l" rtl="0" eaLnBrk="1" fontAlgn="base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720000" indent="-180000" algn="l" defTabSz="900113" rtl="0" eaLnBrk="1" fontAlgn="base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Symbol" panose="05050102010706020507" pitchFamily="18" charset="2"/>
              <a:buChar char="-"/>
              <a:defRPr sz="11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136525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182245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227965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273685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sz="1400" b="1" kern="0" dirty="0"/>
              <a:t>Die Auswirkungen der Planungsprinzipien auf die </a:t>
            </a:r>
            <a:br>
              <a:rPr lang="de-DE" sz="1400" b="1" kern="0" dirty="0"/>
            </a:br>
            <a:r>
              <a:rPr lang="de-DE" sz="1400" b="1" kern="0" dirty="0"/>
              <a:t>Dimensionierung von PV-Anlagen mittels mehrperiodischer  Leistungsflussoptimierung wurde dargestellt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8200EA4F-430C-F057-8AA4-B551C0B96524}"/>
              </a:ext>
            </a:extLst>
          </p:cNvPr>
          <p:cNvSpPr txBox="1">
            <a:spLocks/>
          </p:cNvSpPr>
          <p:nvPr/>
        </p:nvSpPr>
        <p:spPr bwMode="auto">
          <a:xfrm>
            <a:off x="184508" y="2356663"/>
            <a:ext cx="6724208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None/>
              <a:defRPr sz="16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180000" indent="-180000" algn="l" rtl="0" eaLnBrk="1" fontAlgn="base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360000" indent="-180000" algn="l" rtl="0" eaLnBrk="1" fontAlgn="base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Symbol" panose="05050102010706020507" pitchFamily="18" charset="2"/>
              <a:buChar char="-"/>
              <a:defRPr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540000" indent="-180000" algn="l" rtl="0" eaLnBrk="1" fontAlgn="base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720000" indent="-180000" algn="l" defTabSz="900113" rtl="0" eaLnBrk="1" fontAlgn="base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Symbol" panose="05050102010706020507" pitchFamily="18" charset="2"/>
              <a:buChar char="-"/>
              <a:defRPr sz="11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136525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182245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227965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273685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sz="1400" b="1" kern="0" dirty="0"/>
              <a:t>PV-Nennleistung wird als globale Variable hinterlegt und </a:t>
            </a:r>
            <a:br>
              <a:rPr lang="de-DE" sz="1400" b="1" kern="0" dirty="0"/>
            </a:br>
            <a:r>
              <a:rPr lang="de-DE" sz="1400" b="1" kern="0" dirty="0"/>
              <a:t>Zeitschritte sowie Betriebspunkte gemeinsam optimiert</a:t>
            </a:r>
          </a:p>
          <a:p>
            <a:pPr algn="ctr"/>
            <a:r>
              <a:rPr lang="de-DE" sz="1400" b="1" kern="0" dirty="0"/>
              <a:t>Zeitschritte </a:t>
            </a:r>
            <a:r>
              <a:rPr lang="de-DE" sz="1400" b="1" kern="0" dirty="0">
                <a:sym typeface="Wingdings" panose="05000000000000000000" pitchFamily="2" charset="2"/>
              </a:rPr>
              <a:t> Wirtschaftlichkeit (Kosten)</a:t>
            </a:r>
          </a:p>
          <a:p>
            <a:pPr algn="ctr"/>
            <a:r>
              <a:rPr lang="de-DE" sz="1400" b="1" kern="0" dirty="0">
                <a:sym typeface="Wingdings" panose="05000000000000000000" pitchFamily="2" charset="2"/>
              </a:rPr>
              <a:t>Betriebspunkte  Planungskriterien</a:t>
            </a:r>
            <a:endParaRPr lang="de-DE" sz="1400" b="1" kern="0" dirty="0"/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01557BB5-377B-984C-EA50-823D2A1163A0}"/>
              </a:ext>
            </a:extLst>
          </p:cNvPr>
          <p:cNvCxnSpPr/>
          <p:nvPr/>
        </p:nvCxnSpPr>
        <p:spPr>
          <a:xfrm>
            <a:off x="179388" y="3477494"/>
            <a:ext cx="878510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Inhaltsplatzhalter 76" descr="Elektriker mit einfarbiger Füllung">
            <a:extLst>
              <a:ext uri="{FF2B5EF4-FFF2-40B4-BE49-F238E27FC236}">
                <a16:creationId xmlns:a16="http://schemas.microsoft.com/office/drawing/2014/main" id="{CC380F18-E99D-7E68-6692-164311BFB33E}"/>
              </a:ext>
            </a:extLst>
          </p:cNvPr>
          <p:cNvPicPr>
            <a:picLocks noGrp="1" noChangeAspect="1"/>
          </p:cNvPicPr>
          <p:nvPr>
            <p:ph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2858" y="1180800"/>
            <a:ext cx="914400" cy="914400"/>
          </a:xfrm>
        </p:spPr>
      </p:pic>
      <p:pic>
        <p:nvPicPr>
          <p:cNvPr id="82" name="Grafik 81" descr="Pfeil Kreis mit einfarbiger Füllung">
            <a:extLst>
              <a:ext uri="{FF2B5EF4-FFF2-40B4-BE49-F238E27FC236}">
                <a16:creationId xmlns:a16="http://schemas.microsoft.com/office/drawing/2014/main" id="{905CA390-E578-A505-000B-AC34C57747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26693" y="2259462"/>
            <a:ext cx="914400" cy="914400"/>
          </a:xfrm>
          <a:prstGeom prst="rect">
            <a:avLst/>
          </a:prstGeom>
        </p:spPr>
      </p:pic>
      <p:grpSp>
        <p:nvGrpSpPr>
          <p:cNvPr id="99" name="Gruppieren 98">
            <a:extLst>
              <a:ext uri="{FF2B5EF4-FFF2-40B4-BE49-F238E27FC236}">
                <a16:creationId xmlns:a16="http://schemas.microsoft.com/office/drawing/2014/main" id="{22442968-9B9A-2AC1-80FF-A5670D306164}"/>
              </a:ext>
            </a:extLst>
          </p:cNvPr>
          <p:cNvGrpSpPr/>
          <p:nvPr/>
        </p:nvGrpSpPr>
        <p:grpSpPr>
          <a:xfrm>
            <a:off x="3131716" y="3878324"/>
            <a:ext cx="2880124" cy="1363600"/>
            <a:chOff x="3131716" y="3878324"/>
            <a:chExt cx="2880124" cy="1363600"/>
          </a:xfrm>
        </p:grpSpPr>
        <p:grpSp>
          <p:nvGrpSpPr>
            <p:cNvPr id="59" name="Gruppieren 58">
              <a:extLst>
                <a:ext uri="{FF2B5EF4-FFF2-40B4-BE49-F238E27FC236}">
                  <a16:creationId xmlns:a16="http://schemas.microsoft.com/office/drawing/2014/main" id="{F8ADB042-8307-DF03-D21F-3889A03E7BF5}"/>
                </a:ext>
              </a:extLst>
            </p:cNvPr>
            <p:cNvGrpSpPr/>
            <p:nvPr/>
          </p:nvGrpSpPr>
          <p:grpSpPr>
            <a:xfrm>
              <a:off x="3131716" y="3878324"/>
              <a:ext cx="2880124" cy="1363600"/>
              <a:chOff x="3131716" y="3878324"/>
              <a:chExt cx="2880124" cy="1363600"/>
            </a:xfrm>
          </p:grpSpPr>
          <p:sp>
            <p:nvSpPr>
              <p:cNvPr id="60" name="Rechteck 59">
                <a:extLst>
                  <a:ext uri="{FF2B5EF4-FFF2-40B4-BE49-F238E27FC236}">
                    <a16:creationId xmlns:a16="http://schemas.microsoft.com/office/drawing/2014/main" id="{53565001-D681-1006-D2FC-D93C75DED0D1}"/>
                  </a:ext>
                </a:extLst>
              </p:cNvPr>
              <p:cNvSpPr/>
              <p:nvPr/>
            </p:nvSpPr>
            <p:spPr>
              <a:xfrm>
                <a:off x="3131716" y="3878324"/>
                <a:ext cx="2880124" cy="1363600"/>
              </a:xfrm>
              <a:prstGeom prst="rect">
                <a:avLst/>
              </a:prstGeom>
              <a:solidFill>
                <a:schemeClr val="accent2">
                  <a:alpha val="50196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Rechteck 60">
                <a:extLst>
                  <a:ext uri="{FF2B5EF4-FFF2-40B4-BE49-F238E27FC236}">
                    <a16:creationId xmlns:a16="http://schemas.microsoft.com/office/drawing/2014/main" id="{DF4F1502-15DA-A4E9-4541-70E37A26CA94}"/>
                  </a:ext>
                </a:extLst>
              </p:cNvPr>
              <p:cNvSpPr/>
              <p:nvPr/>
            </p:nvSpPr>
            <p:spPr>
              <a:xfrm>
                <a:off x="3137335" y="3878324"/>
                <a:ext cx="287450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r"/>
                <a:r>
                  <a:rPr lang="de-DE" sz="1400" b="1" dirty="0">
                    <a:solidFill>
                      <a:srgbClr val="000000"/>
                    </a:solidFill>
                    <a:latin typeface="Tahoma"/>
                  </a:rPr>
                  <a:t>Berücksichtigung Netzausbau</a:t>
                </a:r>
              </a:p>
            </p:txBody>
          </p:sp>
        </p:grpSp>
        <p:pic>
          <p:nvPicPr>
            <p:cNvPr id="84" name="Grafik 83" descr="Kran mit einfarbiger Füllung">
              <a:extLst>
                <a:ext uri="{FF2B5EF4-FFF2-40B4-BE49-F238E27FC236}">
                  <a16:creationId xmlns:a16="http://schemas.microsoft.com/office/drawing/2014/main" id="{E95E16B6-2C7A-08EE-BF5B-8A64841D53A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114578" y="4327524"/>
              <a:ext cx="914400" cy="914400"/>
            </a:xfrm>
            <a:prstGeom prst="rect">
              <a:avLst/>
            </a:prstGeom>
          </p:spPr>
        </p:pic>
      </p:grpSp>
      <p:grpSp>
        <p:nvGrpSpPr>
          <p:cNvPr id="100" name="Gruppieren 99">
            <a:extLst>
              <a:ext uri="{FF2B5EF4-FFF2-40B4-BE49-F238E27FC236}">
                <a16:creationId xmlns:a16="http://schemas.microsoft.com/office/drawing/2014/main" id="{1F64D3ED-629E-A54A-3526-799499048E9E}"/>
              </a:ext>
            </a:extLst>
          </p:cNvPr>
          <p:cNvGrpSpPr/>
          <p:nvPr/>
        </p:nvGrpSpPr>
        <p:grpSpPr>
          <a:xfrm>
            <a:off x="6084888" y="3875943"/>
            <a:ext cx="2880125" cy="1365981"/>
            <a:chOff x="6084888" y="3875943"/>
            <a:chExt cx="2880125" cy="1365981"/>
          </a:xfrm>
        </p:grpSpPr>
        <p:sp>
          <p:nvSpPr>
            <p:cNvPr id="66" name="Rechteck 65">
              <a:extLst>
                <a:ext uri="{FF2B5EF4-FFF2-40B4-BE49-F238E27FC236}">
                  <a16:creationId xmlns:a16="http://schemas.microsoft.com/office/drawing/2014/main" id="{2A96F2E8-2389-57D5-A173-20ABBD8370A1}"/>
                </a:ext>
              </a:extLst>
            </p:cNvPr>
            <p:cNvSpPr/>
            <p:nvPr/>
          </p:nvSpPr>
          <p:spPr>
            <a:xfrm>
              <a:off x="6084888" y="3875943"/>
              <a:ext cx="2880124" cy="1363600"/>
            </a:xfrm>
            <a:prstGeom prst="rect">
              <a:avLst/>
            </a:prstGeom>
            <a:solidFill>
              <a:schemeClr val="accent5"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400" dirty="0">
                <a:solidFill>
                  <a:schemeClr val="tx1"/>
                </a:solidFill>
              </a:endParaRPr>
            </a:p>
          </p:txBody>
        </p:sp>
        <p:sp>
          <p:nvSpPr>
            <p:cNvPr id="67" name="Rechteck 66">
              <a:extLst>
                <a:ext uri="{FF2B5EF4-FFF2-40B4-BE49-F238E27FC236}">
                  <a16:creationId xmlns:a16="http://schemas.microsoft.com/office/drawing/2014/main" id="{BA2217DC-20C1-E57A-D465-44515848FD81}"/>
                </a:ext>
              </a:extLst>
            </p:cNvPr>
            <p:cNvSpPr/>
            <p:nvPr/>
          </p:nvSpPr>
          <p:spPr>
            <a:xfrm>
              <a:off x="7279936" y="3878324"/>
              <a:ext cx="168507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de-DE" sz="1400" b="1" dirty="0">
                  <a:solidFill>
                    <a:srgbClr val="000000"/>
                  </a:solidFill>
                  <a:latin typeface="Tahoma"/>
                </a:rPr>
                <a:t>Anwendung im </a:t>
              </a:r>
              <a:br>
                <a:rPr lang="de-DE" sz="1400" b="1" dirty="0">
                  <a:solidFill>
                    <a:srgbClr val="000000"/>
                  </a:solidFill>
                  <a:latin typeface="Tahoma"/>
                </a:rPr>
              </a:br>
              <a:r>
                <a:rPr lang="de-DE" sz="1400" b="1" dirty="0">
                  <a:solidFill>
                    <a:srgbClr val="000000"/>
                  </a:solidFill>
                  <a:latin typeface="Tahoma"/>
                </a:rPr>
                <a:t>Reallabor DELTA</a:t>
              </a:r>
            </a:p>
          </p:txBody>
        </p:sp>
        <p:pic>
          <p:nvPicPr>
            <p:cNvPr id="96" name="Grafik 95" descr="Gruppenbrainstorming mit einfarbiger Füllung">
              <a:extLst>
                <a:ext uri="{FF2B5EF4-FFF2-40B4-BE49-F238E27FC236}">
                  <a16:creationId xmlns:a16="http://schemas.microsoft.com/office/drawing/2014/main" id="{53E3E4B9-2606-2939-00B3-F09B2004036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067750" y="4327524"/>
              <a:ext cx="914400" cy="914400"/>
            </a:xfrm>
            <a:prstGeom prst="rect">
              <a:avLst/>
            </a:prstGeom>
          </p:spPr>
        </p:pic>
      </p:grpSp>
      <p:grpSp>
        <p:nvGrpSpPr>
          <p:cNvPr id="98" name="Gruppieren 97">
            <a:extLst>
              <a:ext uri="{FF2B5EF4-FFF2-40B4-BE49-F238E27FC236}">
                <a16:creationId xmlns:a16="http://schemas.microsoft.com/office/drawing/2014/main" id="{80276022-5347-80CC-F50D-E0732B298562}"/>
              </a:ext>
            </a:extLst>
          </p:cNvPr>
          <p:cNvGrpSpPr/>
          <p:nvPr/>
        </p:nvGrpSpPr>
        <p:grpSpPr>
          <a:xfrm>
            <a:off x="179388" y="3878323"/>
            <a:ext cx="2880124" cy="1363600"/>
            <a:chOff x="179388" y="3878323"/>
            <a:chExt cx="2880124" cy="1363600"/>
          </a:xfrm>
        </p:grpSpPr>
        <p:grpSp>
          <p:nvGrpSpPr>
            <p:cNvPr id="97" name="Gruppieren 96">
              <a:extLst>
                <a:ext uri="{FF2B5EF4-FFF2-40B4-BE49-F238E27FC236}">
                  <a16:creationId xmlns:a16="http://schemas.microsoft.com/office/drawing/2014/main" id="{DBA055F8-BDE6-BA6A-64CE-29FCE1D8FC3E}"/>
                </a:ext>
              </a:extLst>
            </p:cNvPr>
            <p:cNvGrpSpPr/>
            <p:nvPr/>
          </p:nvGrpSpPr>
          <p:grpSpPr>
            <a:xfrm>
              <a:off x="179388" y="3878323"/>
              <a:ext cx="2880124" cy="1363600"/>
              <a:chOff x="179388" y="3878323"/>
              <a:chExt cx="2880124" cy="1363600"/>
            </a:xfrm>
          </p:grpSpPr>
          <p:sp>
            <p:nvSpPr>
              <p:cNvPr id="14" name="Rechteck 13">
                <a:extLst>
                  <a:ext uri="{FF2B5EF4-FFF2-40B4-BE49-F238E27FC236}">
                    <a16:creationId xmlns:a16="http://schemas.microsoft.com/office/drawing/2014/main" id="{9169020D-3704-3EE8-1E69-FFFAF5C965D0}"/>
                  </a:ext>
                </a:extLst>
              </p:cNvPr>
              <p:cNvSpPr/>
              <p:nvPr/>
            </p:nvSpPr>
            <p:spPr>
              <a:xfrm>
                <a:off x="179388" y="3878323"/>
                <a:ext cx="2880124" cy="1363600"/>
              </a:xfrm>
              <a:prstGeom prst="rect">
                <a:avLst/>
              </a:prstGeom>
              <a:solidFill>
                <a:srgbClr val="B1BD00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 sz="1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5" name="Gruppieren 84">
                <a:extLst>
                  <a:ext uri="{FF2B5EF4-FFF2-40B4-BE49-F238E27FC236}">
                    <a16:creationId xmlns:a16="http://schemas.microsoft.com/office/drawing/2014/main" id="{041BC50F-0131-04E6-D8F5-BF0DE6B75F07}"/>
                  </a:ext>
                </a:extLst>
              </p:cNvPr>
              <p:cNvGrpSpPr/>
              <p:nvPr/>
            </p:nvGrpSpPr>
            <p:grpSpPr>
              <a:xfrm>
                <a:off x="1144374" y="4489114"/>
                <a:ext cx="950151" cy="591219"/>
                <a:chOff x="2499765" y="2108944"/>
                <a:chExt cx="540000" cy="336008"/>
              </a:xfrm>
            </p:grpSpPr>
            <p:sp>
              <p:nvSpPr>
                <p:cNvPr id="86" name="Rechteck: abgerundete Ecken 85">
                  <a:extLst>
                    <a:ext uri="{FF2B5EF4-FFF2-40B4-BE49-F238E27FC236}">
                      <a16:creationId xmlns:a16="http://schemas.microsoft.com/office/drawing/2014/main" id="{06117E87-715F-267A-3B11-59DCB6C11A2D}"/>
                    </a:ext>
                  </a:extLst>
                </p:cNvPr>
                <p:cNvSpPr/>
                <p:nvPr/>
              </p:nvSpPr>
              <p:spPr>
                <a:xfrm>
                  <a:off x="2499765" y="2180944"/>
                  <a:ext cx="540000" cy="36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7" name="Rechteck: abgerundete Ecken 86">
                  <a:extLst>
                    <a:ext uri="{FF2B5EF4-FFF2-40B4-BE49-F238E27FC236}">
                      <a16:creationId xmlns:a16="http://schemas.microsoft.com/office/drawing/2014/main" id="{C0265C32-B285-65D4-E814-A6BC9CE899B7}"/>
                    </a:ext>
                  </a:extLst>
                </p:cNvPr>
                <p:cNvSpPr/>
                <p:nvPr/>
              </p:nvSpPr>
              <p:spPr>
                <a:xfrm>
                  <a:off x="2517765" y="2222948"/>
                  <a:ext cx="504000" cy="180000"/>
                </a:xfrm>
                <a:prstGeom prst="roundRect">
                  <a:avLst>
                    <a:gd name="adj" fmla="val 4000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8" name="Rechteck: abgerundete Ecken 87">
                  <a:extLst>
                    <a:ext uri="{FF2B5EF4-FFF2-40B4-BE49-F238E27FC236}">
                      <a16:creationId xmlns:a16="http://schemas.microsoft.com/office/drawing/2014/main" id="{A3E39FFE-2FD5-CFB5-AF2E-B6834869D2D3}"/>
                    </a:ext>
                  </a:extLst>
                </p:cNvPr>
                <p:cNvSpPr/>
                <p:nvPr/>
              </p:nvSpPr>
              <p:spPr>
                <a:xfrm>
                  <a:off x="2499765" y="2408952"/>
                  <a:ext cx="540000" cy="36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9" name="Freeform 1005">
                  <a:extLst>
                    <a:ext uri="{FF2B5EF4-FFF2-40B4-BE49-F238E27FC236}">
                      <a16:creationId xmlns:a16="http://schemas.microsoft.com/office/drawing/2014/main" id="{149F3134-6FB8-0C9A-00A7-4D74F3B117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97765" y="2240645"/>
                  <a:ext cx="144000" cy="144605"/>
                </a:xfrm>
                <a:custGeom>
                  <a:avLst/>
                  <a:gdLst>
                    <a:gd name="T0" fmla="*/ 292 w 294"/>
                    <a:gd name="T1" fmla="*/ 157 h 544"/>
                    <a:gd name="T2" fmla="*/ 116 w 294"/>
                    <a:gd name="T3" fmla="*/ 535 h 544"/>
                    <a:gd name="T4" fmla="*/ 102 w 294"/>
                    <a:gd name="T5" fmla="*/ 544 h 544"/>
                    <a:gd name="T6" fmla="*/ 97 w 294"/>
                    <a:gd name="T7" fmla="*/ 543 h 544"/>
                    <a:gd name="T8" fmla="*/ 88 w 294"/>
                    <a:gd name="T9" fmla="*/ 527 h 544"/>
                    <a:gd name="T10" fmla="*/ 152 w 294"/>
                    <a:gd name="T11" fmla="*/ 263 h 544"/>
                    <a:gd name="T12" fmla="*/ 19 w 294"/>
                    <a:gd name="T13" fmla="*/ 296 h 544"/>
                    <a:gd name="T14" fmla="*/ 15 w 294"/>
                    <a:gd name="T15" fmla="*/ 296 h 544"/>
                    <a:gd name="T16" fmla="*/ 5 w 294"/>
                    <a:gd name="T17" fmla="*/ 293 h 544"/>
                    <a:gd name="T18" fmla="*/ 1 w 294"/>
                    <a:gd name="T19" fmla="*/ 280 h 544"/>
                    <a:gd name="T20" fmla="*/ 67 w 294"/>
                    <a:gd name="T21" fmla="*/ 10 h 544"/>
                    <a:gd name="T22" fmla="*/ 81 w 294"/>
                    <a:gd name="T23" fmla="*/ 0 h 544"/>
                    <a:gd name="T24" fmla="*/ 188 w 294"/>
                    <a:gd name="T25" fmla="*/ 0 h 544"/>
                    <a:gd name="T26" fmla="*/ 203 w 294"/>
                    <a:gd name="T27" fmla="*/ 14 h 544"/>
                    <a:gd name="T28" fmla="*/ 201 w 294"/>
                    <a:gd name="T29" fmla="*/ 19 h 544"/>
                    <a:gd name="T30" fmla="*/ 145 w 294"/>
                    <a:gd name="T31" fmla="*/ 171 h 544"/>
                    <a:gd name="T32" fmla="*/ 275 w 294"/>
                    <a:gd name="T33" fmla="*/ 139 h 544"/>
                    <a:gd name="T34" fmla="*/ 279 w 294"/>
                    <a:gd name="T35" fmla="*/ 138 h 544"/>
                    <a:gd name="T36" fmla="*/ 290 w 294"/>
                    <a:gd name="T37" fmla="*/ 143 h 544"/>
                    <a:gd name="T38" fmla="*/ 292 w 294"/>
                    <a:gd name="T39" fmla="*/ 157 h 5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294" h="544">
                      <a:moveTo>
                        <a:pt x="292" y="157"/>
                      </a:moveTo>
                      <a:cubicBezTo>
                        <a:pt x="116" y="535"/>
                        <a:pt x="116" y="535"/>
                        <a:pt x="116" y="535"/>
                      </a:cubicBezTo>
                      <a:cubicBezTo>
                        <a:pt x="113" y="540"/>
                        <a:pt x="108" y="544"/>
                        <a:pt x="102" y="544"/>
                      </a:cubicBezTo>
                      <a:cubicBezTo>
                        <a:pt x="101" y="544"/>
                        <a:pt x="99" y="543"/>
                        <a:pt x="97" y="543"/>
                      </a:cubicBezTo>
                      <a:cubicBezTo>
                        <a:pt x="90" y="541"/>
                        <a:pt x="86" y="534"/>
                        <a:pt x="88" y="527"/>
                      </a:cubicBezTo>
                      <a:cubicBezTo>
                        <a:pt x="152" y="263"/>
                        <a:pt x="152" y="263"/>
                        <a:pt x="152" y="263"/>
                      </a:cubicBezTo>
                      <a:cubicBezTo>
                        <a:pt x="19" y="296"/>
                        <a:pt x="19" y="296"/>
                        <a:pt x="19" y="296"/>
                      </a:cubicBezTo>
                      <a:cubicBezTo>
                        <a:pt x="18" y="296"/>
                        <a:pt x="17" y="296"/>
                        <a:pt x="15" y="296"/>
                      </a:cubicBezTo>
                      <a:cubicBezTo>
                        <a:pt x="12" y="296"/>
                        <a:pt x="8" y="295"/>
                        <a:pt x="5" y="293"/>
                      </a:cubicBezTo>
                      <a:cubicBezTo>
                        <a:pt x="1" y="289"/>
                        <a:pt x="0" y="284"/>
                        <a:pt x="1" y="280"/>
                      </a:cubicBezTo>
                      <a:cubicBezTo>
                        <a:pt x="67" y="10"/>
                        <a:pt x="67" y="10"/>
                        <a:pt x="67" y="10"/>
                      </a:cubicBezTo>
                      <a:cubicBezTo>
                        <a:pt x="68" y="4"/>
                        <a:pt x="74" y="0"/>
                        <a:pt x="81" y="0"/>
                      </a:cubicBezTo>
                      <a:cubicBezTo>
                        <a:pt x="188" y="0"/>
                        <a:pt x="188" y="0"/>
                        <a:pt x="188" y="0"/>
                      </a:cubicBezTo>
                      <a:cubicBezTo>
                        <a:pt x="196" y="0"/>
                        <a:pt x="203" y="6"/>
                        <a:pt x="203" y="14"/>
                      </a:cubicBezTo>
                      <a:cubicBezTo>
                        <a:pt x="203" y="15"/>
                        <a:pt x="202" y="17"/>
                        <a:pt x="201" y="19"/>
                      </a:cubicBezTo>
                      <a:cubicBezTo>
                        <a:pt x="145" y="171"/>
                        <a:pt x="145" y="171"/>
                        <a:pt x="145" y="171"/>
                      </a:cubicBezTo>
                      <a:cubicBezTo>
                        <a:pt x="275" y="139"/>
                        <a:pt x="275" y="139"/>
                        <a:pt x="275" y="139"/>
                      </a:cubicBezTo>
                      <a:cubicBezTo>
                        <a:pt x="276" y="138"/>
                        <a:pt x="277" y="138"/>
                        <a:pt x="279" y="138"/>
                      </a:cubicBezTo>
                      <a:cubicBezTo>
                        <a:pt x="283" y="138"/>
                        <a:pt x="287" y="140"/>
                        <a:pt x="290" y="143"/>
                      </a:cubicBezTo>
                      <a:cubicBezTo>
                        <a:pt x="293" y="147"/>
                        <a:pt x="294" y="152"/>
                        <a:pt x="292" y="15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/>
                </a:p>
              </p:txBody>
            </p:sp>
            <p:sp>
              <p:nvSpPr>
                <p:cNvPr id="90" name="Freeform 896">
                  <a:extLst>
                    <a:ext uri="{FF2B5EF4-FFF2-40B4-BE49-F238E27FC236}">
                      <a16:creationId xmlns:a16="http://schemas.microsoft.com/office/drawing/2014/main" id="{3B567B7B-FEAE-315C-4DE2-C9622A2B6C5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564503" y="2267322"/>
                  <a:ext cx="90000" cy="91250"/>
                </a:xfrm>
                <a:custGeom>
                  <a:avLst/>
                  <a:gdLst>
                    <a:gd name="T0" fmla="*/ 460 w 460"/>
                    <a:gd name="T1" fmla="*/ 261 h 460"/>
                    <a:gd name="T2" fmla="*/ 429 w 460"/>
                    <a:gd name="T3" fmla="*/ 293 h 460"/>
                    <a:gd name="T4" fmla="*/ 293 w 460"/>
                    <a:gd name="T5" fmla="*/ 293 h 460"/>
                    <a:gd name="T6" fmla="*/ 293 w 460"/>
                    <a:gd name="T7" fmla="*/ 429 h 460"/>
                    <a:gd name="T8" fmla="*/ 261 w 460"/>
                    <a:gd name="T9" fmla="*/ 460 h 460"/>
                    <a:gd name="T10" fmla="*/ 199 w 460"/>
                    <a:gd name="T11" fmla="*/ 460 h 460"/>
                    <a:gd name="T12" fmla="*/ 167 w 460"/>
                    <a:gd name="T13" fmla="*/ 429 h 460"/>
                    <a:gd name="T14" fmla="*/ 167 w 460"/>
                    <a:gd name="T15" fmla="*/ 293 h 460"/>
                    <a:gd name="T16" fmla="*/ 31 w 460"/>
                    <a:gd name="T17" fmla="*/ 293 h 460"/>
                    <a:gd name="T18" fmla="*/ 0 w 460"/>
                    <a:gd name="T19" fmla="*/ 261 h 460"/>
                    <a:gd name="T20" fmla="*/ 0 w 460"/>
                    <a:gd name="T21" fmla="*/ 199 h 460"/>
                    <a:gd name="T22" fmla="*/ 31 w 460"/>
                    <a:gd name="T23" fmla="*/ 167 h 460"/>
                    <a:gd name="T24" fmla="*/ 167 w 460"/>
                    <a:gd name="T25" fmla="*/ 167 h 460"/>
                    <a:gd name="T26" fmla="*/ 167 w 460"/>
                    <a:gd name="T27" fmla="*/ 31 h 460"/>
                    <a:gd name="T28" fmla="*/ 199 w 460"/>
                    <a:gd name="T29" fmla="*/ 0 h 460"/>
                    <a:gd name="T30" fmla="*/ 261 w 460"/>
                    <a:gd name="T31" fmla="*/ 0 h 460"/>
                    <a:gd name="T32" fmla="*/ 293 w 460"/>
                    <a:gd name="T33" fmla="*/ 31 h 460"/>
                    <a:gd name="T34" fmla="*/ 293 w 460"/>
                    <a:gd name="T35" fmla="*/ 167 h 460"/>
                    <a:gd name="T36" fmla="*/ 429 w 460"/>
                    <a:gd name="T37" fmla="*/ 167 h 460"/>
                    <a:gd name="T38" fmla="*/ 460 w 460"/>
                    <a:gd name="T39" fmla="*/ 199 h 460"/>
                    <a:gd name="T40" fmla="*/ 460 w 460"/>
                    <a:gd name="T41" fmla="*/ 261 h 4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460" h="460">
                      <a:moveTo>
                        <a:pt x="460" y="261"/>
                      </a:moveTo>
                      <a:cubicBezTo>
                        <a:pt x="460" y="279"/>
                        <a:pt x="446" y="293"/>
                        <a:pt x="429" y="293"/>
                      </a:cubicBezTo>
                      <a:cubicBezTo>
                        <a:pt x="293" y="293"/>
                        <a:pt x="293" y="293"/>
                        <a:pt x="293" y="293"/>
                      </a:cubicBezTo>
                      <a:cubicBezTo>
                        <a:pt x="293" y="429"/>
                        <a:pt x="293" y="429"/>
                        <a:pt x="293" y="429"/>
                      </a:cubicBezTo>
                      <a:cubicBezTo>
                        <a:pt x="293" y="446"/>
                        <a:pt x="279" y="460"/>
                        <a:pt x="261" y="460"/>
                      </a:cubicBezTo>
                      <a:cubicBezTo>
                        <a:pt x="199" y="460"/>
                        <a:pt x="199" y="460"/>
                        <a:pt x="199" y="460"/>
                      </a:cubicBezTo>
                      <a:cubicBezTo>
                        <a:pt x="181" y="460"/>
                        <a:pt x="167" y="446"/>
                        <a:pt x="167" y="429"/>
                      </a:cubicBezTo>
                      <a:cubicBezTo>
                        <a:pt x="167" y="293"/>
                        <a:pt x="167" y="293"/>
                        <a:pt x="167" y="293"/>
                      </a:cubicBezTo>
                      <a:cubicBezTo>
                        <a:pt x="31" y="293"/>
                        <a:pt x="31" y="293"/>
                        <a:pt x="31" y="293"/>
                      </a:cubicBezTo>
                      <a:cubicBezTo>
                        <a:pt x="14" y="293"/>
                        <a:pt x="0" y="279"/>
                        <a:pt x="0" y="261"/>
                      </a:cubicBezTo>
                      <a:cubicBezTo>
                        <a:pt x="0" y="199"/>
                        <a:pt x="0" y="199"/>
                        <a:pt x="0" y="199"/>
                      </a:cubicBezTo>
                      <a:cubicBezTo>
                        <a:pt x="0" y="181"/>
                        <a:pt x="14" y="167"/>
                        <a:pt x="31" y="167"/>
                      </a:cubicBezTo>
                      <a:cubicBezTo>
                        <a:pt x="167" y="167"/>
                        <a:pt x="167" y="167"/>
                        <a:pt x="167" y="167"/>
                      </a:cubicBezTo>
                      <a:cubicBezTo>
                        <a:pt x="167" y="31"/>
                        <a:pt x="167" y="31"/>
                        <a:pt x="167" y="31"/>
                      </a:cubicBezTo>
                      <a:cubicBezTo>
                        <a:pt x="167" y="14"/>
                        <a:pt x="181" y="0"/>
                        <a:pt x="199" y="0"/>
                      </a:cubicBezTo>
                      <a:cubicBezTo>
                        <a:pt x="261" y="0"/>
                        <a:pt x="261" y="0"/>
                        <a:pt x="261" y="0"/>
                      </a:cubicBezTo>
                      <a:cubicBezTo>
                        <a:pt x="279" y="0"/>
                        <a:pt x="293" y="14"/>
                        <a:pt x="293" y="31"/>
                      </a:cubicBezTo>
                      <a:cubicBezTo>
                        <a:pt x="293" y="167"/>
                        <a:pt x="293" y="167"/>
                        <a:pt x="293" y="167"/>
                      </a:cubicBezTo>
                      <a:cubicBezTo>
                        <a:pt x="429" y="167"/>
                        <a:pt x="429" y="167"/>
                        <a:pt x="429" y="167"/>
                      </a:cubicBezTo>
                      <a:cubicBezTo>
                        <a:pt x="446" y="167"/>
                        <a:pt x="460" y="181"/>
                        <a:pt x="460" y="199"/>
                      </a:cubicBezTo>
                      <a:lnTo>
                        <a:pt x="460" y="26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/>
                </a:p>
              </p:txBody>
            </p:sp>
            <p:sp>
              <p:nvSpPr>
                <p:cNvPr id="91" name="Freeform 897">
                  <a:extLst>
                    <a:ext uri="{FF2B5EF4-FFF2-40B4-BE49-F238E27FC236}">
                      <a16:creationId xmlns:a16="http://schemas.microsoft.com/office/drawing/2014/main" id="{C93B875B-A375-53E5-3F3B-B0EAE147716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879710" y="2300448"/>
                  <a:ext cx="90000" cy="25000"/>
                </a:xfrm>
                <a:custGeom>
                  <a:avLst/>
                  <a:gdLst>
                    <a:gd name="T0" fmla="*/ 460 w 460"/>
                    <a:gd name="T1" fmla="*/ 94 h 126"/>
                    <a:gd name="T2" fmla="*/ 429 w 460"/>
                    <a:gd name="T3" fmla="*/ 126 h 126"/>
                    <a:gd name="T4" fmla="*/ 31 w 460"/>
                    <a:gd name="T5" fmla="*/ 126 h 126"/>
                    <a:gd name="T6" fmla="*/ 0 w 460"/>
                    <a:gd name="T7" fmla="*/ 94 h 126"/>
                    <a:gd name="T8" fmla="*/ 0 w 460"/>
                    <a:gd name="T9" fmla="*/ 31 h 126"/>
                    <a:gd name="T10" fmla="*/ 31 w 460"/>
                    <a:gd name="T11" fmla="*/ 0 h 126"/>
                    <a:gd name="T12" fmla="*/ 429 w 460"/>
                    <a:gd name="T13" fmla="*/ 0 h 126"/>
                    <a:gd name="T14" fmla="*/ 460 w 460"/>
                    <a:gd name="T15" fmla="*/ 31 h 126"/>
                    <a:gd name="T16" fmla="*/ 460 w 460"/>
                    <a:gd name="T17" fmla="*/ 94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60" h="126">
                      <a:moveTo>
                        <a:pt x="460" y="94"/>
                      </a:moveTo>
                      <a:cubicBezTo>
                        <a:pt x="460" y="112"/>
                        <a:pt x="446" y="126"/>
                        <a:pt x="429" y="126"/>
                      </a:cubicBezTo>
                      <a:cubicBezTo>
                        <a:pt x="31" y="126"/>
                        <a:pt x="31" y="126"/>
                        <a:pt x="31" y="126"/>
                      </a:cubicBezTo>
                      <a:cubicBezTo>
                        <a:pt x="14" y="126"/>
                        <a:pt x="0" y="112"/>
                        <a:pt x="0" y="94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429" y="0"/>
                        <a:pt x="429" y="0"/>
                        <a:pt x="429" y="0"/>
                      </a:cubicBezTo>
                      <a:cubicBezTo>
                        <a:pt x="446" y="0"/>
                        <a:pt x="460" y="14"/>
                        <a:pt x="460" y="31"/>
                      </a:cubicBezTo>
                      <a:lnTo>
                        <a:pt x="460" y="9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/>
                </a:p>
              </p:txBody>
            </p:sp>
            <p:sp>
              <p:nvSpPr>
                <p:cNvPr id="92" name="Flussdiagramm: Verzögerung 91">
                  <a:extLst>
                    <a:ext uri="{FF2B5EF4-FFF2-40B4-BE49-F238E27FC236}">
                      <a16:creationId xmlns:a16="http://schemas.microsoft.com/office/drawing/2014/main" id="{7B7D832C-A389-1C79-18CA-4AD0C29F3014}"/>
                    </a:ext>
                  </a:extLst>
                </p:cNvPr>
                <p:cNvSpPr/>
                <p:nvPr/>
              </p:nvSpPr>
              <p:spPr>
                <a:xfrm rot="16200000">
                  <a:off x="2573503" y="2108944"/>
                  <a:ext cx="72000" cy="72000"/>
                </a:xfrm>
                <a:prstGeom prst="flowChartDelay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93" name="Flussdiagramm: Verzögerung 92">
                  <a:extLst>
                    <a:ext uri="{FF2B5EF4-FFF2-40B4-BE49-F238E27FC236}">
                      <a16:creationId xmlns:a16="http://schemas.microsoft.com/office/drawing/2014/main" id="{91942001-6448-88B5-17AD-12A86A4442C2}"/>
                    </a:ext>
                  </a:extLst>
                </p:cNvPr>
                <p:cNvSpPr/>
                <p:nvPr/>
              </p:nvSpPr>
              <p:spPr>
                <a:xfrm rot="16200000">
                  <a:off x="2888710" y="2108945"/>
                  <a:ext cx="72000" cy="72000"/>
                </a:xfrm>
                <a:prstGeom prst="flowChartDelay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94" name="Rechteck: abgerundete Ecken 93">
                  <a:extLst>
                    <a:ext uri="{FF2B5EF4-FFF2-40B4-BE49-F238E27FC236}">
                      <a16:creationId xmlns:a16="http://schemas.microsoft.com/office/drawing/2014/main" id="{5286552E-897B-5DB8-94D9-773EBD72ABB5}"/>
                    </a:ext>
                  </a:extLst>
                </p:cNvPr>
                <p:cNvSpPr/>
                <p:nvPr/>
              </p:nvSpPr>
              <p:spPr>
                <a:xfrm>
                  <a:off x="2679765" y="2144944"/>
                  <a:ext cx="180000" cy="36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B88F05BF-C61A-6169-F001-D540B6B499CC}"/>
                </a:ext>
              </a:extLst>
            </p:cNvPr>
            <p:cNvSpPr/>
            <p:nvPr/>
          </p:nvSpPr>
          <p:spPr>
            <a:xfrm>
              <a:off x="179388" y="3878325"/>
              <a:ext cx="259077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de-DE" sz="1400" b="1" dirty="0">
                  <a:solidFill>
                    <a:srgbClr val="000000"/>
                  </a:solidFill>
                  <a:latin typeface="Tahoma"/>
                </a:rPr>
                <a:t>Berücksichtigung Speicher</a:t>
              </a:r>
            </a:p>
          </p:txBody>
        </p:sp>
      </p:grp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AD2DB0F7-3934-95CD-AD5D-D3FBE98F22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93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AA8D1425-BA33-F91C-F501-D5403DCFBF7A}"/>
              </a:ext>
            </a:extLst>
          </p:cNvPr>
          <p:cNvSpPr/>
          <p:nvPr/>
        </p:nvSpPr>
        <p:spPr>
          <a:xfrm>
            <a:off x="106680" y="3296295"/>
            <a:ext cx="4465320" cy="1932927"/>
          </a:xfrm>
          <a:prstGeom prst="rect">
            <a:avLst/>
          </a:prstGeom>
          <a:solidFill>
            <a:schemeClr val="bg1"/>
          </a:solidFill>
        </p:spPr>
        <p:txBody>
          <a:bodyPr lIns="135000" anchor="b">
            <a:noAutofit/>
          </a:bodyPr>
          <a:lstStyle/>
          <a:p>
            <a:pPr defTabSz="173831">
              <a:defRPr/>
            </a:pPr>
            <a:r>
              <a:rPr lang="de-DE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Marcel Böhringer</a:t>
            </a:r>
            <a:endParaRPr lang="de-DE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173831">
              <a:defRPr/>
            </a:pPr>
            <a:endParaRPr lang="de-DE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173831">
              <a:defRPr/>
            </a:pPr>
            <a:endParaRPr lang="de-DE" sz="1100" b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173831">
              <a:defRPr/>
            </a:pPr>
            <a:r>
              <a:rPr lang="de-DE" sz="12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Telefon: 		+49 (0) 6151/16-24672</a:t>
            </a:r>
          </a:p>
          <a:p>
            <a:pPr defTabSz="173831">
              <a:defRPr/>
            </a:pPr>
            <a:r>
              <a:rPr lang="de-DE" sz="12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Fax:				+49 (0) 6151/16-24665 </a:t>
            </a:r>
          </a:p>
          <a:p>
            <a:pPr defTabSz="173831">
              <a:defRPr/>
            </a:pPr>
            <a:r>
              <a:rPr lang="de-DE" sz="12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E-Mail:</a:t>
            </a:r>
            <a:r>
              <a:rPr lang="de-DE" sz="1200" b="0" baseline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		</a:t>
            </a:r>
            <a:r>
              <a:rPr lang="de-DE" sz="1200" b="0" baseline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mb@e5.tu-darmstadt.de</a:t>
            </a:r>
            <a:r>
              <a:rPr lang="de-DE" sz="1200" b="0" baseline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de-DE" sz="1200" b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173831">
              <a:defRPr/>
            </a:pPr>
            <a:endParaRPr lang="de-DE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173831">
              <a:defRPr/>
            </a:pPr>
            <a:r>
              <a:rPr lang="de-DE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Technische Universität Darmstadt</a:t>
            </a:r>
          </a:p>
          <a:p>
            <a:pPr defTabSz="173831">
              <a:defRPr/>
            </a:pPr>
            <a:r>
              <a:rPr lang="de-DE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Fachgebiet Elektrische Energieversorgung </a:t>
            </a:r>
          </a:p>
          <a:p>
            <a:pPr defTabSz="173831">
              <a:defRPr/>
            </a:pPr>
            <a:r>
              <a:rPr lang="de-DE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unter Einsatz Erneuerbarer Energien (E5)</a:t>
            </a:r>
          </a:p>
          <a:p>
            <a:pPr defTabSz="173831">
              <a:defRPr/>
            </a:pPr>
            <a:endParaRPr lang="de-DE" sz="1200" kern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1738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Web:		</a:t>
            </a:r>
            <a:r>
              <a:rPr lang="de-DE" sz="12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www.e5.tu-darmstadt.de</a:t>
            </a:r>
            <a:r>
              <a:rPr lang="de-DE" sz="12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5EC21D3-9670-4DFE-EB8C-4725E85D2B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18070" y="3562347"/>
            <a:ext cx="1619250" cy="1666875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682C3C10-67AC-2F39-450A-E86D820BF51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42535" y="285750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6413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113608AD-AB30-5925-7762-8A8294E30C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5549AF4-81B0-BBF1-1F1D-9C47E4A8F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77A98C0-62BF-713E-4E6E-819768FE945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16.02.2023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4F8F235-67DD-6535-2E81-BA2778C155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Marcel Böhringer | Technische Universität Darmstadt | IEWT 2023 – Elektrische Netze I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18ABB93-2C12-FEDB-5B35-100163EF1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/>
              <a:t>Folie </a:t>
            </a:r>
            <a:fld id="{C55C581E-CF6C-4085-AF31-EC3506E4B48E}" type="slidenum">
              <a:rPr lang="de-DE" smtClean="0"/>
              <a:pPr/>
              <a:t>28</a:t>
            </a:fld>
            <a:endParaRPr lang="de-DE" dirty="0"/>
          </a:p>
        </p:txBody>
      </p:sp>
      <p:sp>
        <p:nvSpPr>
          <p:cNvPr id="8" name="Gleichschenkliges Dreieck 7">
            <a:extLst>
              <a:ext uri="{FF2B5EF4-FFF2-40B4-BE49-F238E27FC236}">
                <a16:creationId xmlns:a16="http://schemas.microsoft.com/office/drawing/2014/main" id="{14361C1D-A3EA-F4DA-287D-1CDDA70B4480}"/>
              </a:ext>
            </a:extLst>
          </p:cNvPr>
          <p:cNvSpPr/>
          <p:nvPr/>
        </p:nvSpPr>
        <p:spPr>
          <a:xfrm rot="10800000">
            <a:off x="7884002" y="1712999"/>
            <a:ext cx="360000" cy="90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latin typeface="+mj-lt"/>
            </a:endParaRPr>
          </a:p>
        </p:txBody>
      </p:sp>
      <p:sp>
        <p:nvSpPr>
          <p:cNvPr id="9" name="Gleichschenkliges Dreieck 8">
            <a:extLst>
              <a:ext uri="{FF2B5EF4-FFF2-40B4-BE49-F238E27FC236}">
                <a16:creationId xmlns:a16="http://schemas.microsoft.com/office/drawing/2014/main" id="{3791120C-A5E1-C57B-E5DD-CA849AF4FF6D}"/>
              </a:ext>
            </a:extLst>
          </p:cNvPr>
          <p:cNvSpPr/>
          <p:nvPr/>
        </p:nvSpPr>
        <p:spPr>
          <a:xfrm rot="10800000">
            <a:off x="7884002" y="2306512"/>
            <a:ext cx="360000" cy="90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latin typeface="+mj-lt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9DBBE2E-A844-0529-C1B0-9770D123917D}"/>
              </a:ext>
            </a:extLst>
          </p:cNvPr>
          <p:cNvSpPr/>
          <p:nvPr/>
        </p:nvSpPr>
        <p:spPr>
          <a:xfrm rot="5400000">
            <a:off x="7883251" y="558748"/>
            <a:ext cx="360000" cy="17984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cap="small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Input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D396751-33BF-EF19-8B45-84676C978EE0}"/>
              </a:ext>
            </a:extLst>
          </p:cNvPr>
          <p:cNvSpPr/>
          <p:nvPr/>
        </p:nvSpPr>
        <p:spPr>
          <a:xfrm rot="5400000">
            <a:off x="7884004" y="1153674"/>
            <a:ext cx="360000" cy="180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cap="small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MP-OPF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16FDD0C-3903-EC51-64BD-290E5D3B81BC}"/>
              </a:ext>
            </a:extLst>
          </p:cNvPr>
          <p:cNvSpPr/>
          <p:nvPr/>
        </p:nvSpPr>
        <p:spPr>
          <a:xfrm rot="5400000">
            <a:off x="7884000" y="1749350"/>
            <a:ext cx="360000" cy="180000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cap="small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Output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7AE67512-9AB5-DC0F-91CC-CAA21857AAC3}"/>
              </a:ext>
            </a:extLst>
          </p:cNvPr>
          <p:cNvSpPr/>
          <p:nvPr/>
        </p:nvSpPr>
        <p:spPr>
          <a:xfrm>
            <a:off x="7163999" y="2829351"/>
            <a:ext cx="1800002" cy="80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/>
            <a:endParaRPr lang="de-DE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C05DDD4-3406-B5E7-0167-D3E9013A3418}"/>
              </a:ext>
            </a:extLst>
          </p:cNvPr>
          <p:cNvSpPr/>
          <p:nvPr/>
        </p:nvSpPr>
        <p:spPr>
          <a:xfrm>
            <a:off x="7163999" y="3632151"/>
            <a:ext cx="1800002" cy="80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2A2488D8-56F7-3155-74DF-A111ECF25005}"/>
              </a:ext>
            </a:extLst>
          </p:cNvPr>
          <p:cNvSpPr/>
          <p:nvPr/>
        </p:nvSpPr>
        <p:spPr>
          <a:xfrm>
            <a:off x="7163999" y="4434951"/>
            <a:ext cx="1800002" cy="80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C56C92C0-DA21-1B8F-1FD2-E46A317494FE}"/>
              </a:ext>
            </a:extLst>
          </p:cNvPr>
          <p:cNvSpPr/>
          <p:nvPr/>
        </p:nvSpPr>
        <p:spPr>
          <a:xfrm>
            <a:off x="7164000" y="2999918"/>
            <a:ext cx="1147756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de-DE" sz="1200" dirty="0">
                <a:latin typeface="Tahoma"/>
                <a:cs typeface="Times New Roman" panose="02020603050405020304" pitchFamily="18" charset="0"/>
              </a:rPr>
              <a:t>Installierte </a:t>
            </a:r>
            <a:br>
              <a:rPr lang="de-DE" sz="1200" dirty="0">
                <a:latin typeface="Tahoma"/>
                <a:cs typeface="Times New Roman" panose="02020603050405020304" pitchFamily="18" charset="0"/>
              </a:rPr>
            </a:br>
            <a:r>
              <a:rPr lang="de-DE" sz="1200" dirty="0">
                <a:latin typeface="Tahoma"/>
                <a:cs typeface="Times New Roman" panose="02020603050405020304" pitchFamily="18" charset="0"/>
              </a:rPr>
              <a:t>PV-Leistung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AD5CD805-315C-2A2D-4AAF-BF9688F8B248}"/>
              </a:ext>
            </a:extLst>
          </p:cNvPr>
          <p:cNvSpPr/>
          <p:nvPr/>
        </p:nvSpPr>
        <p:spPr>
          <a:xfrm>
            <a:off x="7163999" y="3833496"/>
            <a:ext cx="108000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de-DE" sz="1200" b="1" dirty="0">
                <a:solidFill>
                  <a:schemeClr val="accent2"/>
                </a:solidFill>
                <a:latin typeface="Tahoma"/>
                <a:cs typeface="Times New Roman" panose="02020603050405020304" pitchFamily="18" charset="0"/>
              </a:rPr>
              <a:t>Leitungs-auslastung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CA19BCE-8117-2BC5-A702-4B243E890BA6}"/>
              </a:ext>
            </a:extLst>
          </p:cNvPr>
          <p:cNvSpPr/>
          <p:nvPr/>
        </p:nvSpPr>
        <p:spPr>
          <a:xfrm>
            <a:off x="7208512" y="4605519"/>
            <a:ext cx="9909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de-DE" sz="1200" dirty="0">
                <a:solidFill>
                  <a:srgbClr val="000000"/>
                </a:solidFill>
                <a:latin typeface="Tahoma"/>
                <a:cs typeface="Times New Roman" panose="02020603050405020304" pitchFamily="18" charset="0"/>
              </a:rPr>
              <a:t>Spannungs-</a:t>
            </a:r>
            <a:br>
              <a:rPr lang="de-DE" sz="1200" dirty="0">
                <a:solidFill>
                  <a:srgbClr val="000000"/>
                </a:solidFill>
                <a:latin typeface="Tahoma"/>
                <a:cs typeface="Times New Roman" panose="02020603050405020304" pitchFamily="18" charset="0"/>
              </a:rPr>
            </a:br>
            <a:r>
              <a:rPr lang="de-DE" sz="1200" dirty="0">
                <a:solidFill>
                  <a:srgbClr val="000000"/>
                </a:solidFill>
                <a:latin typeface="Tahoma"/>
                <a:cs typeface="Times New Roman" panose="02020603050405020304" pitchFamily="18" charset="0"/>
              </a:rPr>
              <a:t>band</a:t>
            </a:r>
          </a:p>
        </p:txBody>
      </p:sp>
      <p:pic>
        <p:nvPicPr>
          <p:cNvPr id="19" name="Grafik 18" descr="Normalverteilung mit einfarbiger Füllung">
            <a:extLst>
              <a:ext uri="{FF2B5EF4-FFF2-40B4-BE49-F238E27FC236}">
                <a16:creationId xmlns:a16="http://schemas.microsoft.com/office/drawing/2014/main" id="{DF809D5A-F6A7-D358-4261-E2D45CAA2A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8313396" y="2949724"/>
            <a:ext cx="562053" cy="562053"/>
          </a:xfrm>
          <a:prstGeom prst="rect">
            <a:avLst/>
          </a:prstGeom>
        </p:spPr>
      </p:pic>
      <p:pic>
        <p:nvPicPr>
          <p:cNvPr id="20" name="Grafik 19" descr="Messgerät mit einfarbiger Füllung">
            <a:extLst>
              <a:ext uri="{FF2B5EF4-FFF2-40B4-BE49-F238E27FC236}">
                <a16:creationId xmlns:a16="http://schemas.microsoft.com/office/drawing/2014/main" id="{2B31A338-C1A6-86ED-25C6-D129522665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11756" y="3781661"/>
            <a:ext cx="565335" cy="565335"/>
          </a:xfrm>
          <a:prstGeom prst="rect">
            <a:avLst/>
          </a:prstGeom>
        </p:spPr>
      </p:pic>
      <p:sp>
        <p:nvSpPr>
          <p:cNvPr id="21" name="Freeform 918">
            <a:extLst>
              <a:ext uri="{FF2B5EF4-FFF2-40B4-BE49-F238E27FC236}">
                <a16:creationId xmlns:a16="http://schemas.microsoft.com/office/drawing/2014/main" id="{97780A7A-C045-AC19-87E8-5CC61A5A42F5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8329518" y="4741330"/>
            <a:ext cx="529814" cy="190044"/>
          </a:xfrm>
          <a:custGeom>
            <a:avLst/>
            <a:gdLst>
              <a:gd name="T0" fmla="*/ 579 w 585"/>
              <a:gd name="T1" fmla="*/ 119 h 209"/>
              <a:gd name="T2" fmla="*/ 495 w 585"/>
              <a:gd name="T3" fmla="*/ 203 h 209"/>
              <a:gd name="T4" fmla="*/ 481 w 585"/>
              <a:gd name="T5" fmla="*/ 209 h 209"/>
              <a:gd name="T6" fmla="*/ 460 w 585"/>
              <a:gd name="T7" fmla="*/ 188 h 209"/>
              <a:gd name="T8" fmla="*/ 460 w 585"/>
              <a:gd name="T9" fmla="*/ 146 h 209"/>
              <a:gd name="T10" fmla="*/ 125 w 585"/>
              <a:gd name="T11" fmla="*/ 146 h 209"/>
              <a:gd name="T12" fmla="*/ 125 w 585"/>
              <a:gd name="T13" fmla="*/ 188 h 209"/>
              <a:gd name="T14" fmla="*/ 104 w 585"/>
              <a:gd name="T15" fmla="*/ 209 h 209"/>
              <a:gd name="T16" fmla="*/ 89 w 585"/>
              <a:gd name="T17" fmla="*/ 203 h 209"/>
              <a:gd name="T18" fmla="*/ 6 w 585"/>
              <a:gd name="T19" fmla="*/ 119 h 209"/>
              <a:gd name="T20" fmla="*/ 0 w 585"/>
              <a:gd name="T21" fmla="*/ 104 h 209"/>
              <a:gd name="T22" fmla="*/ 6 w 585"/>
              <a:gd name="T23" fmla="*/ 90 h 209"/>
              <a:gd name="T24" fmla="*/ 89 w 585"/>
              <a:gd name="T25" fmla="*/ 6 h 209"/>
              <a:gd name="T26" fmla="*/ 104 w 585"/>
              <a:gd name="T27" fmla="*/ 0 h 209"/>
              <a:gd name="T28" fmla="*/ 125 w 585"/>
              <a:gd name="T29" fmla="*/ 21 h 209"/>
              <a:gd name="T30" fmla="*/ 125 w 585"/>
              <a:gd name="T31" fmla="*/ 63 h 209"/>
              <a:gd name="T32" fmla="*/ 460 w 585"/>
              <a:gd name="T33" fmla="*/ 63 h 209"/>
              <a:gd name="T34" fmla="*/ 460 w 585"/>
              <a:gd name="T35" fmla="*/ 21 h 209"/>
              <a:gd name="T36" fmla="*/ 481 w 585"/>
              <a:gd name="T37" fmla="*/ 0 h 209"/>
              <a:gd name="T38" fmla="*/ 495 w 585"/>
              <a:gd name="T39" fmla="*/ 6 h 209"/>
              <a:gd name="T40" fmla="*/ 579 w 585"/>
              <a:gd name="T41" fmla="*/ 90 h 209"/>
              <a:gd name="T42" fmla="*/ 585 w 585"/>
              <a:gd name="T43" fmla="*/ 104 h 209"/>
              <a:gd name="T44" fmla="*/ 579 w 585"/>
              <a:gd name="T45" fmla="*/ 11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585" h="209">
                <a:moveTo>
                  <a:pt x="579" y="119"/>
                </a:moveTo>
                <a:cubicBezTo>
                  <a:pt x="495" y="203"/>
                  <a:pt x="495" y="203"/>
                  <a:pt x="495" y="203"/>
                </a:cubicBezTo>
                <a:cubicBezTo>
                  <a:pt x="491" y="207"/>
                  <a:pt x="486" y="209"/>
                  <a:pt x="481" y="209"/>
                </a:cubicBezTo>
                <a:cubicBezTo>
                  <a:pt x="469" y="209"/>
                  <a:pt x="460" y="199"/>
                  <a:pt x="460" y="188"/>
                </a:cubicBezTo>
                <a:cubicBezTo>
                  <a:pt x="460" y="146"/>
                  <a:pt x="460" y="146"/>
                  <a:pt x="460" y="146"/>
                </a:cubicBezTo>
                <a:cubicBezTo>
                  <a:pt x="125" y="146"/>
                  <a:pt x="125" y="146"/>
                  <a:pt x="125" y="146"/>
                </a:cubicBezTo>
                <a:cubicBezTo>
                  <a:pt x="125" y="188"/>
                  <a:pt x="125" y="188"/>
                  <a:pt x="125" y="188"/>
                </a:cubicBezTo>
                <a:cubicBezTo>
                  <a:pt x="125" y="199"/>
                  <a:pt x="116" y="209"/>
                  <a:pt x="104" y="209"/>
                </a:cubicBezTo>
                <a:cubicBezTo>
                  <a:pt x="99" y="209"/>
                  <a:pt x="93" y="207"/>
                  <a:pt x="89" y="203"/>
                </a:cubicBezTo>
                <a:cubicBezTo>
                  <a:pt x="6" y="119"/>
                  <a:pt x="6" y="119"/>
                  <a:pt x="6" y="119"/>
                </a:cubicBezTo>
                <a:cubicBezTo>
                  <a:pt x="2" y="115"/>
                  <a:pt x="0" y="110"/>
                  <a:pt x="0" y="104"/>
                </a:cubicBezTo>
                <a:cubicBezTo>
                  <a:pt x="0" y="99"/>
                  <a:pt x="2" y="94"/>
                  <a:pt x="6" y="90"/>
                </a:cubicBezTo>
                <a:cubicBezTo>
                  <a:pt x="89" y="6"/>
                  <a:pt x="89" y="6"/>
                  <a:pt x="89" y="6"/>
                </a:cubicBezTo>
                <a:cubicBezTo>
                  <a:pt x="93" y="2"/>
                  <a:pt x="99" y="0"/>
                  <a:pt x="104" y="0"/>
                </a:cubicBezTo>
                <a:cubicBezTo>
                  <a:pt x="116" y="0"/>
                  <a:pt x="125" y="9"/>
                  <a:pt x="125" y="21"/>
                </a:cubicBezTo>
                <a:cubicBezTo>
                  <a:pt x="125" y="63"/>
                  <a:pt x="125" y="63"/>
                  <a:pt x="125" y="63"/>
                </a:cubicBezTo>
                <a:cubicBezTo>
                  <a:pt x="460" y="63"/>
                  <a:pt x="460" y="63"/>
                  <a:pt x="460" y="63"/>
                </a:cubicBezTo>
                <a:cubicBezTo>
                  <a:pt x="460" y="21"/>
                  <a:pt x="460" y="21"/>
                  <a:pt x="460" y="21"/>
                </a:cubicBezTo>
                <a:cubicBezTo>
                  <a:pt x="460" y="9"/>
                  <a:pt x="469" y="0"/>
                  <a:pt x="481" y="0"/>
                </a:cubicBezTo>
                <a:cubicBezTo>
                  <a:pt x="486" y="0"/>
                  <a:pt x="491" y="2"/>
                  <a:pt x="495" y="6"/>
                </a:cubicBezTo>
                <a:cubicBezTo>
                  <a:pt x="579" y="90"/>
                  <a:pt x="579" y="90"/>
                  <a:pt x="579" y="90"/>
                </a:cubicBezTo>
                <a:cubicBezTo>
                  <a:pt x="583" y="94"/>
                  <a:pt x="585" y="99"/>
                  <a:pt x="585" y="104"/>
                </a:cubicBezTo>
                <a:cubicBezTo>
                  <a:pt x="585" y="110"/>
                  <a:pt x="583" y="115"/>
                  <a:pt x="579" y="11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aphicFrame>
        <p:nvGraphicFramePr>
          <p:cNvPr id="48" name="Inhaltsplatzhalter 11">
            <a:extLst>
              <a:ext uri="{FF2B5EF4-FFF2-40B4-BE49-F238E27FC236}">
                <a16:creationId xmlns:a16="http://schemas.microsoft.com/office/drawing/2014/main" id="{F2BD110C-5867-EF8F-780A-E01A4B9560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700103"/>
              </p:ext>
            </p:extLst>
          </p:nvPr>
        </p:nvGraphicFramePr>
        <p:xfrm>
          <a:off x="360000" y="1643566"/>
          <a:ext cx="6444838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0" name="Rechteck 49">
            <a:extLst>
              <a:ext uri="{FF2B5EF4-FFF2-40B4-BE49-F238E27FC236}">
                <a16:creationId xmlns:a16="http://schemas.microsoft.com/office/drawing/2014/main" id="{8B4C299A-FCAC-8A2C-915D-66775A4AE688}"/>
              </a:ext>
            </a:extLst>
          </p:cNvPr>
          <p:cNvSpPr/>
          <p:nvPr/>
        </p:nvSpPr>
        <p:spPr>
          <a:xfrm rot="16200000">
            <a:off x="-1176392" y="2472078"/>
            <a:ext cx="2712784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Leitungsauslastung in %</a:t>
            </a:r>
          </a:p>
        </p:txBody>
      </p:sp>
      <p:grpSp>
        <p:nvGrpSpPr>
          <p:cNvPr id="51" name="Gruppieren 50">
            <a:extLst>
              <a:ext uri="{FF2B5EF4-FFF2-40B4-BE49-F238E27FC236}">
                <a16:creationId xmlns:a16="http://schemas.microsoft.com/office/drawing/2014/main" id="{32A27D9C-159D-C6B8-4A0D-A0FF0FE9F282}"/>
              </a:ext>
            </a:extLst>
          </p:cNvPr>
          <p:cNvGrpSpPr/>
          <p:nvPr/>
        </p:nvGrpSpPr>
        <p:grpSpPr>
          <a:xfrm>
            <a:off x="758272" y="1274420"/>
            <a:ext cx="6046566" cy="449307"/>
            <a:chOff x="849711" y="1421793"/>
            <a:chExt cx="7990068" cy="449307"/>
          </a:xfrm>
        </p:grpSpPr>
        <p:sp>
          <p:nvSpPr>
            <p:cNvPr id="52" name="Rechteck 51">
              <a:extLst>
                <a:ext uri="{FF2B5EF4-FFF2-40B4-BE49-F238E27FC236}">
                  <a16:creationId xmlns:a16="http://schemas.microsoft.com/office/drawing/2014/main" id="{ABC5E5BB-95BB-2C8C-FF34-0E23C63DF3CF}"/>
                </a:ext>
              </a:extLst>
            </p:cNvPr>
            <p:cNvSpPr/>
            <p:nvPr/>
          </p:nvSpPr>
          <p:spPr>
            <a:xfrm>
              <a:off x="849711" y="1421793"/>
              <a:ext cx="7990068" cy="44930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000">
                <a:latin typeface="+mj-lt"/>
              </a:endParaRPr>
            </a:p>
          </p:txBody>
        </p:sp>
        <p:grpSp>
          <p:nvGrpSpPr>
            <p:cNvPr id="53" name="Gruppieren 52">
              <a:extLst>
                <a:ext uri="{FF2B5EF4-FFF2-40B4-BE49-F238E27FC236}">
                  <a16:creationId xmlns:a16="http://schemas.microsoft.com/office/drawing/2014/main" id="{9FC4A673-1586-CC00-19D5-FBAA64D46F29}"/>
                </a:ext>
              </a:extLst>
            </p:cNvPr>
            <p:cNvGrpSpPr/>
            <p:nvPr/>
          </p:nvGrpSpPr>
          <p:grpSpPr>
            <a:xfrm>
              <a:off x="1040033" y="1466447"/>
              <a:ext cx="2416739" cy="360000"/>
              <a:chOff x="1018847" y="1515863"/>
              <a:chExt cx="2416739" cy="360000"/>
            </a:xfrm>
          </p:grpSpPr>
          <p:sp>
            <p:nvSpPr>
              <p:cNvPr id="66" name="Rechteck 65">
                <a:extLst>
                  <a:ext uri="{FF2B5EF4-FFF2-40B4-BE49-F238E27FC236}">
                    <a16:creationId xmlns:a16="http://schemas.microsoft.com/office/drawing/2014/main" id="{0ADEACE8-D3AD-CC76-C032-D1C41F1064CE}"/>
                  </a:ext>
                </a:extLst>
              </p:cNvPr>
              <p:cNvSpPr/>
              <p:nvPr/>
            </p:nvSpPr>
            <p:spPr>
              <a:xfrm>
                <a:off x="1018847" y="1650863"/>
                <a:ext cx="270000" cy="900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000">
                  <a:latin typeface="+mj-lt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7" name="Rechteck 66">
                    <a:extLst>
                      <a:ext uri="{FF2B5EF4-FFF2-40B4-BE49-F238E27FC236}">
                        <a16:creationId xmlns:a16="http://schemas.microsoft.com/office/drawing/2014/main" id="{B7B87A02-B4EA-6488-55E7-3FB985A06F18}"/>
                      </a:ext>
                    </a:extLst>
                  </p:cNvPr>
                  <p:cNvSpPr/>
                  <p:nvPr/>
                </p:nvSpPr>
                <p:spPr>
                  <a:xfrm>
                    <a:off x="1288844" y="1515863"/>
                    <a:ext cx="2146742" cy="360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de-DE" sz="1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max</m:t>
                          </m:r>
                          <m:d>
                            <m:dPr>
                              <m:ctrlPr>
                                <a:rPr lang="de-DE" sz="1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𝑠</m:t>
                                  </m:r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,</m:t>
                                  </m:r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de-DE" sz="1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de-DE" sz="1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min</m:t>
                          </m:r>
                          <m:d>
                            <m:dPr>
                              <m:ctrlPr>
                                <a:rPr lang="de-DE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𝑠</m:t>
                                  </m:r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,</m:t>
                                  </m:r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oMath>
                      </m:oMathPara>
                    </a14:m>
                    <a:br>
                      <a:rPr lang="de-DE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rPr>
                    </a:br>
                    <a:r>
                      <a:rPr lang="de-DE"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rPr>
                      <a:t>Szenario 1.a</a:t>
                    </a:r>
                  </a:p>
                </p:txBody>
              </p:sp>
            </mc:Choice>
            <mc:Fallback xmlns="">
              <p:sp>
                <p:nvSpPr>
                  <p:cNvPr id="67" name="Rechteck 66">
                    <a:extLst>
                      <a:ext uri="{FF2B5EF4-FFF2-40B4-BE49-F238E27FC236}">
                        <a16:creationId xmlns:a16="http://schemas.microsoft.com/office/drawing/2014/main" id="{B7B87A02-B4EA-6488-55E7-3FB985A06F1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88844" y="1515863"/>
                    <a:ext cx="2146742" cy="360000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16949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4" name="Gruppieren 53">
              <a:extLst>
                <a:ext uri="{FF2B5EF4-FFF2-40B4-BE49-F238E27FC236}">
                  <a16:creationId xmlns:a16="http://schemas.microsoft.com/office/drawing/2014/main" id="{33645120-5B21-9FD7-730B-5364E5248D58}"/>
                </a:ext>
              </a:extLst>
            </p:cNvPr>
            <p:cNvGrpSpPr/>
            <p:nvPr/>
          </p:nvGrpSpPr>
          <p:grpSpPr>
            <a:xfrm>
              <a:off x="5969865" y="1466447"/>
              <a:ext cx="900002" cy="360000"/>
              <a:chOff x="5252032" y="1515863"/>
              <a:chExt cx="900002" cy="360000"/>
            </a:xfrm>
          </p:grpSpPr>
          <p:sp>
            <p:nvSpPr>
              <p:cNvPr id="64" name="Additionszeichen 63">
                <a:extLst>
                  <a:ext uri="{FF2B5EF4-FFF2-40B4-BE49-F238E27FC236}">
                    <a16:creationId xmlns:a16="http://schemas.microsoft.com/office/drawing/2014/main" id="{AC30E471-7743-EB66-AFFC-0865B8F0B20C}"/>
                  </a:ext>
                </a:extLst>
              </p:cNvPr>
              <p:cNvSpPr/>
              <p:nvPr/>
            </p:nvSpPr>
            <p:spPr>
              <a:xfrm>
                <a:off x="5252032" y="1605863"/>
                <a:ext cx="223265" cy="180000"/>
              </a:xfrm>
              <a:prstGeom prst="mathPlus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000">
                  <a:latin typeface="+mj-lt"/>
                </a:endParaRPr>
              </a:p>
            </p:txBody>
          </p:sp>
          <p:sp>
            <p:nvSpPr>
              <p:cNvPr id="65" name="Rechteck 64">
                <a:extLst>
                  <a:ext uri="{FF2B5EF4-FFF2-40B4-BE49-F238E27FC236}">
                    <a16:creationId xmlns:a16="http://schemas.microsoft.com/office/drawing/2014/main" id="{00B4B4F8-32CC-8D87-BA56-0F344DE233F5}"/>
                  </a:ext>
                </a:extLst>
              </p:cNvPr>
              <p:cNvSpPr/>
              <p:nvPr/>
            </p:nvSpPr>
            <p:spPr>
              <a:xfrm>
                <a:off x="5432032" y="1515863"/>
                <a:ext cx="720002" cy="36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de-DE" sz="1000" dirty="0" err="1">
                    <a:solidFill>
                      <a:schemeClr val="tx1"/>
                    </a:solidFill>
                    <a:latin typeface="+mj-lt"/>
                    <a:cs typeface="Arial" panose="020B0604020202020204" pitchFamily="34" charset="0"/>
                  </a:rPr>
                  <a:t>hL</a:t>
                </a:r>
                <a:endParaRPr lang="de-DE" sz="1000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5" name="Gruppieren 54">
              <a:extLst>
                <a:ext uri="{FF2B5EF4-FFF2-40B4-BE49-F238E27FC236}">
                  <a16:creationId xmlns:a16="http://schemas.microsoft.com/office/drawing/2014/main" id="{677CB263-DCE2-C5AD-63B2-C0B633871673}"/>
                </a:ext>
              </a:extLst>
            </p:cNvPr>
            <p:cNvGrpSpPr/>
            <p:nvPr/>
          </p:nvGrpSpPr>
          <p:grpSpPr>
            <a:xfrm>
              <a:off x="7012609" y="1466447"/>
              <a:ext cx="899999" cy="360000"/>
              <a:chOff x="6486454" y="1505690"/>
              <a:chExt cx="899999" cy="360000"/>
            </a:xfrm>
          </p:grpSpPr>
          <p:sp>
            <p:nvSpPr>
              <p:cNvPr id="62" name="Rechteck 61">
                <a:extLst>
                  <a:ext uri="{FF2B5EF4-FFF2-40B4-BE49-F238E27FC236}">
                    <a16:creationId xmlns:a16="http://schemas.microsoft.com/office/drawing/2014/main" id="{AD313DCF-56EA-5930-A04A-28EE7E8B661E}"/>
                  </a:ext>
                </a:extLst>
              </p:cNvPr>
              <p:cNvSpPr/>
              <p:nvPr/>
            </p:nvSpPr>
            <p:spPr>
              <a:xfrm>
                <a:off x="6486454" y="1667690"/>
                <a:ext cx="180000" cy="360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000">
                  <a:latin typeface="+mj-lt"/>
                </a:endParaRPr>
              </a:p>
            </p:txBody>
          </p:sp>
          <p:sp>
            <p:nvSpPr>
              <p:cNvPr id="63" name="Rechteck 62">
                <a:extLst>
                  <a:ext uri="{FF2B5EF4-FFF2-40B4-BE49-F238E27FC236}">
                    <a16:creationId xmlns:a16="http://schemas.microsoft.com/office/drawing/2014/main" id="{06E54A6D-0925-6A38-49E7-6ED066DE7F32}"/>
                  </a:ext>
                </a:extLst>
              </p:cNvPr>
              <p:cNvSpPr/>
              <p:nvPr/>
            </p:nvSpPr>
            <p:spPr>
              <a:xfrm>
                <a:off x="6666453" y="1505690"/>
                <a:ext cx="720000" cy="36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de-DE" sz="1000" dirty="0" err="1">
                    <a:solidFill>
                      <a:schemeClr val="tx1"/>
                    </a:solidFill>
                    <a:latin typeface="+mj-lt"/>
                    <a:cs typeface="Arial" panose="020B0604020202020204" pitchFamily="34" charset="0"/>
                  </a:rPr>
                  <a:t>lPV</a:t>
                </a:r>
                <a:endParaRPr lang="de-DE" sz="1000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6" name="Gruppieren 55">
              <a:extLst>
                <a:ext uri="{FF2B5EF4-FFF2-40B4-BE49-F238E27FC236}">
                  <a16:creationId xmlns:a16="http://schemas.microsoft.com/office/drawing/2014/main" id="{2AEB1D02-D042-B82F-76E3-FF65312A5C1D}"/>
                </a:ext>
              </a:extLst>
            </p:cNvPr>
            <p:cNvGrpSpPr/>
            <p:nvPr/>
          </p:nvGrpSpPr>
          <p:grpSpPr>
            <a:xfrm>
              <a:off x="8002820" y="1466447"/>
              <a:ext cx="836959" cy="360000"/>
              <a:chOff x="7702482" y="1505690"/>
              <a:chExt cx="836959" cy="360000"/>
            </a:xfrm>
          </p:grpSpPr>
          <p:sp>
            <p:nvSpPr>
              <p:cNvPr id="60" name="Multiplikationszeichen 59">
                <a:extLst>
                  <a:ext uri="{FF2B5EF4-FFF2-40B4-BE49-F238E27FC236}">
                    <a16:creationId xmlns:a16="http://schemas.microsoft.com/office/drawing/2014/main" id="{AED311F2-168E-3802-A3DE-678E0A80C1B8}"/>
                  </a:ext>
                </a:extLst>
              </p:cNvPr>
              <p:cNvSpPr/>
              <p:nvPr/>
            </p:nvSpPr>
            <p:spPr>
              <a:xfrm>
                <a:off x="7702482" y="1595690"/>
                <a:ext cx="223265" cy="180000"/>
              </a:xfrm>
              <a:prstGeom prst="mathMultiply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000">
                  <a:latin typeface="+mj-lt"/>
                </a:endParaRPr>
              </a:p>
            </p:txBody>
          </p:sp>
          <p:sp>
            <p:nvSpPr>
              <p:cNvPr id="61" name="Rechteck 60">
                <a:extLst>
                  <a:ext uri="{FF2B5EF4-FFF2-40B4-BE49-F238E27FC236}">
                    <a16:creationId xmlns:a16="http://schemas.microsoft.com/office/drawing/2014/main" id="{6278A230-92A6-112B-C780-4314AAF356ED}"/>
                  </a:ext>
                </a:extLst>
              </p:cNvPr>
              <p:cNvSpPr/>
              <p:nvPr/>
            </p:nvSpPr>
            <p:spPr>
              <a:xfrm>
                <a:off x="7819441" y="1505690"/>
                <a:ext cx="720000" cy="36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de-DE" sz="1000" dirty="0" err="1">
                    <a:solidFill>
                      <a:schemeClr val="tx1"/>
                    </a:solidFill>
                    <a:latin typeface="+mj-lt"/>
                    <a:cs typeface="Arial" panose="020B0604020202020204" pitchFamily="34" charset="0"/>
                  </a:rPr>
                  <a:t>hPV</a:t>
                </a:r>
                <a:endParaRPr lang="de-DE" sz="1000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7" name="Gruppieren 56">
              <a:extLst>
                <a:ext uri="{FF2B5EF4-FFF2-40B4-BE49-F238E27FC236}">
                  <a16:creationId xmlns:a16="http://schemas.microsoft.com/office/drawing/2014/main" id="{68640CC9-A404-5478-CB6D-A9E2C15104B9}"/>
                </a:ext>
              </a:extLst>
            </p:cNvPr>
            <p:cNvGrpSpPr/>
            <p:nvPr/>
          </p:nvGrpSpPr>
          <p:grpSpPr>
            <a:xfrm>
              <a:off x="3494443" y="1466447"/>
              <a:ext cx="2370353" cy="360000"/>
              <a:chOff x="1259284" y="1515863"/>
              <a:chExt cx="2370353" cy="360000"/>
            </a:xfrm>
          </p:grpSpPr>
          <p:sp>
            <p:nvSpPr>
              <p:cNvPr id="58" name="Rechteck 57">
                <a:extLst>
                  <a:ext uri="{FF2B5EF4-FFF2-40B4-BE49-F238E27FC236}">
                    <a16:creationId xmlns:a16="http://schemas.microsoft.com/office/drawing/2014/main" id="{8F5DC70F-F621-9E1B-F22B-1B27A713FFFC}"/>
                  </a:ext>
                </a:extLst>
              </p:cNvPr>
              <p:cNvSpPr/>
              <p:nvPr/>
            </p:nvSpPr>
            <p:spPr>
              <a:xfrm>
                <a:off x="1259284" y="1650863"/>
                <a:ext cx="270000" cy="9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000">
                  <a:latin typeface="+mj-lt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" name="Rechteck 58">
                    <a:extLst>
                      <a:ext uri="{FF2B5EF4-FFF2-40B4-BE49-F238E27FC236}">
                        <a16:creationId xmlns:a16="http://schemas.microsoft.com/office/drawing/2014/main" id="{DC8F7497-90C6-4A07-E185-DAB457D6A1E8}"/>
                      </a:ext>
                    </a:extLst>
                  </p:cNvPr>
                  <p:cNvSpPr/>
                  <p:nvPr/>
                </p:nvSpPr>
                <p:spPr>
                  <a:xfrm>
                    <a:off x="1529285" y="1515863"/>
                    <a:ext cx="2100352" cy="360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de-DE" sz="1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max</m:t>
                          </m:r>
                          <m:d>
                            <m:dPr>
                              <m:ctrlPr>
                                <a:rPr lang="de-DE" sz="1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𝑠</m:t>
                                  </m:r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,</m:t>
                                  </m:r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  <m:r>
                                    <a:rPr lang="de-DE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de-DE" sz="1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de-DE" sz="1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min</m:t>
                          </m:r>
                          <m:d>
                            <m:dPr>
                              <m:ctrlPr>
                                <a:rPr lang="de-DE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𝑠</m:t>
                                  </m:r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,</m:t>
                                  </m:r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  <m:r>
                                    <a:rPr lang="de-DE" sz="1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oMath>
                      </m:oMathPara>
                    </a14:m>
                    <a:br>
                      <a:rPr lang="de-DE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rPr>
                    </a:br>
                    <a:r>
                      <a:rPr lang="de-DE"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rPr>
                      <a:t>Szenario 2.1.a</a:t>
                    </a:r>
                  </a:p>
                </p:txBody>
              </p:sp>
            </mc:Choice>
            <mc:Fallback xmlns="">
              <p:sp>
                <p:nvSpPr>
                  <p:cNvPr id="59" name="Rechteck 58">
                    <a:extLst>
                      <a:ext uri="{FF2B5EF4-FFF2-40B4-BE49-F238E27FC236}">
                        <a16:creationId xmlns:a16="http://schemas.microsoft.com/office/drawing/2014/main" id="{DC8F7497-90C6-4A07-E185-DAB457D6A1E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29285" y="1515863"/>
                    <a:ext cx="2100352" cy="360000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16949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3224251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748A034C-0D49-9DCC-1D84-E633C8D59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Motivation und Zielsetzung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B85F871-25F9-5442-A438-5FCA98EC136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16.02.2023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27E00AF-184F-8864-E1E7-656C0B88D0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Marcel Böhringer | Technische Universität Darmstadt | IEWT 2023 – Elektrische Netze I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9D0606B-EA90-3661-E858-8D7BC5BC48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/>
              <a:t>Folie </a:t>
            </a:r>
            <a:fld id="{C55C581E-CF6C-4085-AF31-EC3506E4B48E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F9FCF9AD-0443-AF6B-2E8D-C937B7F997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CD351F7-1935-97E2-547B-9C09F982586D}"/>
              </a:ext>
            </a:extLst>
          </p:cNvPr>
          <p:cNvGrpSpPr/>
          <p:nvPr/>
        </p:nvGrpSpPr>
        <p:grpSpPr>
          <a:xfrm>
            <a:off x="2112151" y="1668984"/>
            <a:ext cx="3523547" cy="1449976"/>
            <a:chOff x="686946" y="1793197"/>
            <a:chExt cx="4042757" cy="1663636"/>
          </a:xfrm>
        </p:grpSpPr>
        <p:grpSp>
          <p:nvGrpSpPr>
            <p:cNvPr id="11" name="Gruppieren 10">
              <a:extLst>
                <a:ext uri="{FF2B5EF4-FFF2-40B4-BE49-F238E27FC236}">
                  <a16:creationId xmlns:a16="http://schemas.microsoft.com/office/drawing/2014/main" id="{83B36DCF-1905-0A53-9018-2DFCFEE274C9}"/>
                </a:ext>
              </a:extLst>
            </p:cNvPr>
            <p:cNvGrpSpPr/>
            <p:nvPr/>
          </p:nvGrpSpPr>
          <p:grpSpPr>
            <a:xfrm flipH="1">
              <a:off x="3470337" y="2613734"/>
              <a:ext cx="1259366" cy="843099"/>
              <a:chOff x="10109836" y="1801318"/>
              <a:chExt cx="1663064" cy="1113360"/>
            </a:xfrm>
          </p:grpSpPr>
          <p:pic>
            <p:nvPicPr>
              <p:cNvPr id="25" name="Grafik 24">
                <a:extLst>
                  <a:ext uri="{FF2B5EF4-FFF2-40B4-BE49-F238E27FC236}">
                    <a16:creationId xmlns:a16="http://schemas.microsoft.com/office/drawing/2014/main" id="{F48D6B81-91C7-975A-BDCB-C1CD343A36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09836" y="1801318"/>
                <a:ext cx="1663064" cy="857250"/>
              </a:xfrm>
              <a:prstGeom prst="rect">
                <a:avLst/>
              </a:prstGeom>
            </p:spPr>
          </p:pic>
          <p:pic>
            <p:nvPicPr>
              <p:cNvPr id="26" name="Grafik 25" descr="Familie mit zwei Kindern mit einfarbiger Füllung">
                <a:extLst>
                  <a:ext uri="{FF2B5EF4-FFF2-40B4-BE49-F238E27FC236}">
                    <a16:creationId xmlns:a16="http://schemas.microsoft.com/office/drawing/2014/main" id="{D38B232A-8D08-30D0-588B-6D357C292C1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323581" y="2100632"/>
                <a:ext cx="814046" cy="814046"/>
              </a:xfrm>
              <a:prstGeom prst="rect">
                <a:avLst/>
              </a:prstGeom>
            </p:spPr>
          </p:pic>
        </p:grpSp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F9449B9D-743E-3104-EA7D-9867910CC7AA}"/>
                </a:ext>
              </a:extLst>
            </p:cNvPr>
            <p:cNvGrpSpPr/>
            <p:nvPr/>
          </p:nvGrpSpPr>
          <p:grpSpPr>
            <a:xfrm>
              <a:off x="1531686" y="2596840"/>
              <a:ext cx="1259366" cy="818297"/>
              <a:chOff x="7209387" y="1728899"/>
              <a:chExt cx="1663064" cy="1121863"/>
            </a:xfrm>
          </p:grpSpPr>
          <p:pic>
            <p:nvPicPr>
              <p:cNvPr id="23" name="Grafik 22">
                <a:extLst>
                  <a:ext uri="{FF2B5EF4-FFF2-40B4-BE49-F238E27FC236}">
                    <a16:creationId xmlns:a16="http://schemas.microsoft.com/office/drawing/2014/main" id="{6BEB7920-275E-0A3A-BDAD-32C3ECDA67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09387" y="1728899"/>
                <a:ext cx="1663064" cy="857250"/>
              </a:xfrm>
              <a:prstGeom prst="rect">
                <a:avLst/>
              </a:prstGeom>
            </p:spPr>
          </p:pic>
          <p:pic>
            <p:nvPicPr>
              <p:cNvPr id="24" name="Grafik 23" descr="Mann und Frau mit einfarbiger Füllung">
                <a:extLst>
                  <a:ext uri="{FF2B5EF4-FFF2-40B4-BE49-F238E27FC236}">
                    <a16:creationId xmlns:a16="http://schemas.microsoft.com/office/drawing/2014/main" id="{4A75FFB8-CDC1-177C-563F-FB1BCE0CE2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7612717" y="2229943"/>
                <a:ext cx="620819" cy="620819"/>
              </a:xfrm>
              <a:prstGeom prst="rect">
                <a:avLst/>
              </a:prstGeom>
            </p:spPr>
          </p:pic>
        </p:grpSp>
        <p:grpSp>
          <p:nvGrpSpPr>
            <p:cNvPr id="13" name="Gruppieren 12">
              <a:extLst>
                <a:ext uri="{FF2B5EF4-FFF2-40B4-BE49-F238E27FC236}">
                  <a16:creationId xmlns:a16="http://schemas.microsoft.com/office/drawing/2014/main" id="{8BE9AF8D-8166-0C7C-551A-41263A045FE7}"/>
                </a:ext>
              </a:extLst>
            </p:cNvPr>
            <p:cNvGrpSpPr/>
            <p:nvPr/>
          </p:nvGrpSpPr>
          <p:grpSpPr>
            <a:xfrm>
              <a:off x="2501011" y="1798872"/>
              <a:ext cx="1259366" cy="791517"/>
              <a:chOff x="8417348" y="1728899"/>
              <a:chExt cx="1547335" cy="997708"/>
            </a:xfrm>
          </p:grpSpPr>
          <p:pic>
            <p:nvPicPr>
              <p:cNvPr id="17" name="Grafik 16" descr="Ein Bild, das Text, Vektorgrafiken, Visitenkarte, ClipArt enthält.&#10;&#10;Automatisch generierte Beschreibung">
                <a:extLst>
                  <a:ext uri="{FF2B5EF4-FFF2-40B4-BE49-F238E27FC236}">
                    <a16:creationId xmlns:a16="http://schemas.microsoft.com/office/drawing/2014/main" id="{10AB7EFF-7D47-2F96-DD40-CF4E2C1BE3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17348" y="1728899"/>
                <a:ext cx="1547335" cy="857250"/>
              </a:xfrm>
              <a:prstGeom prst="rect">
                <a:avLst/>
              </a:prstGeom>
            </p:spPr>
          </p:pic>
          <p:grpSp>
            <p:nvGrpSpPr>
              <p:cNvPr id="18" name="Inhaltsplatzhalter 21" descr="Familie mit Junge mit einfarbiger Füllung">
                <a:extLst>
                  <a:ext uri="{FF2B5EF4-FFF2-40B4-BE49-F238E27FC236}">
                    <a16:creationId xmlns:a16="http://schemas.microsoft.com/office/drawing/2014/main" id="{6FC91558-8174-EA67-EC21-9B9C83BADDCF}"/>
                  </a:ext>
                </a:extLst>
              </p:cNvPr>
              <p:cNvGrpSpPr/>
              <p:nvPr/>
            </p:nvGrpSpPr>
            <p:grpSpPr>
              <a:xfrm>
                <a:off x="9067780" y="2209258"/>
                <a:ext cx="555820" cy="517349"/>
                <a:chOff x="9067780" y="2209258"/>
                <a:chExt cx="555820" cy="517349"/>
              </a:xfrm>
              <a:solidFill>
                <a:srgbClr val="000000"/>
              </a:solidFill>
            </p:grpSpPr>
            <p:sp>
              <p:nvSpPr>
                <p:cNvPr id="19" name="Freihandform: Form 18">
                  <a:extLst>
                    <a:ext uri="{FF2B5EF4-FFF2-40B4-BE49-F238E27FC236}">
                      <a16:creationId xmlns:a16="http://schemas.microsoft.com/office/drawing/2014/main" id="{3A59BE82-CA59-F712-0AD5-9D3FF6E4BE11}"/>
                    </a:ext>
                  </a:extLst>
                </p:cNvPr>
                <p:cNvSpPr/>
                <p:nvPr/>
              </p:nvSpPr>
              <p:spPr>
                <a:xfrm>
                  <a:off x="9138610" y="2209258"/>
                  <a:ext cx="90536" cy="90536"/>
                </a:xfrm>
                <a:custGeom>
                  <a:avLst/>
                  <a:gdLst>
                    <a:gd name="connsiteX0" fmla="*/ 90536 w 90536"/>
                    <a:gd name="connsiteY0" fmla="*/ 45268 h 90536"/>
                    <a:gd name="connsiteX1" fmla="*/ 45268 w 90536"/>
                    <a:gd name="connsiteY1" fmla="*/ 90536 h 90536"/>
                    <a:gd name="connsiteX2" fmla="*/ 0 w 90536"/>
                    <a:gd name="connsiteY2" fmla="*/ 45268 h 90536"/>
                    <a:gd name="connsiteX3" fmla="*/ 45268 w 90536"/>
                    <a:gd name="connsiteY3" fmla="*/ 0 h 90536"/>
                    <a:gd name="connsiteX4" fmla="*/ 90536 w 90536"/>
                    <a:gd name="connsiteY4" fmla="*/ 45268 h 905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0536" h="90536">
                      <a:moveTo>
                        <a:pt x="90536" y="45268"/>
                      </a:moveTo>
                      <a:cubicBezTo>
                        <a:pt x="90536" y="70269"/>
                        <a:pt x="70269" y="90536"/>
                        <a:pt x="45268" y="90536"/>
                      </a:cubicBezTo>
                      <a:cubicBezTo>
                        <a:pt x="20267" y="90536"/>
                        <a:pt x="0" y="70269"/>
                        <a:pt x="0" y="45268"/>
                      </a:cubicBezTo>
                      <a:cubicBezTo>
                        <a:pt x="0" y="20267"/>
                        <a:pt x="20267" y="0"/>
                        <a:pt x="45268" y="0"/>
                      </a:cubicBezTo>
                      <a:cubicBezTo>
                        <a:pt x="70269" y="0"/>
                        <a:pt x="90536" y="20267"/>
                        <a:pt x="90536" y="4526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644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20" name="Freihandform: Form 19">
                  <a:extLst>
                    <a:ext uri="{FF2B5EF4-FFF2-40B4-BE49-F238E27FC236}">
                      <a16:creationId xmlns:a16="http://schemas.microsoft.com/office/drawing/2014/main" id="{FD567C2C-07C5-6BBA-D87B-45CBFA12C445}"/>
                    </a:ext>
                  </a:extLst>
                </p:cNvPr>
                <p:cNvSpPr/>
                <p:nvPr/>
              </p:nvSpPr>
              <p:spPr>
                <a:xfrm>
                  <a:off x="9332616" y="2209258"/>
                  <a:ext cx="90536" cy="90536"/>
                </a:xfrm>
                <a:custGeom>
                  <a:avLst/>
                  <a:gdLst>
                    <a:gd name="connsiteX0" fmla="*/ 90536 w 90536"/>
                    <a:gd name="connsiteY0" fmla="*/ 45268 h 90536"/>
                    <a:gd name="connsiteX1" fmla="*/ 45268 w 90536"/>
                    <a:gd name="connsiteY1" fmla="*/ 90536 h 90536"/>
                    <a:gd name="connsiteX2" fmla="*/ 0 w 90536"/>
                    <a:gd name="connsiteY2" fmla="*/ 45268 h 90536"/>
                    <a:gd name="connsiteX3" fmla="*/ 45268 w 90536"/>
                    <a:gd name="connsiteY3" fmla="*/ 0 h 90536"/>
                    <a:gd name="connsiteX4" fmla="*/ 90536 w 90536"/>
                    <a:gd name="connsiteY4" fmla="*/ 45268 h 905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0536" h="90536">
                      <a:moveTo>
                        <a:pt x="90536" y="45268"/>
                      </a:moveTo>
                      <a:cubicBezTo>
                        <a:pt x="90536" y="70269"/>
                        <a:pt x="70269" y="90536"/>
                        <a:pt x="45268" y="90536"/>
                      </a:cubicBezTo>
                      <a:cubicBezTo>
                        <a:pt x="20267" y="90536"/>
                        <a:pt x="0" y="70269"/>
                        <a:pt x="0" y="45268"/>
                      </a:cubicBezTo>
                      <a:cubicBezTo>
                        <a:pt x="0" y="20267"/>
                        <a:pt x="20267" y="0"/>
                        <a:pt x="45268" y="0"/>
                      </a:cubicBezTo>
                      <a:cubicBezTo>
                        <a:pt x="70269" y="0"/>
                        <a:pt x="90536" y="20267"/>
                        <a:pt x="90536" y="4526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644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21" name="Freihandform: Form 20">
                  <a:extLst>
                    <a:ext uri="{FF2B5EF4-FFF2-40B4-BE49-F238E27FC236}">
                      <a16:creationId xmlns:a16="http://schemas.microsoft.com/office/drawing/2014/main" id="{28BF5008-D5B7-8F9A-3709-8F19518D52DC}"/>
                    </a:ext>
                  </a:extLst>
                </p:cNvPr>
                <p:cNvSpPr/>
                <p:nvPr/>
              </p:nvSpPr>
              <p:spPr>
                <a:xfrm>
                  <a:off x="9520155" y="2487334"/>
                  <a:ext cx="64668" cy="64668"/>
                </a:xfrm>
                <a:custGeom>
                  <a:avLst/>
                  <a:gdLst>
                    <a:gd name="connsiteX0" fmla="*/ 64669 w 64668"/>
                    <a:gd name="connsiteY0" fmla="*/ 32334 h 64668"/>
                    <a:gd name="connsiteX1" fmla="*/ 32334 w 64668"/>
                    <a:gd name="connsiteY1" fmla="*/ 64669 h 64668"/>
                    <a:gd name="connsiteX2" fmla="*/ 0 w 64668"/>
                    <a:gd name="connsiteY2" fmla="*/ 32334 h 64668"/>
                    <a:gd name="connsiteX3" fmla="*/ 32334 w 64668"/>
                    <a:gd name="connsiteY3" fmla="*/ 0 h 64668"/>
                    <a:gd name="connsiteX4" fmla="*/ 64669 w 64668"/>
                    <a:gd name="connsiteY4" fmla="*/ 32334 h 646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4668" h="64668">
                      <a:moveTo>
                        <a:pt x="64669" y="32334"/>
                      </a:moveTo>
                      <a:cubicBezTo>
                        <a:pt x="64669" y="50192"/>
                        <a:pt x="50192" y="64669"/>
                        <a:pt x="32334" y="64669"/>
                      </a:cubicBezTo>
                      <a:cubicBezTo>
                        <a:pt x="14477" y="64669"/>
                        <a:pt x="0" y="50192"/>
                        <a:pt x="0" y="32334"/>
                      </a:cubicBezTo>
                      <a:cubicBezTo>
                        <a:pt x="0" y="14477"/>
                        <a:pt x="14477" y="0"/>
                        <a:pt x="32334" y="0"/>
                      </a:cubicBezTo>
                      <a:cubicBezTo>
                        <a:pt x="50192" y="0"/>
                        <a:pt x="64669" y="14477"/>
                        <a:pt x="64669" y="3233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644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22" name="Freihandform: Form 21">
                  <a:extLst>
                    <a:ext uri="{FF2B5EF4-FFF2-40B4-BE49-F238E27FC236}">
                      <a16:creationId xmlns:a16="http://schemas.microsoft.com/office/drawing/2014/main" id="{A8757D82-34C3-8D79-3F0E-F1FF2F57D079}"/>
                    </a:ext>
                  </a:extLst>
                </p:cNvPr>
                <p:cNvSpPr/>
                <p:nvPr/>
              </p:nvSpPr>
              <p:spPr>
                <a:xfrm>
                  <a:off x="9067780" y="2312728"/>
                  <a:ext cx="555820" cy="413879"/>
                </a:xfrm>
                <a:custGeom>
                  <a:avLst/>
                  <a:gdLst>
                    <a:gd name="connsiteX0" fmla="*/ 554552 w 555820"/>
                    <a:gd name="connsiteY0" fmla="*/ 324637 h 413879"/>
                    <a:gd name="connsiteX1" fmla="*/ 531918 w 555820"/>
                    <a:gd name="connsiteY1" fmla="*/ 270315 h 413879"/>
                    <a:gd name="connsiteX2" fmla="*/ 498291 w 555820"/>
                    <a:gd name="connsiteY2" fmla="*/ 247034 h 413879"/>
                    <a:gd name="connsiteX3" fmla="*/ 484710 w 555820"/>
                    <a:gd name="connsiteY3" fmla="*/ 245741 h 413879"/>
                    <a:gd name="connsiteX4" fmla="*/ 452376 w 555820"/>
                    <a:gd name="connsiteY4" fmla="*/ 245741 h 413879"/>
                    <a:gd name="connsiteX5" fmla="*/ 425215 w 555820"/>
                    <a:gd name="connsiteY5" fmla="*/ 199826 h 413879"/>
                    <a:gd name="connsiteX6" fmla="*/ 425862 w 555820"/>
                    <a:gd name="connsiteY6" fmla="*/ 190126 h 413879"/>
                    <a:gd name="connsiteX7" fmla="*/ 395467 w 555820"/>
                    <a:gd name="connsiteY7" fmla="*/ 37508 h 413879"/>
                    <a:gd name="connsiteX8" fmla="*/ 349553 w 555820"/>
                    <a:gd name="connsiteY8" fmla="*/ 7114 h 413879"/>
                    <a:gd name="connsiteX9" fmla="*/ 309458 w 555820"/>
                    <a:gd name="connsiteY9" fmla="*/ 0 h 413879"/>
                    <a:gd name="connsiteX10" fmla="*/ 269364 w 555820"/>
                    <a:gd name="connsiteY10" fmla="*/ 7114 h 413879"/>
                    <a:gd name="connsiteX11" fmla="*/ 223449 w 555820"/>
                    <a:gd name="connsiteY11" fmla="*/ 37508 h 413879"/>
                    <a:gd name="connsiteX12" fmla="*/ 213102 w 555820"/>
                    <a:gd name="connsiteY12" fmla="*/ 95063 h 413879"/>
                    <a:gd name="connsiteX13" fmla="*/ 201461 w 555820"/>
                    <a:gd name="connsiteY13" fmla="*/ 37508 h 413879"/>
                    <a:gd name="connsiteX14" fmla="*/ 155547 w 555820"/>
                    <a:gd name="connsiteY14" fmla="*/ 7114 h 413879"/>
                    <a:gd name="connsiteX15" fmla="*/ 115452 w 555820"/>
                    <a:gd name="connsiteY15" fmla="*/ 0 h 413879"/>
                    <a:gd name="connsiteX16" fmla="*/ 75358 w 555820"/>
                    <a:gd name="connsiteY16" fmla="*/ 7114 h 413879"/>
                    <a:gd name="connsiteX17" fmla="*/ 29443 w 555820"/>
                    <a:gd name="connsiteY17" fmla="*/ 37508 h 413879"/>
                    <a:gd name="connsiteX18" fmla="*/ 342 w 555820"/>
                    <a:gd name="connsiteY18" fmla="*/ 190126 h 413879"/>
                    <a:gd name="connsiteX19" fmla="*/ 15862 w 555820"/>
                    <a:gd name="connsiteY19" fmla="*/ 212760 h 413879"/>
                    <a:gd name="connsiteX20" fmla="*/ 19096 w 555820"/>
                    <a:gd name="connsiteY20" fmla="*/ 213407 h 413879"/>
                    <a:gd name="connsiteX21" fmla="*/ 37850 w 555820"/>
                    <a:gd name="connsiteY21" fmla="*/ 197886 h 413879"/>
                    <a:gd name="connsiteX22" fmla="*/ 64364 w 555820"/>
                    <a:gd name="connsiteY22" fmla="*/ 66609 h 413879"/>
                    <a:gd name="connsiteX23" fmla="*/ 64364 w 555820"/>
                    <a:gd name="connsiteY23" fmla="*/ 413879 h 413879"/>
                    <a:gd name="connsiteX24" fmla="*/ 103165 w 555820"/>
                    <a:gd name="connsiteY24" fmla="*/ 413879 h 413879"/>
                    <a:gd name="connsiteX25" fmla="*/ 103165 w 555820"/>
                    <a:gd name="connsiteY25" fmla="*/ 213407 h 413879"/>
                    <a:gd name="connsiteX26" fmla="*/ 129033 w 555820"/>
                    <a:gd name="connsiteY26" fmla="*/ 213407 h 413879"/>
                    <a:gd name="connsiteX27" fmla="*/ 129033 w 555820"/>
                    <a:gd name="connsiteY27" fmla="*/ 413879 h 413879"/>
                    <a:gd name="connsiteX28" fmla="*/ 167834 w 555820"/>
                    <a:gd name="connsiteY28" fmla="*/ 413879 h 413879"/>
                    <a:gd name="connsiteX29" fmla="*/ 167834 w 555820"/>
                    <a:gd name="connsiteY29" fmla="*/ 66609 h 413879"/>
                    <a:gd name="connsiteX30" fmla="*/ 194348 w 555820"/>
                    <a:gd name="connsiteY30" fmla="*/ 197886 h 413879"/>
                    <a:gd name="connsiteX31" fmla="*/ 213102 w 555820"/>
                    <a:gd name="connsiteY31" fmla="*/ 213407 h 413879"/>
                    <a:gd name="connsiteX32" fmla="*/ 213102 w 555820"/>
                    <a:gd name="connsiteY32" fmla="*/ 213407 h 413879"/>
                    <a:gd name="connsiteX33" fmla="*/ 231856 w 555820"/>
                    <a:gd name="connsiteY33" fmla="*/ 197886 h 413879"/>
                    <a:gd name="connsiteX34" fmla="*/ 258370 w 555820"/>
                    <a:gd name="connsiteY34" fmla="*/ 66609 h 413879"/>
                    <a:gd name="connsiteX35" fmla="*/ 258370 w 555820"/>
                    <a:gd name="connsiteY35" fmla="*/ 137098 h 413879"/>
                    <a:gd name="connsiteX36" fmla="*/ 233796 w 555820"/>
                    <a:gd name="connsiteY36" fmla="*/ 259321 h 413879"/>
                    <a:gd name="connsiteX37" fmla="*/ 258370 w 555820"/>
                    <a:gd name="connsiteY37" fmla="*/ 259321 h 413879"/>
                    <a:gd name="connsiteX38" fmla="*/ 258370 w 555820"/>
                    <a:gd name="connsiteY38" fmla="*/ 413879 h 413879"/>
                    <a:gd name="connsiteX39" fmla="*/ 297171 w 555820"/>
                    <a:gd name="connsiteY39" fmla="*/ 413879 h 413879"/>
                    <a:gd name="connsiteX40" fmla="*/ 297171 w 555820"/>
                    <a:gd name="connsiteY40" fmla="*/ 258675 h 413879"/>
                    <a:gd name="connsiteX41" fmla="*/ 323039 w 555820"/>
                    <a:gd name="connsiteY41" fmla="*/ 258675 h 413879"/>
                    <a:gd name="connsiteX42" fmla="*/ 323039 w 555820"/>
                    <a:gd name="connsiteY42" fmla="*/ 413879 h 413879"/>
                    <a:gd name="connsiteX43" fmla="*/ 361840 w 555820"/>
                    <a:gd name="connsiteY43" fmla="*/ 413879 h 413879"/>
                    <a:gd name="connsiteX44" fmla="*/ 361840 w 555820"/>
                    <a:gd name="connsiteY44" fmla="*/ 259321 h 413879"/>
                    <a:gd name="connsiteX45" fmla="*/ 386414 w 555820"/>
                    <a:gd name="connsiteY45" fmla="*/ 259321 h 413879"/>
                    <a:gd name="connsiteX46" fmla="*/ 361840 w 555820"/>
                    <a:gd name="connsiteY46" fmla="*/ 137098 h 413879"/>
                    <a:gd name="connsiteX47" fmla="*/ 361840 w 555820"/>
                    <a:gd name="connsiteY47" fmla="*/ 66609 h 413879"/>
                    <a:gd name="connsiteX48" fmla="*/ 388354 w 555820"/>
                    <a:gd name="connsiteY48" fmla="*/ 197886 h 413879"/>
                    <a:gd name="connsiteX49" fmla="*/ 403228 w 555820"/>
                    <a:gd name="connsiteY49" fmla="*/ 212760 h 413879"/>
                    <a:gd name="connsiteX50" fmla="*/ 452376 w 555820"/>
                    <a:gd name="connsiteY50" fmla="*/ 296182 h 413879"/>
                    <a:gd name="connsiteX51" fmla="*/ 452376 w 555820"/>
                    <a:gd name="connsiteY51" fmla="*/ 413879 h 413879"/>
                    <a:gd name="connsiteX52" fmla="*/ 478243 w 555820"/>
                    <a:gd name="connsiteY52" fmla="*/ 413879 h 413879"/>
                    <a:gd name="connsiteX53" fmla="*/ 478243 w 555820"/>
                    <a:gd name="connsiteY53" fmla="*/ 336277 h 413879"/>
                    <a:gd name="connsiteX54" fmla="*/ 491177 w 555820"/>
                    <a:gd name="connsiteY54" fmla="*/ 336277 h 413879"/>
                    <a:gd name="connsiteX55" fmla="*/ 491177 w 555820"/>
                    <a:gd name="connsiteY55" fmla="*/ 413879 h 413879"/>
                    <a:gd name="connsiteX56" fmla="*/ 517044 w 555820"/>
                    <a:gd name="connsiteY56" fmla="*/ 413879 h 413879"/>
                    <a:gd name="connsiteX57" fmla="*/ 517044 w 555820"/>
                    <a:gd name="connsiteY57" fmla="*/ 301356 h 413879"/>
                    <a:gd name="connsiteX58" fmla="*/ 531272 w 555820"/>
                    <a:gd name="connsiteY58" fmla="*/ 334984 h 413879"/>
                    <a:gd name="connsiteX59" fmla="*/ 542912 w 555820"/>
                    <a:gd name="connsiteY59" fmla="*/ 342744 h 413879"/>
                    <a:gd name="connsiteX60" fmla="*/ 548085 w 555820"/>
                    <a:gd name="connsiteY60" fmla="*/ 341450 h 413879"/>
                    <a:gd name="connsiteX61" fmla="*/ 554552 w 555820"/>
                    <a:gd name="connsiteY61" fmla="*/ 324637 h 4138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555820" h="413879">
                      <a:moveTo>
                        <a:pt x="554552" y="324637"/>
                      </a:moveTo>
                      <a:lnTo>
                        <a:pt x="531918" y="270315"/>
                      </a:lnTo>
                      <a:cubicBezTo>
                        <a:pt x="524158" y="259321"/>
                        <a:pt x="511871" y="250914"/>
                        <a:pt x="498291" y="247034"/>
                      </a:cubicBezTo>
                      <a:cubicBezTo>
                        <a:pt x="494410" y="246388"/>
                        <a:pt x="489237" y="245741"/>
                        <a:pt x="484710" y="245741"/>
                      </a:cubicBezTo>
                      <a:lnTo>
                        <a:pt x="452376" y="245741"/>
                      </a:lnTo>
                      <a:lnTo>
                        <a:pt x="425215" y="199826"/>
                      </a:lnTo>
                      <a:cubicBezTo>
                        <a:pt x="425862" y="196593"/>
                        <a:pt x="426508" y="193359"/>
                        <a:pt x="425862" y="190126"/>
                      </a:cubicBezTo>
                      <a:lnTo>
                        <a:pt x="395467" y="37508"/>
                      </a:lnTo>
                      <a:cubicBezTo>
                        <a:pt x="383180" y="23927"/>
                        <a:pt x="367660" y="13580"/>
                        <a:pt x="349553" y="7114"/>
                      </a:cubicBezTo>
                      <a:cubicBezTo>
                        <a:pt x="337266" y="2587"/>
                        <a:pt x="323685" y="0"/>
                        <a:pt x="309458" y="0"/>
                      </a:cubicBezTo>
                      <a:cubicBezTo>
                        <a:pt x="295231" y="0"/>
                        <a:pt x="282297" y="2587"/>
                        <a:pt x="269364" y="7114"/>
                      </a:cubicBezTo>
                      <a:cubicBezTo>
                        <a:pt x="251903" y="13580"/>
                        <a:pt x="236383" y="23927"/>
                        <a:pt x="223449" y="37508"/>
                      </a:cubicBezTo>
                      <a:lnTo>
                        <a:pt x="213102" y="95063"/>
                      </a:lnTo>
                      <a:lnTo>
                        <a:pt x="201461" y="37508"/>
                      </a:lnTo>
                      <a:cubicBezTo>
                        <a:pt x="189174" y="23927"/>
                        <a:pt x="173654" y="13580"/>
                        <a:pt x="155547" y="7114"/>
                      </a:cubicBezTo>
                      <a:cubicBezTo>
                        <a:pt x="143260" y="2587"/>
                        <a:pt x="129679" y="0"/>
                        <a:pt x="115452" y="0"/>
                      </a:cubicBezTo>
                      <a:cubicBezTo>
                        <a:pt x="101225" y="0"/>
                        <a:pt x="88291" y="2587"/>
                        <a:pt x="75358" y="7114"/>
                      </a:cubicBezTo>
                      <a:cubicBezTo>
                        <a:pt x="57897" y="13580"/>
                        <a:pt x="42377" y="23927"/>
                        <a:pt x="29443" y="37508"/>
                      </a:cubicBezTo>
                      <a:lnTo>
                        <a:pt x="342" y="190126"/>
                      </a:lnTo>
                      <a:cubicBezTo>
                        <a:pt x="-1598" y="200473"/>
                        <a:pt x="4869" y="210820"/>
                        <a:pt x="15862" y="212760"/>
                      </a:cubicBezTo>
                      <a:cubicBezTo>
                        <a:pt x="16509" y="213407"/>
                        <a:pt x="17803" y="213407"/>
                        <a:pt x="19096" y="213407"/>
                      </a:cubicBezTo>
                      <a:cubicBezTo>
                        <a:pt x="28150" y="213407"/>
                        <a:pt x="36556" y="206940"/>
                        <a:pt x="37850" y="197886"/>
                      </a:cubicBezTo>
                      <a:lnTo>
                        <a:pt x="64364" y="66609"/>
                      </a:lnTo>
                      <a:lnTo>
                        <a:pt x="64364" y="413879"/>
                      </a:lnTo>
                      <a:lnTo>
                        <a:pt x="103165" y="413879"/>
                      </a:lnTo>
                      <a:lnTo>
                        <a:pt x="103165" y="213407"/>
                      </a:lnTo>
                      <a:lnTo>
                        <a:pt x="129033" y="213407"/>
                      </a:lnTo>
                      <a:lnTo>
                        <a:pt x="129033" y="413879"/>
                      </a:lnTo>
                      <a:lnTo>
                        <a:pt x="167834" y="413879"/>
                      </a:lnTo>
                      <a:lnTo>
                        <a:pt x="167834" y="66609"/>
                      </a:lnTo>
                      <a:lnTo>
                        <a:pt x="194348" y="197886"/>
                      </a:lnTo>
                      <a:cubicBezTo>
                        <a:pt x="195641" y="206940"/>
                        <a:pt x="204048" y="213407"/>
                        <a:pt x="213102" y="213407"/>
                      </a:cubicBezTo>
                      <a:lnTo>
                        <a:pt x="213102" y="213407"/>
                      </a:lnTo>
                      <a:cubicBezTo>
                        <a:pt x="222155" y="213407"/>
                        <a:pt x="230562" y="206940"/>
                        <a:pt x="231856" y="197886"/>
                      </a:cubicBezTo>
                      <a:lnTo>
                        <a:pt x="258370" y="66609"/>
                      </a:lnTo>
                      <a:lnTo>
                        <a:pt x="258370" y="137098"/>
                      </a:lnTo>
                      <a:lnTo>
                        <a:pt x="233796" y="259321"/>
                      </a:lnTo>
                      <a:lnTo>
                        <a:pt x="258370" y="259321"/>
                      </a:lnTo>
                      <a:lnTo>
                        <a:pt x="258370" y="413879"/>
                      </a:lnTo>
                      <a:lnTo>
                        <a:pt x="297171" y="413879"/>
                      </a:lnTo>
                      <a:lnTo>
                        <a:pt x="297171" y="258675"/>
                      </a:lnTo>
                      <a:lnTo>
                        <a:pt x="323039" y="258675"/>
                      </a:lnTo>
                      <a:lnTo>
                        <a:pt x="323039" y="413879"/>
                      </a:lnTo>
                      <a:lnTo>
                        <a:pt x="361840" y="413879"/>
                      </a:lnTo>
                      <a:lnTo>
                        <a:pt x="361840" y="259321"/>
                      </a:lnTo>
                      <a:lnTo>
                        <a:pt x="386414" y="259321"/>
                      </a:lnTo>
                      <a:lnTo>
                        <a:pt x="361840" y="137098"/>
                      </a:lnTo>
                      <a:lnTo>
                        <a:pt x="361840" y="66609"/>
                      </a:lnTo>
                      <a:lnTo>
                        <a:pt x="388354" y="197886"/>
                      </a:lnTo>
                      <a:cubicBezTo>
                        <a:pt x="389647" y="205646"/>
                        <a:pt x="396114" y="211466"/>
                        <a:pt x="403228" y="212760"/>
                      </a:cubicBezTo>
                      <a:lnTo>
                        <a:pt x="452376" y="296182"/>
                      </a:lnTo>
                      <a:lnTo>
                        <a:pt x="452376" y="413879"/>
                      </a:lnTo>
                      <a:lnTo>
                        <a:pt x="478243" y="413879"/>
                      </a:lnTo>
                      <a:lnTo>
                        <a:pt x="478243" y="336277"/>
                      </a:lnTo>
                      <a:lnTo>
                        <a:pt x="491177" y="336277"/>
                      </a:lnTo>
                      <a:lnTo>
                        <a:pt x="491177" y="413879"/>
                      </a:lnTo>
                      <a:lnTo>
                        <a:pt x="517044" y="413879"/>
                      </a:lnTo>
                      <a:lnTo>
                        <a:pt x="517044" y="301356"/>
                      </a:lnTo>
                      <a:lnTo>
                        <a:pt x="531272" y="334984"/>
                      </a:lnTo>
                      <a:cubicBezTo>
                        <a:pt x="533212" y="340157"/>
                        <a:pt x="538385" y="342744"/>
                        <a:pt x="542912" y="342744"/>
                      </a:cubicBezTo>
                      <a:cubicBezTo>
                        <a:pt x="544852" y="342744"/>
                        <a:pt x="546145" y="342744"/>
                        <a:pt x="548085" y="341450"/>
                      </a:cubicBezTo>
                      <a:cubicBezTo>
                        <a:pt x="554552" y="338864"/>
                        <a:pt x="557786" y="331103"/>
                        <a:pt x="554552" y="324637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644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</p:grpSp>
        </p:grpSp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18E033C5-30CA-AE0C-1284-C772A70B7037}"/>
                </a:ext>
              </a:extLst>
            </p:cNvPr>
            <p:cNvGrpSpPr/>
            <p:nvPr/>
          </p:nvGrpSpPr>
          <p:grpSpPr>
            <a:xfrm>
              <a:off x="686946" y="1793197"/>
              <a:ext cx="1134781" cy="747699"/>
              <a:chOff x="5388486" y="1766052"/>
              <a:chExt cx="1547335" cy="1019528"/>
            </a:xfrm>
          </p:grpSpPr>
          <p:pic>
            <p:nvPicPr>
              <p:cNvPr id="15" name="Grafik 14" descr="Ein Bild, das Text, Vektorgrafiken, Visitenkarte, ClipArt enthält.&#10;&#10;Automatisch generierte Beschreibung">
                <a:extLst>
                  <a:ext uri="{FF2B5EF4-FFF2-40B4-BE49-F238E27FC236}">
                    <a16:creationId xmlns:a16="http://schemas.microsoft.com/office/drawing/2014/main" id="{8490754E-C371-10C3-2BF8-91140C0725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88486" y="1766052"/>
                <a:ext cx="1547335" cy="857250"/>
              </a:xfrm>
              <a:prstGeom prst="rect">
                <a:avLst/>
              </a:prstGeom>
            </p:spPr>
          </p:pic>
          <p:pic>
            <p:nvPicPr>
              <p:cNvPr id="16" name="Grafik 15" descr="Mann mit einfarbiger Füllung">
                <a:extLst>
                  <a:ext uri="{FF2B5EF4-FFF2-40B4-BE49-F238E27FC236}">
                    <a16:creationId xmlns:a16="http://schemas.microsoft.com/office/drawing/2014/main" id="{869EAAA8-B025-EF27-12F8-DAAF704FE3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5699571" y="2245274"/>
                <a:ext cx="540306" cy="540306"/>
              </a:xfrm>
              <a:prstGeom prst="rect">
                <a:avLst/>
              </a:prstGeom>
            </p:spPr>
          </p:pic>
        </p:grpSp>
      </p:grpSp>
      <p:sp>
        <p:nvSpPr>
          <p:cNvPr id="27" name="Geschweifte Klammer rechts 26">
            <a:extLst>
              <a:ext uri="{FF2B5EF4-FFF2-40B4-BE49-F238E27FC236}">
                <a16:creationId xmlns:a16="http://schemas.microsoft.com/office/drawing/2014/main" id="{AF0BA6CA-BCE3-BF95-E6A9-741E550B1321}"/>
              </a:ext>
            </a:extLst>
          </p:cNvPr>
          <p:cNvSpPr/>
          <p:nvPr/>
        </p:nvSpPr>
        <p:spPr>
          <a:xfrm flipH="1">
            <a:off x="1526301" y="1644500"/>
            <a:ext cx="155448" cy="14400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8" name="Grafik 27" descr="Euro mit einfarbiger Füllung">
            <a:extLst>
              <a:ext uri="{FF2B5EF4-FFF2-40B4-BE49-F238E27FC236}">
                <a16:creationId xmlns:a16="http://schemas.microsoft.com/office/drawing/2014/main" id="{97E350EE-79F1-2548-8687-0A143F2F291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60165" y="1907300"/>
            <a:ext cx="914400" cy="914400"/>
          </a:xfrm>
          <a:prstGeom prst="rect">
            <a:avLst/>
          </a:prstGeom>
        </p:spPr>
      </p:pic>
      <p:pic>
        <p:nvPicPr>
          <p:cNvPr id="30" name="Grafik 29" descr="Übertragen mit einfarbiger Füllung">
            <a:extLst>
              <a:ext uri="{FF2B5EF4-FFF2-40B4-BE49-F238E27FC236}">
                <a16:creationId xmlns:a16="http://schemas.microsoft.com/office/drawing/2014/main" id="{F8B249F0-8956-C273-4BCA-F62EFAB4292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152442" y="1752106"/>
            <a:ext cx="914400" cy="914400"/>
          </a:xfrm>
          <a:prstGeom prst="rect">
            <a:avLst/>
          </a:prstGeom>
        </p:spPr>
      </p:pic>
      <p:pic>
        <p:nvPicPr>
          <p:cNvPr id="31" name="Inhaltsplatzhalter 76" descr="Elektriker mit einfarbiger Füllung">
            <a:extLst>
              <a:ext uri="{FF2B5EF4-FFF2-40B4-BE49-F238E27FC236}">
                <a16:creationId xmlns:a16="http://schemas.microsoft.com/office/drawing/2014/main" id="{E6F0F9F1-A479-4217-DDBB-F349E1DF1ED0}"/>
              </a:ext>
            </a:extLst>
          </p:cNvPr>
          <p:cNvPicPr>
            <a:picLocks noGrp="1" noChangeAspect="1"/>
          </p:cNvPicPr>
          <p:nvPr>
            <p:ph idx="11"/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583587" y="1710545"/>
            <a:ext cx="914400" cy="914400"/>
          </a:xfrm>
        </p:spPr>
      </p:pic>
      <p:sp>
        <p:nvSpPr>
          <p:cNvPr id="33" name="Inhaltsplatzhalter 3">
            <a:extLst>
              <a:ext uri="{FF2B5EF4-FFF2-40B4-BE49-F238E27FC236}">
                <a16:creationId xmlns:a16="http://schemas.microsoft.com/office/drawing/2014/main" id="{659BC0D4-B3FA-4CD8-F0A2-96548D38F0A4}"/>
              </a:ext>
            </a:extLst>
          </p:cNvPr>
          <p:cNvSpPr txBox="1">
            <a:spLocks/>
          </p:cNvSpPr>
          <p:nvPr/>
        </p:nvSpPr>
        <p:spPr bwMode="auto">
          <a:xfrm>
            <a:off x="180489" y="3731705"/>
            <a:ext cx="8783999" cy="1506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None/>
              <a:defRPr sz="16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180000" indent="-180000" algn="l" rtl="0" eaLnBrk="1" fontAlgn="base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360000" indent="-180000" algn="l" rtl="0" eaLnBrk="1" fontAlgn="base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Symbol" panose="05050102010706020507" pitchFamily="18" charset="2"/>
              <a:buChar char="-"/>
              <a:defRPr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540000" indent="-180000" algn="l" rtl="0" eaLnBrk="1" fontAlgn="base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720000" indent="-180000" algn="l" defTabSz="900113" rtl="0" eaLnBrk="1" fontAlgn="base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Symbol" panose="05050102010706020507" pitchFamily="18" charset="2"/>
              <a:buChar char="-"/>
              <a:defRPr sz="11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136525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182245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227965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273685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de-DE" sz="1400" b="1" kern="0" dirty="0"/>
          </a:p>
          <a:p>
            <a:pPr marL="342900" indent="-342900">
              <a:buAutoNum type="arabicPeriod"/>
            </a:pPr>
            <a:r>
              <a:rPr lang="de-DE" sz="1400" b="1" kern="0" dirty="0"/>
              <a:t>Wie können die Kriterien für die Planung von Verteilnetzen in der Dimensionierung </a:t>
            </a:r>
            <a:br>
              <a:rPr lang="de-DE" sz="1400" b="1" kern="0" dirty="0"/>
            </a:br>
            <a:r>
              <a:rPr lang="de-DE" sz="1400" b="1" kern="0" dirty="0"/>
              <a:t>von PV-Anlagen mit Hilfe von Power-Flow Optimierung berücksichtigt werden?</a:t>
            </a:r>
          </a:p>
          <a:p>
            <a:pPr marL="342900" indent="-342900">
              <a:buAutoNum type="arabicPeriod"/>
            </a:pPr>
            <a:endParaRPr lang="de-DE" sz="1400" b="1" kern="0" dirty="0"/>
          </a:p>
          <a:p>
            <a:pPr marL="342900" indent="-342900">
              <a:buAutoNum type="arabicPeriod"/>
            </a:pPr>
            <a:r>
              <a:rPr lang="de-DE" sz="1400" b="1" kern="0" dirty="0"/>
              <a:t>Welchen Einfluss haben die Planungskriterien auf die Dimensionierung der Anlagenleistung?</a:t>
            </a:r>
          </a:p>
        </p:txBody>
      </p: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082503AE-D839-FC18-4F1E-A014FADAAE0D}"/>
              </a:ext>
            </a:extLst>
          </p:cNvPr>
          <p:cNvCxnSpPr/>
          <p:nvPr/>
        </p:nvCxnSpPr>
        <p:spPr>
          <a:xfrm>
            <a:off x="180489" y="3437483"/>
            <a:ext cx="878399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>
            <a:extLst>
              <a:ext uri="{FF2B5EF4-FFF2-40B4-BE49-F238E27FC236}">
                <a16:creationId xmlns:a16="http://schemas.microsoft.com/office/drawing/2014/main" id="{35167EA4-9F44-E40C-8152-9CE995B3225F}"/>
              </a:ext>
            </a:extLst>
          </p:cNvPr>
          <p:cNvSpPr txBox="1"/>
          <p:nvPr/>
        </p:nvSpPr>
        <p:spPr>
          <a:xfrm>
            <a:off x="7066843" y="1299652"/>
            <a:ext cx="18976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b="1" dirty="0">
                <a:solidFill>
                  <a:schemeClr val="tx2"/>
                </a:solidFill>
              </a:rPr>
              <a:t>DIN EN 50160 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57A08B75-65CE-0CC6-7561-8490EBD50260}"/>
              </a:ext>
            </a:extLst>
          </p:cNvPr>
          <p:cNvSpPr txBox="1"/>
          <p:nvPr/>
        </p:nvSpPr>
        <p:spPr>
          <a:xfrm>
            <a:off x="7066842" y="2749628"/>
            <a:ext cx="18976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b="1" dirty="0">
                <a:solidFill>
                  <a:schemeClr val="tx2"/>
                </a:solidFill>
              </a:rPr>
              <a:t>VDE AR-N 4105</a:t>
            </a:r>
          </a:p>
        </p:txBody>
      </p:sp>
    </p:spTree>
    <p:extLst>
      <p:ext uri="{BB962C8B-B14F-4D97-AF65-F5344CB8AC3E}">
        <p14:creationId xmlns:p14="http://schemas.microsoft.com/office/powerpoint/2010/main" val="39870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C17173B-1787-B71F-7B76-6B1D71112C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097D340-D95C-B5F9-EAD1-8FA1CBF9B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5FB551B-CED7-9A63-5EA5-3F02C1AE9A17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 anchor="ctr"/>
          <a:lstStyle/>
          <a:p>
            <a:pPr defTabSz="720725">
              <a:tabLst>
                <a:tab pos="720725" algn="l"/>
              </a:tabLst>
            </a:pPr>
            <a:r>
              <a:rPr lang="de-DE" sz="2000" b="1" dirty="0">
                <a:solidFill>
                  <a:schemeClr val="tx2"/>
                </a:solidFill>
              </a:rPr>
              <a:t>	Motivation und Zielsetzung</a:t>
            </a:r>
          </a:p>
          <a:p>
            <a:pPr marL="0" lvl="1" indent="0" defTabSz="720725">
              <a:buNone/>
              <a:tabLst>
                <a:tab pos="720725" algn="l"/>
              </a:tabLst>
            </a:pPr>
            <a:endParaRPr lang="de-DE" sz="2000" b="1" dirty="0"/>
          </a:p>
          <a:p>
            <a:pPr marL="0" lvl="1" indent="0" defTabSz="720725">
              <a:buNone/>
              <a:tabLst>
                <a:tab pos="720725" algn="l"/>
              </a:tabLst>
            </a:pPr>
            <a:r>
              <a:rPr lang="de-DE" sz="2000" b="1" dirty="0"/>
              <a:t>	Grundlagen</a:t>
            </a:r>
          </a:p>
          <a:p>
            <a:pPr defTabSz="720725">
              <a:tabLst>
                <a:tab pos="720725" algn="l"/>
              </a:tabLst>
            </a:pPr>
            <a:endParaRPr lang="de-DE" sz="2000" b="1" dirty="0"/>
          </a:p>
          <a:p>
            <a:pPr defTabSz="720725">
              <a:tabLst>
                <a:tab pos="720725" algn="l"/>
              </a:tabLst>
            </a:pPr>
            <a:r>
              <a:rPr lang="de-DE" sz="2000" b="1" dirty="0">
                <a:solidFill>
                  <a:schemeClr val="tx2"/>
                </a:solidFill>
              </a:rPr>
              <a:t>	Methodik</a:t>
            </a:r>
          </a:p>
          <a:p>
            <a:pPr defTabSz="720725">
              <a:tabLst>
                <a:tab pos="720725" algn="l"/>
              </a:tabLst>
            </a:pPr>
            <a:endParaRPr lang="de-DE" sz="2000" b="1" dirty="0">
              <a:solidFill>
                <a:schemeClr val="tx2"/>
              </a:solidFill>
            </a:endParaRPr>
          </a:p>
          <a:p>
            <a:pPr defTabSz="720725">
              <a:tabLst>
                <a:tab pos="720725" algn="l"/>
              </a:tabLst>
            </a:pPr>
            <a:r>
              <a:rPr lang="de-DE" sz="2000" b="1" dirty="0">
                <a:solidFill>
                  <a:schemeClr val="tx2"/>
                </a:solidFill>
              </a:rPr>
              <a:t>	Ergebnisse </a:t>
            </a:r>
          </a:p>
          <a:p>
            <a:pPr defTabSz="720725">
              <a:tabLst>
                <a:tab pos="720725" algn="l"/>
              </a:tabLst>
            </a:pPr>
            <a:endParaRPr lang="de-DE" sz="2000" b="1" dirty="0">
              <a:solidFill>
                <a:schemeClr val="tx2"/>
              </a:solidFill>
            </a:endParaRPr>
          </a:p>
          <a:p>
            <a:pPr defTabSz="720725">
              <a:tabLst>
                <a:tab pos="720725" algn="l"/>
              </a:tabLst>
            </a:pPr>
            <a:r>
              <a:rPr lang="de-DE" sz="2000" b="1" dirty="0">
                <a:solidFill>
                  <a:schemeClr val="tx2"/>
                </a:solidFill>
              </a:rPr>
              <a:t>	Fazit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A40A95D-6608-AF9C-6FE0-683759F7B73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16.02.2023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496BF93-78E6-5218-501F-0B3169B272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Marcel Böhringer | Technische Universität Darmstadt | IEWT 2023 – Elektrische Netze I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95DA389-61BC-7CDE-EFBF-F440CB715F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/>
              <a:t>Folie </a:t>
            </a:r>
            <a:fld id="{C55C581E-CF6C-4085-AF31-EC3506E4B48E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8" name="Rechteck 7">
            <a:hlinkClick r:id="" action="ppaction://noaction"/>
            <a:extLst>
              <a:ext uri="{FF2B5EF4-FFF2-40B4-BE49-F238E27FC236}">
                <a16:creationId xmlns:a16="http://schemas.microsoft.com/office/drawing/2014/main" id="{AC3D0BED-D363-84CC-CC1C-B81D4BF81170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79512" y="1618437"/>
            <a:ext cx="400109" cy="40011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6200" tIns="76200" rIns="76200" bIns="76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bg1">
                    <a:lumMod val="100000"/>
                  </a:schemeClr>
                </a:solidFill>
                <a:latin typeface="+mj-lt"/>
              </a:rPr>
              <a:t>1</a:t>
            </a:r>
          </a:p>
        </p:txBody>
      </p:sp>
      <p:sp>
        <p:nvSpPr>
          <p:cNvPr id="9" name="Rechteck 8">
            <a:hlinkClick r:id="" action="ppaction://noaction"/>
            <a:extLst>
              <a:ext uri="{FF2B5EF4-FFF2-40B4-BE49-F238E27FC236}">
                <a16:creationId xmlns:a16="http://schemas.microsoft.com/office/drawing/2014/main" id="{85865D10-41D2-5AD9-1D06-F974A33B07C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79512" y="2338715"/>
            <a:ext cx="400109" cy="400110"/>
          </a:xfrm>
          <a:prstGeom prst="rect">
            <a:avLst/>
          </a:prstGeom>
          <a:solidFill>
            <a:schemeClr val="accent1">
              <a:lumMod val="10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6200" tIns="76200" rIns="76200" bIns="76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bg1">
                    <a:lumMod val="100000"/>
                  </a:schemeClr>
                </a:solidFill>
                <a:latin typeface="+mj-lt"/>
              </a:rPr>
              <a:t>2</a:t>
            </a:r>
          </a:p>
        </p:txBody>
      </p:sp>
      <p:sp>
        <p:nvSpPr>
          <p:cNvPr id="10" name="Rechteck 9">
            <a:hlinkClick r:id="" action="ppaction://noaction"/>
            <a:extLst>
              <a:ext uri="{FF2B5EF4-FFF2-40B4-BE49-F238E27FC236}">
                <a16:creationId xmlns:a16="http://schemas.microsoft.com/office/drawing/2014/main" id="{261174AA-E2F9-89C8-666D-9BEBD7619B5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79512" y="3058993"/>
            <a:ext cx="400109" cy="40011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6200" tIns="76200" rIns="76200" bIns="76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bg1">
                    <a:lumMod val="100000"/>
                  </a:schemeClr>
                </a:solidFill>
                <a:latin typeface="+mj-lt"/>
              </a:rPr>
              <a:t>3</a:t>
            </a:r>
          </a:p>
        </p:txBody>
      </p:sp>
      <p:sp>
        <p:nvSpPr>
          <p:cNvPr id="11" name="Rechteck 10">
            <a:hlinkClick r:id="" action="ppaction://noaction"/>
            <a:extLst>
              <a:ext uri="{FF2B5EF4-FFF2-40B4-BE49-F238E27FC236}">
                <a16:creationId xmlns:a16="http://schemas.microsoft.com/office/drawing/2014/main" id="{D244D9D6-14BC-4AA5-395D-CF8A15617B3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79512" y="3779271"/>
            <a:ext cx="400109" cy="40011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6200" tIns="76200" rIns="76200" bIns="76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bg1">
                    <a:lumMod val="100000"/>
                  </a:schemeClr>
                </a:solidFill>
                <a:latin typeface="+mj-lt"/>
              </a:rPr>
              <a:t>4</a:t>
            </a:r>
          </a:p>
        </p:txBody>
      </p:sp>
      <p:sp>
        <p:nvSpPr>
          <p:cNvPr id="12" name="Rechteck 11">
            <a:hlinkClick r:id="" action="ppaction://noaction"/>
            <a:extLst>
              <a:ext uri="{FF2B5EF4-FFF2-40B4-BE49-F238E27FC236}">
                <a16:creationId xmlns:a16="http://schemas.microsoft.com/office/drawing/2014/main" id="{842A5A6A-55E2-B77A-11A0-903874F7EE8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79512" y="4499548"/>
            <a:ext cx="400109" cy="40011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6200" tIns="76200" rIns="76200" bIns="76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bg1">
                    <a:lumMod val="100000"/>
                  </a:schemeClr>
                </a:solidFill>
                <a:latin typeface="+mj-lt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295265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3FEFE63F-F439-FC08-F61E-1AE93CF180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Grundlagen – Anforderungen Verteilnetzplanung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5EB329E-2F6B-8DA5-A334-A2932C2D1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Drei Kriterien für die Netzplanung sind von Relevanz.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32A97A6-5A08-D24B-7DFF-FCD584463A9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16.02.2023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2ECF273-A76D-B96D-9679-FFEA85DF7F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Marcel Böhringer | Technische Universität Darmstadt | IEWT 2023 – Elektrische Netze I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3D42862-F01B-F5B0-77BE-3F821AE167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/>
              <a:t>Folie </a:t>
            </a:r>
            <a:fld id="{C55C581E-CF6C-4085-AF31-EC3506E4B48E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11" name="Inhaltsplatzhalter 1">
            <a:extLst>
              <a:ext uri="{FF2B5EF4-FFF2-40B4-BE49-F238E27FC236}">
                <a16:creationId xmlns:a16="http://schemas.microsoft.com/office/drawing/2014/main" id="{FDE48F02-69AB-E5D9-ECE7-6B021D46C4C1}"/>
              </a:ext>
            </a:extLst>
          </p:cNvPr>
          <p:cNvSpPr txBox="1">
            <a:spLocks/>
          </p:cNvSpPr>
          <p:nvPr/>
        </p:nvSpPr>
        <p:spPr>
          <a:xfrm>
            <a:off x="5134260" y="1185359"/>
            <a:ext cx="1800000" cy="920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0" rIns="0" bIns="0" anchor="ctr"/>
          <a:lstStyle>
            <a:defPPr>
              <a:defRPr lang="de-DE"/>
            </a:defPPr>
            <a:lvl1pPr marL="0" indent="0" algn="ctr" eaLnBrk="1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None/>
              <a:defRPr sz="1400" b="1" kern="0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180000" indent="-180000" eaLnBrk="1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360000" indent="-179388" eaLnBrk="1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Symbol" panose="05050102010706020507" pitchFamily="18" charset="2"/>
              <a:buChar char="-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540000" indent="-180000" eaLnBrk="1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Wingdings" pitchFamily="2" charset="2"/>
              <a:buChar char="§"/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720000" indent="-180000" defTabSz="900113" eaLnBrk="1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Symbol" panose="05050102010706020507" pitchFamily="18" charset="2"/>
              <a:buChar char="-"/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1365250" indent="-188913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latin typeface="+mn-lt"/>
              </a:defRPr>
            </a:lvl6pPr>
            <a:lvl7pPr marL="1822450" indent="-188913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latin typeface="+mn-lt"/>
              </a:defRPr>
            </a:lvl7pPr>
            <a:lvl8pPr marL="2279650" indent="-188913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latin typeface="+mn-lt"/>
              </a:defRPr>
            </a:lvl8pPr>
            <a:lvl9pPr marL="2736850" indent="-188913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latin typeface="+mn-lt"/>
              </a:defRPr>
            </a:lvl9pPr>
          </a:lstStyle>
          <a:p>
            <a:r>
              <a:rPr lang="de-DE" dirty="0"/>
              <a:t>Langsame Spannungs-änderung</a:t>
            </a:r>
          </a:p>
        </p:txBody>
      </p:sp>
      <p:sp>
        <p:nvSpPr>
          <p:cNvPr id="12" name="Inhaltsplatzhalter 1">
            <a:extLst>
              <a:ext uri="{FF2B5EF4-FFF2-40B4-BE49-F238E27FC236}">
                <a16:creationId xmlns:a16="http://schemas.microsoft.com/office/drawing/2014/main" id="{D6D5DED8-3A80-41DF-8E3B-470458FEA455}"/>
              </a:ext>
            </a:extLst>
          </p:cNvPr>
          <p:cNvSpPr txBox="1">
            <a:spLocks/>
          </p:cNvSpPr>
          <p:nvPr/>
        </p:nvSpPr>
        <p:spPr>
          <a:xfrm>
            <a:off x="181499" y="1185359"/>
            <a:ext cx="1800000" cy="920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0" rIns="0" bIns="0" anchor="ctr"/>
          <a:lstStyle>
            <a:defPPr>
              <a:defRPr lang="de-DE"/>
            </a:defPPr>
            <a:lvl1pPr marL="0" indent="0" algn="ctr" eaLnBrk="1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None/>
              <a:defRPr sz="1400" b="1" kern="0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180000" indent="-180000" eaLnBrk="1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360000" indent="-179388" eaLnBrk="1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Symbol" panose="05050102010706020507" pitchFamily="18" charset="2"/>
              <a:buChar char="-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540000" indent="-180000" eaLnBrk="1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Wingdings" pitchFamily="2" charset="2"/>
              <a:buChar char="§"/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720000" indent="-180000" defTabSz="900113" eaLnBrk="1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Symbol" panose="05050102010706020507" pitchFamily="18" charset="2"/>
              <a:buChar char="-"/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1365250" indent="-188913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latin typeface="+mn-lt"/>
              </a:defRPr>
            </a:lvl6pPr>
            <a:lvl7pPr marL="1822450" indent="-188913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latin typeface="+mn-lt"/>
              </a:defRPr>
            </a:lvl7pPr>
            <a:lvl8pPr marL="2279650" indent="-188913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latin typeface="+mn-lt"/>
              </a:defRPr>
            </a:lvl8pPr>
            <a:lvl9pPr marL="2736850" indent="-188913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latin typeface="+mn-lt"/>
              </a:defRPr>
            </a:lvl9pPr>
          </a:lstStyle>
          <a:p>
            <a:r>
              <a:rPr lang="de-DE" dirty="0"/>
              <a:t>thermische Belastung Betriebsmittel</a:t>
            </a:r>
          </a:p>
        </p:txBody>
      </p:sp>
      <p:sp>
        <p:nvSpPr>
          <p:cNvPr id="43" name="Inhaltsplatzhalter 1">
            <a:extLst>
              <a:ext uri="{FF2B5EF4-FFF2-40B4-BE49-F238E27FC236}">
                <a16:creationId xmlns:a16="http://schemas.microsoft.com/office/drawing/2014/main" id="{E8847AA7-1BEE-4242-AD51-FFCFF45A0894}"/>
              </a:ext>
            </a:extLst>
          </p:cNvPr>
          <p:cNvSpPr txBox="1">
            <a:spLocks/>
          </p:cNvSpPr>
          <p:nvPr/>
        </p:nvSpPr>
        <p:spPr>
          <a:xfrm>
            <a:off x="2609292" y="1185359"/>
            <a:ext cx="1800000" cy="920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0" rIns="0" bIns="0" anchor="ctr"/>
          <a:lstStyle>
            <a:defPPr>
              <a:defRPr lang="de-DE"/>
            </a:defPPr>
            <a:lvl1pPr marL="0" indent="0" algn="ctr" eaLnBrk="1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None/>
              <a:defRPr sz="1400" b="1" kern="0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180000" indent="-180000" eaLnBrk="1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360000" indent="-179388" eaLnBrk="1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Symbol" panose="05050102010706020507" pitchFamily="18" charset="2"/>
              <a:buChar char="-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540000" indent="-180000" eaLnBrk="1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Wingdings" pitchFamily="2" charset="2"/>
              <a:buChar char="§"/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720000" indent="-180000" defTabSz="900113" eaLnBrk="1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Symbol" panose="05050102010706020507" pitchFamily="18" charset="2"/>
              <a:buChar char="-"/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1365250" indent="-188913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latin typeface="+mn-lt"/>
              </a:defRPr>
            </a:lvl6pPr>
            <a:lvl7pPr marL="1822450" indent="-188913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latin typeface="+mn-lt"/>
              </a:defRPr>
            </a:lvl7pPr>
            <a:lvl8pPr marL="2279650" indent="-188913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latin typeface="+mn-lt"/>
              </a:defRPr>
            </a:lvl8pPr>
            <a:lvl9pPr marL="2736850" indent="-188913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latin typeface="+mn-lt"/>
              </a:defRPr>
            </a:lvl9pPr>
          </a:lstStyle>
          <a:p>
            <a:r>
              <a:rPr lang="de-DE" dirty="0"/>
              <a:t>Zulässiges </a:t>
            </a:r>
          </a:p>
          <a:p>
            <a:r>
              <a:rPr lang="de-DE" dirty="0"/>
              <a:t>Spannungsband</a:t>
            </a:r>
          </a:p>
        </p:txBody>
      </p:sp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B0B3B40B-6417-740C-A3BD-37728202A13B}"/>
              </a:ext>
            </a:extLst>
          </p:cNvPr>
          <p:cNvGrpSpPr/>
          <p:nvPr/>
        </p:nvGrpSpPr>
        <p:grpSpPr>
          <a:xfrm>
            <a:off x="181499" y="2369668"/>
            <a:ext cx="6752762" cy="1092352"/>
            <a:chOff x="181499" y="2369668"/>
            <a:chExt cx="6752762" cy="1092352"/>
          </a:xfrm>
        </p:grpSpPr>
        <p:sp>
          <p:nvSpPr>
            <p:cNvPr id="44" name="Geschweifte Klammer rechts 43">
              <a:extLst>
                <a:ext uri="{FF2B5EF4-FFF2-40B4-BE49-F238E27FC236}">
                  <a16:creationId xmlns:a16="http://schemas.microsoft.com/office/drawing/2014/main" id="{006516AB-3A45-1EA0-56CE-AAC303CFE3E7}"/>
                </a:ext>
              </a:extLst>
            </p:cNvPr>
            <p:cNvSpPr/>
            <p:nvPr/>
          </p:nvSpPr>
          <p:spPr>
            <a:xfrm rot="5400000">
              <a:off x="1003775" y="1547392"/>
              <a:ext cx="155448" cy="180000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Geschweifte Klammer rechts 44">
              <a:extLst>
                <a:ext uri="{FF2B5EF4-FFF2-40B4-BE49-F238E27FC236}">
                  <a16:creationId xmlns:a16="http://schemas.microsoft.com/office/drawing/2014/main" id="{92B695F3-10AD-21F4-6CC4-F41358E8EBFC}"/>
                </a:ext>
              </a:extLst>
            </p:cNvPr>
            <p:cNvSpPr/>
            <p:nvPr/>
          </p:nvSpPr>
          <p:spPr>
            <a:xfrm rot="5400000">
              <a:off x="3431568" y="1547393"/>
              <a:ext cx="155448" cy="180000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Geschweifte Klammer rechts 45">
              <a:extLst>
                <a:ext uri="{FF2B5EF4-FFF2-40B4-BE49-F238E27FC236}">
                  <a16:creationId xmlns:a16="http://schemas.microsoft.com/office/drawing/2014/main" id="{8726E376-56EF-DD79-B3A8-E8A45D5DB7CF}"/>
                </a:ext>
              </a:extLst>
            </p:cNvPr>
            <p:cNvSpPr/>
            <p:nvPr/>
          </p:nvSpPr>
          <p:spPr>
            <a:xfrm rot="5400000">
              <a:off x="5956537" y="1547394"/>
              <a:ext cx="155448" cy="180000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Rechteck 46">
                  <a:extLst>
                    <a:ext uri="{FF2B5EF4-FFF2-40B4-BE49-F238E27FC236}">
                      <a16:creationId xmlns:a16="http://schemas.microsoft.com/office/drawing/2014/main" id="{E0DB2746-3E1C-A743-DE85-CE1127A39704}"/>
                    </a:ext>
                  </a:extLst>
                </p:cNvPr>
                <p:cNvSpPr/>
                <p:nvPr/>
              </p:nvSpPr>
              <p:spPr>
                <a:xfrm>
                  <a:off x="502751" y="2789205"/>
                  <a:ext cx="1157496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de-DE" sz="1400" b="0" i="0" smtClean="0">
                                <a:latin typeface="Cambria Math" panose="02040503050406030204" pitchFamily="18" charset="0"/>
                              </a:rPr>
                              <m:t>th</m:t>
                            </m:r>
                          </m:sub>
                        </m:sSub>
                        <m:r>
                          <a:rPr lang="de-DE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≤100 %</m:t>
                        </m:r>
                      </m:oMath>
                    </m:oMathPara>
                  </a14:m>
                  <a:endParaRPr lang="de-DE" sz="1200" dirty="0"/>
                </a:p>
              </p:txBody>
            </p:sp>
          </mc:Choice>
          <mc:Fallback xmlns="">
            <p:sp>
              <p:nvSpPr>
                <p:cNvPr id="47" name="Rechteck 46">
                  <a:extLst>
                    <a:ext uri="{FF2B5EF4-FFF2-40B4-BE49-F238E27FC236}">
                      <a16:creationId xmlns:a16="http://schemas.microsoft.com/office/drawing/2014/main" id="{E0DB2746-3E1C-A743-DE85-CE1127A3970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751" y="2789205"/>
                  <a:ext cx="1157496" cy="30777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Rechteck 47">
                  <a:extLst>
                    <a:ext uri="{FF2B5EF4-FFF2-40B4-BE49-F238E27FC236}">
                      <a16:creationId xmlns:a16="http://schemas.microsoft.com/office/drawing/2014/main" id="{0307219E-C12B-E4BC-735A-C7EF634930A0}"/>
                    </a:ext>
                  </a:extLst>
                </p:cNvPr>
                <p:cNvSpPr/>
                <p:nvPr/>
              </p:nvSpPr>
              <p:spPr>
                <a:xfrm>
                  <a:off x="511355" y="3154243"/>
                  <a:ext cx="113665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de-DE" sz="1400" b="0" i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</m:sub>
                        </m:sSub>
                        <m:r>
                          <a:rPr lang="de-DE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≤100 %</m:t>
                        </m:r>
                      </m:oMath>
                    </m:oMathPara>
                  </a14:m>
                  <a:endParaRPr lang="de-DE" sz="1200" dirty="0"/>
                </a:p>
              </p:txBody>
            </p:sp>
          </mc:Choice>
          <mc:Fallback xmlns="">
            <p:sp>
              <p:nvSpPr>
                <p:cNvPr id="48" name="Rechteck 47">
                  <a:extLst>
                    <a:ext uri="{FF2B5EF4-FFF2-40B4-BE49-F238E27FC236}">
                      <a16:creationId xmlns:a16="http://schemas.microsoft.com/office/drawing/2014/main" id="{0307219E-C12B-E4BC-735A-C7EF634930A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1355" y="3154243"/>
                  <a:ext cx="1136658" cy="30777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Rechteck 48">
                  <a:extLst>
                    <a:ext uri="{FF2B5EF4-FFF2-40B4-BE49-F238E27FC236}">
                      <a16:creationId xmlns:a16="http://schemas.microsoft.com/office/drawing/2014/main" id="{FF917D28-9B92-928A-18AB-733F89B307A2}"/>
                    </a:ext>
                  </a:extLst>
                </p:cNvPr>
                <p:cNvSpPr/>
                <p:nvPr/>
              </p:nvSpPr>
              <p:spPr>
                <a:xfrm>
                  <a:off x="2451886" y="2967011"/>
                  <a:ext cx="2114810" cy="31720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0,9 </m:t>
                        </m:r>
                        <m:r>
                          <m:rPr>
                            <m:sty m:val="p"/>
                          </m:rPr>
                          <a:rPr lang="de-DE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</m:t>
                        </m:r>
                        <m:r>
                          <a:rPr lang="de-DE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de-DE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u</m:t>
                        </m:r>
                        <m:r>
                          <a:rPr lang="de-DE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de-DE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de-DE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de-DE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1,1</m:t>
                        </m:r>
                        <m:r>
                          <a:rPr lang="de-DE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de-DE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</m:t>
                        </m:r>
                        <m:r>
                          <a:rPr lang="de-DE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de-DE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u</m:t>
                        </m:r>
                        <m:r>
                          <a:rPr lang="de-DE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de-DE" sz="1400" dirty="0"/>
                </a:p>
              </p:txBody>
            </p:sp>
          </mc:Choice>
          <mc:Fallback xmlns="">
            <p:sp>
              <p:nvSpPr>
                <p:cNvPr id="49" name="Rechteck 48">
                  <a:extLst>
                    <a:ext uri="{FF2B5EF4-FFF2-40B4-BE49-F238E27FC236}">
                      <a16:creationId xmlns:a16="http://schemas.microsoft.com/office/drawing/2014/main" id="{FF917D28-9B92-928A-18AB-733F89B307A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51886" y="2967011"/>
                  <a:ext cx="2114810" cy="31720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Rechteck 49">
                  <a:extLst>
                    <a:ext uri="{FF2B5EF4-FFF2-40B4-BE49-F238E27FC236}">
                      <a16:creationId xmlns:a16="http://schemas.microsoft.com/office/drawing/2014/main" id="{F9DBCAB5-30FE-B816-5FE3-FA4CAC5E7F13}"/>
                    </a:ext>
                  </a:extLst>
                </p:cNvPr>
                <p:cNvSpPr/>
                <p:nvPr/>
              </p:nvSpPr>
              <p:spPr>
                <a:xfrm>
                  <a:off x="5676502" y="2967011"/>
                  <a:ext cx="943015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l-G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de-DE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r>
                          <a:rPr lang="en-US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de-DE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3%</m:t>
                        </m:r>
                      </m:oMath>
                    </m:oMathPara>
                  </a14:m>
                  <a:endParaRPr lang="de-DE" sz="1400" dirty="0"/>
                </a:p>
              </p:txBody>
            </p:sp>
          </mc:Choice>
          <mc:Fallback xmlns="">
            <p:sp>
              <p:nvSpPr>
                <p:cNvPr id="50" name="Rechteck 49">
                  <a:extLst>
                    <a:ext uri="{FF2B5EF4-FFF2-40B4-BE49-F238E27FC236}">
                      <a16:creationId xmlns:a16="http://schemas.microsoft.com/office/drawing/2014/main" id="{F9DBCAB5-30FE-B816-5FE3-FA4CAC5E7F1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76502" y="2967011"/>
                  <a:ext cx="943015" cy="30777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22378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3FEFE63F-F439-FC08-F61E-1AE93CF180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Grundlagen – Anforderungen Verteilnetzplanung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5EB329E-2F6B-8DA5-A334-A2932C2D1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499" y="407458"/>
            <a:ext cx="7495107" cy="360000"/>
          </a:xfrm>
        </p:spPr>
        <p:txBody>
          <a:bodyPr/>
          <a:lstStyle/>
          <a:p>
            <a:r>
              <a:rPr lang="de-DE" dirty="0"/>
              <a:t>Die Kriterien können in Betriebspunkte überführt werden.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32A97A6-5A08-D24B-7DFF-FCD584463A9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16.02.2023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2ECF273-A76D-B96D-9679-FFEA85DF7F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Marcel Böhringer | Technische Universität Darmstadt | IEWT 2023 – Elektrische Netze I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3D42862-F01B-F5B0-77BE-3F821AE167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/>
              <a:t>Folie </a:t>
            </a:r>
            <a:fld id="{C55C581E-CF6C-4085-AF31-EC3506E4B48E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11" name="Inhaltsplatzhalter 1">
            <a:extLst>
              <a:ext uri="{FF2B5EF4-FFF2-40B4-BE49-F238E27FC236}">
                <a16:creationId xmlns:a16="http://schemas.microsoft.com/office/drawing/2014/main" id="{FDE48F02-69AB-E5D9-ECE7-6B021D46C4C1}"/>
              </a:ext>
            </a:extLst>
          </p:cNvPr>
          <p:cNvSpPr txBox="1">
            <a:spLocks/>
          </p:cNvSpPr>
          <p:nvPr/>
        </p:nvSpPr>
        <p:spPr>
          <a:xfrm>
            <a:off x="5134260" y="1185359"/>
            <a:ext cx="1800000" cy="920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0" rIns="0" bIns="0" anchor="ctr"/>
          <a:lstStyle>
            <a:defPPr>
              <a:defRPr lang="de-DE"/>
            </a:defPPr>
            <a:lvl1pPr marL="0" indent="0" algn="ctr" eaLnBrk="1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None/>
              <a:defRPr sz="1400" b="1" kern="0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180000" indent="-180000" eaLnBrk="1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360000" indent="-179388" eaLnBrk="1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Symbol" panose="05050102010706020507" pitchFamily="18" charset="2"/>
              <a:buChar char="-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540000" indent="-180000" eaLnBrk="1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Wingdings" pitchFamily="2" charset="2"/>
              <a:buChar char="§"/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720000" indent="-180000" defTabSz="900113" eaLnBrk="1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Symbol" panose="05050102010706020507" pitchFamily="18" charset="2"/>
              <a:buChar char="-"/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1365250" indent="-188913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latin typeface="+mn-lt"/>
              </a:defRPr>
            </a:lvl6pPr>
            <a:lvl7pPr marL="1822450" indent="-188913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latin typeface="+mn-lt"/>
              </a:defRPr>
            </a:lvl7pPr>
            <a:lvl8pPr marL="2279650" indent="-188913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latin typeface="+mn-lt"/>
              </a:defRPr>
            </a:lvl8pPr>
            <a:lvl9pPr marL="2736850" indent="-188913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latin typeface="+mn-lt"/>
              </a:defRPr>
            </a:lvl9pPr>
          </a:lstStyle>
          <a:p>
            <a:r>
              <a:rPr lang="de-DE" dirty="0"/>
              <a:t>Langsame Spannungs-änderung</a:t>
            </a:r>
          </a:p>
        </p:txBody>
      </p:sp>
      <p:sp>
        <p:nvSpPr>
          <p:cNvPr id="12" name="Inhaltsplatzhalter 1">
            <a:extLst>
              <a:ext uri="{FF2B5EF4-FFF2-40B4-BE49-F238E27FC236}">
                <a16:creationId xmlns:a16="http://schemas.microsoft.com/office/drawing/2014/main" id="{D6D5DED8-3A80-41DF-8E3B-470458FEA455}"/>
              </a:ext>
            </a:extLst>
          </p:cNvPr>
          <p:cNvSpPr txBox="1">
            <a:spLocks/>
          </p:cNvSpPr>
          <p:nvPr/>
        </p:nvSpPr>
        <p:spPr>
          <a:xfrm>
            <a:off x="181499" y="1185359"/>
            <a:ext cx="1800000" cy="920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0" rIns="0" bIns="0" anchor="ctr"/>
          <a:lstStyle>
            <a:defPPr>
              <a:defRPr lang="de-DE"/>
            </a:defPPr>
            <a:lvl1pPr marL="0" indent="0" algn="ctr" eaLnBrk="1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None/>
              <a:defRPr sz="1400" b="1" kern="0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180000" indent="-180000" eaLnBrk="1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360000" indent="-179388" eaLnBrk="1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Symbol" panose="05050102010706020507" pitchFamily="18" charset="2"/>
              <a:buChar char="-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540000" indent="-180000" eaLnBrk="1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Wingdings" pitchFamily="2" charset="2"/>
              <a:buChar char="§"/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720000" indent="-180000" defTabSz="900113" eaLnBrk="1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Symbol" panose="05050102010706020507" pitchFamily="18" charset="2"/>
              <a:buChar char="-"/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1365250" indent="-188913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latin typeface="+mn-lt"/>
              </a:defRPr>
            </a:lvl6pPr>
            <a:lvl7pPr marL="1822450" indent="-188913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latin typeface="+mn-lt"/>
              </a:defRPr>
            </a:lvl7pPr>
            <a:lvl8pPr marL="2279650" indent="-188913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latin typeface="+mn-lt"/>
              </a:defRPr>
            </a:lvl8pPr>
            <a:lvl9pPr marL="2736850" indent="-188913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latin typeface="+mn-lt"/>
              </a:defRPr>
            </a:lvl9pPr>
          </a:lstStyle>
          <a:p>
            <a:r>
              <a:rPr lang="de-DE" dirty="0"/>
              <a:t>thermische Belastung Betriebsmittel</a:t>
            </a:r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8E978CCA-9504-2BCA-A81E-65EEB78E963C}"/>
              </a:ext>
            </a:extLst>
          </p:cNvPr>
          <p:cNvGrpSpPr/>
          <p:nvPr/>
        </p:nvGrpSpPr>
        <p:grpSpPr>
          <a:xfrm>
            <a:off x="293792" y="2210963"/>
            <a:ext cx="2560017" cy="1897430"/>
            <a:chOff x="2217131" y="2210963"/>
            <a:chExt cx="2560017" cy="18974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hteck 13">
                  <a:extLst>
                    <a:ext uri="{FF2B5EF4-FFF2-40B4-BE49-F238E27FC236}">
                      <a16:creationId xmlns:a16="http://schemas.microsoft.com/office/drawing/2014/main" id="{1BB8A188-2C65-3262-BD5D-EAB7AF5F1F07}"/>
                    </a:ext>
                  </a:extLst>
                </p:cNvPr>
                <p:cNvSpPr/>
                <p:nvPr/>
              </p:nvSpPr>
              <p:spPr>
                <a:xfrm>
                  <a:off x="2217131" y="2567748"/>
                  <a:ext cx="475387" cy="28033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kumimoji="0" lang="de-DE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0" lang="de-DE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kumimoji="0" lang="de-DE" sz="1200" b="0" i="0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PV</m:t>
                            </m:r>
                          </m:sup>
                        </m:sSup>
                      </m:oMath>
                    </m:oMathPara>
                  </a14:m>
                  <a:endParaRPr kumimoji="0" lang="de-DE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D2D2D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</mc:Choice>
          <mc:Fallback xmlns="">
            <p:sp>
              <p:nvSpPr>
                <p:cNvPr id="109" name="Rechteck 108">
                  <a:extLst>
                    <a:ext uri="{FF2B5EF4-FFF2-40B4-BE49-F238E27FC236}">
                      <a16:creationId xmlns:a16="http://schemas.microsoft.com/office/drawing/2014/main" id="{C615A0E9-F102-4677-A830-80EB8392069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17131" y="2567748"/>
                  <a:ext cx="475387" cy="280333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Freihandform 76">
              <a:extLst>
                <a:ext uri="{FF2B5EF4-FFF2-40B4-BE49-F238E27FC236}">
                  <a16:creationId xmlns:a16="http://schemas.microsoft.com/office/drawing/2014/main" id="{D36644E0-B648-6D14-24A8-A96E4C8D99BF}"/>
                </a:ext>
              </a:extLst>
            </p:cNvPr>
            <p:cNvSpPr/>
            <p:nvPr/>
          </p:nvSpPr>
          <p:spPr>
            <a:xfrm>
              <a:off x="3131782" y="2901601"/>
              <a:ext cx="921471" cy="749997"/>
            </a:xfrm>
            <a:custGeom>
              <a:avLst/>
              <a:gdLst>
                <a:gd name="connsiteX0" fmla="*/ 0 w 676800"/>
                <a:gd name="connsiteY0" fmla="*/ 648013 h 648013"/>
                <a:gd name="connsiteX1" fmla="*/ 324000 w 676800"/>
                <a:gd name="connsiteY1" fmla="*/ 13 h 648013"/>
                <a:gd name="connsiteX2" fmla="*/ 676800 w 676800"/>
                <a:gd name="connsiteY2" fmla="*/ 633613 h 64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6800" h="648013">
                  <a:moveTo>
                    <a:pt x="0" y="648013"/>
                  </a:moveTo>
                  <a:cubicBezTo>
                    <a:pt x="105600" y="325213"/>
                    <a:pt x="211200" y="2413"/>
                    <a:pt x="324000" y="13"/>
                  </a:cubicBezTo>
                  <a:cubicBezTo>
                    <a:pt x="436800" y="-2387"/>
                    <a:pt x="556800" y="315613"/>
                    <a:pt x="676800" y="633613"/>
                  </a:cubicBezTo>
                </a:path>
              </a:pathLst>
            </a:custGeom>
            <a:solidFill>
              <a:srgbClr val="898989">
                <a:lumMod val="60000"/>
                <a:lumOff val="40000"/>
              </a:srgbClr>
            </a:solidFill>
            <a:ln w="76200" cap="flat" cmpd="sng" algn="ctr">
              <a:solidFill>
                <a:srgbClr val="535353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0CAAB0F5-F3D9-6EBB-404B-20B6B5A1D625}"/>
                </a:ext>
              </a:extLst>
            </p:cNvPr>
            <p:cNvCxnSpPr>
              <a:cxnSpLocks/>
            </p:cNvCxnSpPr>
            <p:nvPr/>
          </p:nvCxnSpPr>
          <p:spPr>
            <a:xfrm>
              <a:off x="2692518" y="2571598"/>
              <a:ext cx="0" cy="1080000"/>
            </a:xfrm>
            <a:prstGeom prst="line">
              <a:avLst/>
            </a:prstGeom>
            <a:noFill/>
            <a:ln w="38100" cap="flat" cmpd="sng" algn="ctr">
              <a:solidFill>
                <a:srgbClr val="2D2D2D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1A738A87-17B3-4AFC-4FC9-64624CFE5ED9}"/>
                </a:ext>
              </a:extLst>
            </p:cNvPr>
            <p:cNvCxnSpPr/>
            <p:nvPr/>
          </p:nvCxnSpPr>
          <p:spPr>
            <a:xfrm rot="5400000">
              <a:off x="3592519" y="2751599"/>
              <a:ext cx="0" cy="1800000"/>
            </a:xfrm>
            <a:prstGeom prst="line">
              <a:avLst/>
            </a:prstGeom>
            <a:noFill/>
            <a:ln w="38100" cap="flat" cmpd="sng" algn="ctr">
              <a:solidFill>
                <a:srgbClr val="2D2D2D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Rechteck 17">
                  <a:extLst>
                    <a:ext uri="{FF2B5EF4-FFF2-40B4-BE49-F238E27FC236}">
                      <a16:creationId xmlns:a16="http://schemas.microsoft.com/office/drawing/2014/main" id="{D710A350-5070-160E-EF37-1709D261A546}"/>
                    </a:ext>
                  </a:extLst>
                </p:cNvPr>
                <p:cNvSpPr/>
                <p:nvPr/>
              </p:nvSpPr>
              <p:spPr>
                <a:xfrm>
                  <a:off x="4492518" y="3497710"/>
                  <a:ext cx="284630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de-DE" sz="1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kumimoji="0" lang="de-DE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D2D2D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</mc:Choice>
          <mc:Fallback xmlns="">
            <p:sp>
              <p:nvSpPr>
                <p:cNvPr id="87" name="Rechteck 86">
                  <a:extLst>
                    <a:ext uri="{FF2B5EF4-FFF2-40B4-BE49-F238E27FC236}">
                      <a16:creationId xmlns:a16="http://schemas.microsoft.com/office/drawing/2014/main" id="{4F7EC3D0-0E63-4F32-8B9D-DC6136FBAAB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92518" y="3497710"/>
                  <a:ext cx="284630" cy="276999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hteck 18">
                  <a:extLst>
                    <a:ext uri="{FF2B5EF4-FFF2-40B4-BE49-F238E27FC236}">
                      <a16:creationId xmlns:a16="http://schemas.microsoft.com/office/drawing/2014/main" id="{AD288CD0-38A6-9BC1-FFA8-078B8349C0AD}"/>
                    </a:ext>
                  </a:extLst>
                </p:cNvPr>
                <p:cNvSpPr/>
                <p:nvPr/>
              </p:nvSpPr>
              <p:spPr>
                <a:xfrm>
                  <a:off x="2628600" y="2210963"/>
                  <a:ext cx="1927835" cy="28854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sz="1200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1200" i="1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de-DE" sz="1200" i="1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de-DE" sz="1200" b="0" i="0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m:rPr>
                                <m:sty m:val="p"/>
                              </m:rPr>
                              <a:rPr lang="de-DE" sz="120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PV</m:t>
                            </m:r>
                          </m:sup>
                        </m:sSubSup>
                        <m:r>
                          <a:rPr lang="de-DE" sz="1200" i="1">
                            <a:latin typeface="Cambria Math" panose="020405030504060302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de-DE" sz="1200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1200" b="0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de-DE" sz="1200" b="0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de-DE" sz="1200" b="0" i="0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lPV</m:t>
                            </m:r>
                          </m:sup>
                        </m:sSubSup>
                        <m:r>
                          <a:rPr lang="de-DE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e-D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0,95</m:t>
                        </m:r>
                        <m:r>
                          <a:rPr lang="de-DE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de-DE" sz="1200" dirty="0">
                            <a:solidFill>
                              <a:schemeClr val="tx1"/>
                            </a:solidFill>
                            <a:latin typeface="Calibri" panose="020F0502020204030204"/>
                          </a:rPr>
                          <m:t> </m:t>
                        </m:r>
                        <m:sSubSup>
                          <m:sSubSupPr>
                            <m:ctrlPr>
                              <a:rPr lang="de-DE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de-DE" sz="12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N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de-DE" sz="12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PV</m:t>
                            </m:r>
                          </m:sup>
                        </m:sSubSup>
                      </m:oMath>
                    </m:oMathPara>
                  </a14:m>
                  <a:endParaRPr lang="de-DE" sz="1200" dirty="0">
                    <a:solidFill>
                      <a:srgbClr val="B90F22">
                        <a:lumMod val="75000"/>
                      </a:srgbClr>
                    </a:solidFill>
                    <a:latin typeface="Calibri" panose="020F0502020204030204"/>
                  </a:endParaRPr>
                </a:p>
              </p:txBody>
            </p:sp>
          </mc:Choice>
          <mc:Fallback xmlns="">
            <p:sp>
              <p:nvSpPr>
                <p:cNvPr id="19" name="Rechteck 18">
                  <a:extLst>
                    <a:ext uri="{FF2B5EF4-FFF2-40B4-BE49-F238E27FC236}">
                      <a16:creationId xmlns:a16="http://schemas.microsoft.com/office/drawing/2014/main" id="{AD288CD0-38A6-9BC1-FFA8-078B8349C0A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28600" y="2210963"/>
                  <a:ext cx="1927835" cy="288541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Multiplizieren 78">
              <a:extLst>
                <a:ext uri="{FF2B5EF4-FFF2-40B4-BE49-F238E27FC236}">
                  <a16:creationId xmlns:a16="http://schemas.microsoft.com/office/drawing/2014/main" id="{21E358C5-C06F-C9B2-B2A2-E48C916A9ABC}"/>
                </a:ext>
              </a:extLst>
            </p:cNvPr>
            <p:cNvSpPr/>
            <p:nvPr/>
          </p:nvSpPr>
          <p:spPr>
            <a:xfrm>
              <a:off x="3412156" y="2438127"/>
              <a:ext cx="360722" cy="360722"/>
            </a:xfrm>
            <a:prstGeom prst="mathMultiply">
              <a:avLst/>
            </a:prstGeom>
            <a:solidFill>
              <a:schemeClr val="accent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Multiplizieren 78">
              <a:extLst>
                <a:ext uri="{FF2B5EF4-FFF2-40B4-BE49-F238E27FC236}">
                  <a16:creationId xmlns:a16="http://schemas.microsoft.com/office/drawing/2014/main" id="{A841CB03-0253-6C59-DDA7-94920CCE4522}"/>
                </a:ext>
              </a:extLst>
            </p:cNvPr>
            <p:cNvSpPr/>
            <p:nvPr/>
          </p:nvSpPr>
          <p:spPr>
            <a:xfrm>
              <a:off x="2731789" y="3471237"/>
              <a:ext cx="360722" cy="360722"/>
            </a:xfrm>
            <a:prstGeom prst="mathMultiply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hteck 21">
                  <a:extLst>
                    <a:ext uri="{FF2B5EF4-FFF2-40B4-BE49-F238E27FC236}">
                      <a16:creationId xmlns:a16="http://schemas.microsoft.com/office/drawing/2014/main" id="{BF96E9C9-9843-46F8-355E-7BC480774DA5}"/>
                    </a:ext>
                  </a:extLst>
                </p:cNvPr>
                <p:cNvSpPr/>
                <p:nvPr/>
              </p:nvSpPr>
              <p:spPr>
                <a:xfrm>
                  <a:off x="2731789" y="3819852"/>
                  <a:ext cx="1152431" cy="28854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de-DE" sz="1200" i="1" smtClean="0">
                                <a:solidFill>
                                  <a:schemeClr val="accent3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1200" b="0" i="1" smtClean="0">
                                <a:solidFill>
                                  <a:schemeClr val="accent3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de-DE" sz="1200" b="0" i="1" smtClean="0">
                                <a:solidFill>
                                  <a:schemeClr val="accent3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de-DE" sz="1200" b="0" i="0" smtClean="0">
                                <a:solidFill>
                                  <a:schemeClr val="accent3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hL</m:t>
                            </m:r>
                          </m:sup>
                        </m:sSubSup>
                        <m:r>
                          <a:rPr lang="de-DE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  <m:r>
                          <a:rPr lang="de-DE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de-DE" sz="1200" dirty="0">
                            <a:solidFill>
                              <a:schemeClr val="tx1"/>
                            </a:solidFill>
                            <a:latin typeface="Calibri" panose="020F0502020204030204"/>
                          </a:rPr>
                          <m:t> </m:t>
                        </m:r>
                        <m:sSubSup>
                          <m:sSubSupPr>
                            <m:ctrlPr>
                              <a:rPr lang="de-DE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de-DE" sz="12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N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de-DE" sz="12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PV</m:t>
                            </m:r>
                          </m:sup>
                        </m:sSubSup>
                      </m:oMath>
                    </m:oMathPara>
                  </a14:m>
                  <a:endParaRPr lang="de-DE" sz="1200" dirty="0">
                    <a:solidFill>
                      <a:srgbClr val="B90F22">
                        <a:lumMod val="75000"/>
                      </a:srgbClr>
                    </a:solidFill>
                    <a:latin typeface="Calibri" panose="020F0502020204030204"/>
                  </a:endParaRPr>
                </a:p>
              </p:txBody>
            </p:sp>
          </mc:Choice>
          <mc:Fallback xmlns="">
            <p:sp>
              <p:nvSpPr>
                <p:cNvPr id="22" name="Rechteck 21">
                  <a:extLst>
                    <a:ext uri="{FF2B5EF4-FFF2-40B4-BE49-F238E27FC236}">
                      <a16:creationId xmlns:a16="http://schemas.microsoft.com/office/drawing/2014/main" id="{BF96E9C9-9843-46F8-355E-7BC480774DA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31789" y="3819852"/>
                  <a:ext cx="1152431" cy="288541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F567EB1A-424F-8867-1645-24142DFF8131}"/>
              </a:ext>
            </a:extLst>
          </p:cNvPr>
          <p:cNvGrpSpPr/>
          <p:nvPr/>
        </p:nvGrpSpPr>
        <p:grpSpPr>
          <a:xfrm>
            <a:off x="3554948" y="2211380"/>
            <a:ext cx="2557746" cy="1896179"/>
            <a:chOff x="5117355" y="2211380"/>
            <a:chExt cx="2557746" cy="1896179"/>
          </a:xfrm>
        </p:grpSpPr>
        <p:grpSp>
          <p:nvGrpSpPr>
            <p:cNvPr id="24" name="Gruppieren 23">
              <a:extLst>
                <a:ext uri="{FF2B5EF4-FFF2-40B4-BE49-F238E27FC236}">
                  <a16:creationId xmlns:a16="http://schemas.microsoft.com/office/drawing/2014/main" id="{B885DDAA-FB78-2C79-F676-CAA56A43451D}"/>
                </a:ext>
              </a:extLst>
            </p:cNvPr>
            <p:cNvGrpSpPr/>
            <p:nvPr/>
          </p:nvGrpSpPr>
          <p:grpSpPr>
            <a:xfrm>
              <a:off x="5510989" y="2211380"/>
              <a:ext cx="2164112" cy="1896179"/>
              <a:chOff x="5510989" y="2211380"/>
              <a:chExt cx="2164112" cy="1896179"/>
            </a:xfrm>
          </p:grpSpPr>
          <p:sp>
            <p:nvSpPr>
              <p:cNvPr id="26" name="Freihandform 67">
                <a:extLst>
                  <a:ext uri="{FF2B5EF4-FFF2-40B4-BE49-F238E27FC236}">
                    <a16:creationId xmlns:a16="http://schemas.microsoft.com/office/drawing/2014/main" id="{CE3B4538-AF90-55F2-0BE1-42A4708C4C47}"/>
                  </a:ext>
                </a:extLst>
              </p:cNvPr>
              <p:cNvSpPr/>
              <p:nvPr/>
            </p:nvSpPr>
            <p:spPr>
              <a:xfrm>
                <a:off x="5515224" y="2901601"/>
                <a:ext cx="1680912" cy="613101"/>
              </a:xfrm>
              <a:custGeom>
                <a:avLst/>
                <a:gdLst>
                  <a:gd name="connsiteX0" fmla="*/ 0 w 916500"/>
                  <a:gd name="connsiteY0" fmla="*/ 360180 h 652117"/>
                  <a:gd name="connsiteX1" fmla="*/ 172800 w 916500"/>
                  <a:gd name="connsiteY1" fmla="*/ 648180 h 652117"/>
                  <a:gd name="connsiteX2" fmla="*/ 273600 w 916500"/>
                  <a:gd name="connsiteY2" fmla="*/ 172980 h 652117"/>
                  <a:gd name="connsiteX3" fmla="*/ 403200 w 916500"/>
                  <a:gd name="connsiteY3" fmla="*/ 410580 h 652117"/>
                  <a:gd name="connsiteX4" fmla="*/ 446400 w 916500"/>
                  <a:gd name="connsiteY4" fmla="*/ 252180 h 652117"/>
                  <a:gd name="connsiteX5" fmla="*/ 590400 w 916500"/>
                  <a:gd name="connsiteY5" fmla="*/ 424980 h 652117"/>
                  <a:gd name="connsiteX6" fmla="*/ 705600 w 916500"/>
                  <a:gd name="connsiteY6" fmla="*/ 180 h 652117"/>
                  <a:gd name="connsiteX7" fmla="*/ 900000 w 916500"/>
                  <a:gd name="connsiteY7" fmla="*/ 367380 h 652117"/>
                  <a:gd name="connsiteX8" fmla="*/ 892800 w 916500"/>
                  <a:gd name="connsiteY8" fmla="*/ 367380 h 652117"/>
                  <a:gd name="connsiteX0" fmla="*/ 0 w 916500"/>
                  <a:gd name="connsiteY0" fmla="*/ 360180 h 652117"/>
                  <a:gd name="connsiteX1" fmla="*/ 172800 w 916500"/>
                  <a:gd name="connsiteY1" fmla="*/ 648180 h 652117"/>
                  <a:gd name="connsiteX2" fmla="*/ 273600 w 916500"/>
                  <a:gd name="connsiteY2" fmla="*/ 172980 h 652117"/>
                  <a:gd name="connsiteX3" fmla="*/ 403200 w 916500"/>
                  <a:gd name="connsiteY3" fmla="*/ 410580 h 652117"/>
                  <a:gd name="connsiteX4" fmla="*/ 475200 w 916500"/>
                  <a:gd name="connsiteY4" fmla="*/ 252180 h 652117"/>
                  <a:gd name="connsiteX5" fmla="*/ 590400 w 916500"/>
                  <a:gd name="connsiteY5" fmla="*/ 424980 h 652117"/>
                  <a:gd name="connsiteX6" fmla="*/ 705600 w 916500"/>
                  <a:gd name="connsiteY6" fmla="*/ 180 h 652117"/>
                  <a:gd name="connsiteX7" fmla="*/ 900000 w 916500"/>
                  <a:gd name="connsiteY7" fmla="*/ 367380 h 652117"/>
                  <a:gd name="connsiteX8" fmla="*/ 892800 w 916500"/>
                  <a:gd name="connsiteY8" fmla="*/ 367380 h 652117"/>
                  <a:gd name="connsiteX0" fmla="*/ 0 w 916500"/>
                  <a:gd name="connsiteY0" fmla="*/ 360180 h 651615"/>
                  <a:gd name="connsiteX1" fmla="*/ 172800 w 916500"/>
                  <a:gd name="connsiteY1" fmla="*/ 648180 h 651615"/>
                  <a:gd name="connsiteX2" fmla="*/ 288000 w 916500"/>
                  <a:gd name="connsiteY2" fmla="*/ 187380 h 651615"/>
                  <a:gd name="connsiteX3" fmla="*/ 403200 w 916500"/>
                  <a:gd name="connsiteY3" fmla="*/ 410580 h 651615"/>
                  <a:gd name="connsiteX4" fmla="*/ 475200 w 916500"/>
                  <a:gd name="connsiteY4" fmla="*/ 252180 h 651615"/>
                  <a:gd name="connsiteX5" fmla="*/ 590400 w 916500"/>
                  <a:gd name="connsiteY5" fmla="*/ 424980 h 651615"/>
                  <a:gd name="connsiteX6" fmla="*/ 705600 w 916500"/>
                  <a:gd name="connsiteY6" fmla="*/ 180 h 651615"/>
                  <a:gd name="connsiteX7" fmla="*/ 900000 w 916500"/>
                  <a:gd name="connsiteY7" fmla="*/ 367380 h 651615"/>
                  <a:gd name="connsiteX8" fmla="*/ 892800 w 916500"/>
                  <a:gd name="connsiteY8" fmla="*/ 367380 h 651615"/>
                  <a:gd name="connsiteX0" fmla="*/ 0 w 916500"/>
                  <a:gd name="connsiteY0" fmla="*/ 360180 h 651615"/>
                  <a:gd name="connsiteX1" fmla="*/ 172800 w 916500"/>
                  <a:gd name="connsiteY1" fmla="*/ 648180 h 651615"/>
                  <a:gd name="connsiteX2" fmla="*/ 288000 w 916500"/>
                  <a:gd name="connsiteY2" fmla="*/ 187380 h 651615"/>
                  <a:gd name="connsiteX3" fmla="*/ 403200 w 916500"/>
                  <a:gd name="connsiteY3" fmla="*/ 410580 h 651615"/>
                  <a:gd name="connsiteX4" fmla="*/ 475200 w 916500"/>
                  <a:gd name="connsiteY4" fmla="*/ 288180 h 651615"/>
                  <a:gd name="connsiteX5" fmla="*/ 590400 w 916500"/>
                  <a:gd name="connsiteY5" fmla="*/ 424980 h 651615"/>
                  <a:gd name="connsiteX6" fmla="*/ 705600 w 916500"/>
                  <a:gd name="connsiteY6" fmla="*/ 180 h 651615"/>
                  <a:gd name="connsiteX7" fmla="*/ 900000 w 916500"/>
                  <a:gd name="connsiteY7" fmla="*/ 367380 h 651615"/>
                  <a:gd name="connsiteX8" fmla="*/ 892800 w 916500"/>
                  <a:gd name="connsiteY8" fmla="*/ 367380 h 651615"/>
                  <a:gd name="connsiteX0" fmla="*/ 0 w 916500"/>
                  <a:gd name="connsiteY0" fmla="*/ 360180 h 651615"/>
                  <a:gd name="connsiteX1" fmla="*/ 172800 w 916500"/>
                  <a:gd name="connsiteY1" fmla="*/ 648180 h 651615"/>
                  <a:gd name="connsiteX2" fmla="*/ 288000 w 916500"/>
                  <a:gd name="connsiteY2" fmla="*/ 187380 h 651615"/>
                  <a:gd name="connsiteX3" fmla="*/ 403200 w 916500"/>
                  <a:gd name="connsiteY3" fmla="*/ 381780 h 651615"/>
                  <a:gd name="connsiteX4" fmla="*/ 475200 w 916500"/>
                  <a:gd name="connsiteY4" fmla="*/ 288180 h 651615"/>
                  <a:gd name="connsiteX5" fmla="*/ 590400 w 916500"/>
                  <a:gd name="connsiteY5" fmla="*/ 424980 h 651615"/>
                  <a:gd name="connsiteX6" fmla="*/ 705600 w 916500"/>
                  <a:gd name="connsiteY6" fmla="*/ 180 h 651615"/>
                  <a:gd name="connsiteX7" fmla="*/ 900000 w 916500"/>
                  <a:gd name="connsiteY7" fmla="*/ 367380 h 651615"/>
                  <a:gd name="connsiteX8" fmla="*/ 892800 w 916500"/>
                  <a:gd name="connsiteY8" fmla="*/ 367380 h 651615"/>
                  <a:gd name="connsiteX0" fmla="*/ 0 w 916500"/>
                  <a:gd name="connsiteY0" fmla="*/ 360180 h 528594"/>
                  <a:gd name="connsiteX1" fmla="*/ 172800 w 916500"/>
                  <a:gd name="connsiteY1" fmla="*/ 518580 h 528594"/>
                  <a:gd name="connsiteX2" fmla="*/ 288000 w 916500"/>
                  <a:gd name="connsiteY2" fmla="*/ 187380 h 528594"/>
                  <a:gd name="connsiteX3" fmla="*/ 403200 w 916500"/>
                  <a:gd name="connsiteY3" fmla="*/ 381780 h 528594"/>
                  <a:gd name="connsiteX4" fmla="*/ 475200 w 916500"/>
                  <a:gd name="connsiteY4" fmla="*/ 288180 h 528594"/>
                  <a:gd name="connsiteX5" fmla="*/ 590400 w 916500"/>
                  <a:gd name="connsiteY5" fmla="*/ 424980 h 528594"/>
                  <a:gd name="connsiteX6" fmla="*/ 705600 w 916500"/>
                  <a:gd name="connsiteY6" fmla="*/ 180 h 528594"/>
                  <a:gd name="connsiteX7" fmla="*/ 900000 w 916500"/>
                  <a:gd name="connsiteY7" fmla="*/ 367380 h 528594"/>
                  <a:gd name="connsiteX8" fmla="*/ 892800 w 916500"/>
                  <a:gd name="connsiteY8" fmla="*/ 367380 h 528594"/>
                  <a:gd name="connsiteX0" fmla="*/ 0 w 923400"/>
                  <a:gd name="connsiteY0" fmla="*/ 360212 h 528626"/>
                  <a:gd name="connsiteX1" fmla="*/ 172800 w 923400"/>
                  <a:gd name="connsiteY1" fmla="*/ 518612 h 528626"/>
                  <a:gd name="connsiteX2" fmla="*/ 288000 w 923400"/>
                  <a:gd name="connsiteY2" fmla="*/ 187412 h 528626"/>
                  <a:gd name="connsiteX3" fmla="*/ 403200 w 923400"/>
                  <a:gd name="connsiteY3" fmla="*/ 381812 h 528626"/>
                  <a:gd name="connsiteX4" fmla="*/ 475200 w 923400"/>
                  <a:gd name="connsiteY4" fmla="*/ 288212 h 528626"/>
                  <a:gd name="connsiteX5" fmla="*/ 590400 w 923400"/>
                  <a:gd name="connsiteY5" fmla="*/ 425012 h 528626"/>
                  <a:gd name="connsiteX6" fmla="*/ 705600 w 923400"/>
                  <a:gd name="connsiteY6" fmla="*/ 212 h 528626"/>
                  <a:gd name="connsiteX7" fmla="*/ 900000 w 923400"/>
                  <a:gd name="connsiteY7" fmla="*/ 367412 h 528626"/>
                  <a:gd name="connsiteX8" fmla="*/ 907200 w 923400"/>
                  <a:gd name="connsiteY8" fmla="*/ 353012 h 528626"/>
                  <a:gd name="connsiteX0" fmla="*/ 0 w 900000"/>
                  <a:gd name="connsiteY0" fmla="*/ 360212 h 528626"/>
                  <a:gd name="connsiteX1" fmla="*/ 172800 w 900000"/>
                  <a:gd name="connsiteY1" fmla="*/ 518612 h 528626"/>
                  <a:gd name="connsiteX2" fmla="*/ 288000 w 900000"/>
                  <a:gd name="connsiteY2" fmla="*/ 187412 h 528626"/>
                  <a:gd name="connsiteX3" fmla="*/ 403200 w 900000"/>
                  <a:gd name="connsiteY3" fmla="*/ 381812 h 528626"/>
                  <a:gd name="connsiteX4" fmla="*/ 475200 w 900000"/>
                  <a:gd name="connsiteY4" fmla="*/ 288212 h 528626"/>
                  <a:gd name="connsiteX5" fmla="*/ 590400 w 900000"/>
                  <a:gd name="connsiteY5" fmla="*/ 425012 h 528626"/>
                  <a:gd name="connsiteX6" fmla="*/ 705600 w 900000"/>
                  <a:gd name="connsiteY6" fmla="*/ 212 h 528626"/>
                  <a:gd name="connsiteX7" fmla="*/ 900000 w 900000"/>
                  <a:gd name="connsiteY7" fmla="*/ 367412 h 528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00000" h="528626">
                    <a:moveTo>
                      <a:pt x="0" y="360212"/>
                    </a:moveTo>
                    <a:cubicBezTo>
                      <a:pt x="63600" y="519812"/>
                      <a:pt x="124800" y="547412"/>
                      <a:pt x="172800" y="518612"/>
                    </a:cubicBezTo>
                    <a:cubicBezTo>
                      <a:pt x="220800" y="489812"/>
                      <a:pt x="249600" y="210212"/>
                      <a:pt x="288000" y="187412"/>
                    </a:cubicBezTo>
                    <a:cubicBezTo>
                      <a:pt x="326400" y="164612"/>
                      <a:pt x="372000" y="365012"/>
                      <a:pt x="403200" y="381812"/>
                    </a:cubicBezTo>
                    <a:cubicBezTo>
                      <a:pt x="434400" y="398612"/>
                      <a:pt x="444000" y="281012"/>
                      <a:pt x="475200" y="288212"/>
                    </a:cubicBezTo>
                    <a:cubicBezTo>
                      <a:pt x="506400" y="295412"/>
                      <a:pt x="552000" y="473012"/>
                      <a:pt x="590400" y="425012"/>
                    </a:cubicBezTo>
                    <a:cubicBezTo>
                      <a:pt x="628800" y="377012"/>
                      <a:pt x="654000" y="9812"/>
                      <a:pt x="705600" y="212"/>
                    </a:cubicBezTo>
                    <a:cubicBezTo>
                      <a:pt x="757200" y="-9388"/>
                      <a:pt x="866400" y="308612"/>
                      <a:pt x="900000" y="367412"/>
                    </a:cubicBezTo>
                  </a:path>
                </a:pathLst>
              </a:custGeom>
              <a:noFill/>
              <a:ln w="76200" cap="flat" cmpd="sng" algn="ctr">
                <a:solidFill>
                  <a:srgbClr val="535353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27" name="Gerader Verbinder 26">
                <a:extLst>
                  <a:ext uri="{FF2B5EF4-FFF2-40B4-BE49-F238E27FC236}">
                    <a16:creationId xmlns:a16="http://schemas.microsoft.com/office/drawing/2014/main" id="{D4F70E70-16AB-CC9B-1D9F-26ACC2F167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10989" y="2571598"/>
                <a:ext cx="0" cy="1080000"/>
              </a:xfrm>
              <a:prstGeom prst="line">
                <a:avLst/>
              </a:prstGeom>
              <a:noFill/>
              <a:ln w="38100" cap="flat" cmpd="sng" algn="ctr">
                <a:solidFill>
                  <a:srgbClr val="2D2D2D"/>
                </a:solidFill>
                <a:prstDash val="solid"/>
                <a:miter lim="800000"/>
                <a:headEnd type="triangle" w="med" len="med"/>
                <a:tailEnd type="none" w="med" len="med"/>
              </a:ln>
              <a:effectLst/>
            </p:spPr>
          </p:cxnSp>
          <p:cxnSp>
            <p:nvCxnSpPr>
              <p:cNvPr id="28" name="Gerader Verbinder 27">
                <a:extLst>
                  <a:ext uri="{FF2B5EF4-FFF2-40B4-BE49-F238E27FC236}">
                    <a16:creationId xmlns:a16="http://schemas.microsoft.com/office/drawing/2014/main" id="{A6028FC2-9613-23A6-B42F-F6B7AAC58F7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510994" y="3651598"/>
                <a:ext cx="1800000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2D2D2D"/>
                </a:solidFill>
                <a:prstDash val="solid"/>
                <a:miter lim="800000"/>
                <a:headEnd type="triangle" w="med" len="med"/>
                <a:tailEnd type="none" w="med" len="med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Rechteck 28">
                    <a:extLst>
                      <a:ext uri="{FF2B5EF4-FFF2-40B4-BE49-F238E27FC236}">
                        <a16:creationId xmlns:a16="http://schemas.microsoft.com/office/drawing/2014/main" id="{DB8CAAD1-F56C-28C1-B1CB-38894429DC60}"/>
                      </a:ext>
                    </a:extLst>
                  </p:cNvPr>
                  <p:cNvSpPr/>
                  <p:nvPr/>
                </p:nvSpPr>
                <p:spPr>
                  <a:xfrm>
                    <a:off x="7310994" y="3497710"/>
                    <a:ext cx="284630" cy="27699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de-DE" sz="1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𝑡</m:t>
                          </m:r>
                        </m:oMath>
                      </m:oMathPara>
                    </a14:m>
                    <a:endParaRPr kumimoji="0" lang="de-DE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2D2D2D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mc:Choice>
            <mc:Fallback xmlns="">
              <p:sp>
                <p:nvSpPr>
                  <p:cNvPr id="137" name="Rechteck 136">
                    <a:extLst>
                      <a:ext uri="{FF2B5EF4-FFF2-40B4-BE49-F238E27FC236}">
                        <a16:creationId xmlns:a16="http://schemas.microsoft.com/office/drawing/2014/main" id="{5DD9C277-2243-45B7-A14C-3F2BBBB42AB4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10994" y="3497710"/>
                    <a:ext cx="284630" cy="276999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0" name="Multiplizieren 78">
                <a:extLst>
                  <a:ext uri="{FF2B5EF4-FFF2-40B4-BE49-F238E27FC236}">
                    <a16:creationId xmlns:a16="http://schemas.microsoft.com/office/drawing/2014/main" id="{AC5BAC7A-E795-E52D-2A71-2FE8E94AB47F}"/>
                  </a:ext>
                </a:extLst>
              </p:cNvPr>
              <p:cNvSpPr/>
              <p:nvPr/>
            </p:nvSpPr>
            <p:spPr>
              <a:xfrm>
                <a:off x="6655054" y="2438127"/>
                <a:ext cx="360722" cy="360722"/>
              </a:xfrm>
              <a:prstGeom prst="mathMultiply">
                <a:avLst/>
              </a:prstGeom>
              <a:solidFill>
                <a:schemeClr val="accent4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" name="Multiplizieren 78">
                <a:extLst>
                  <a:ext uri="{FF2B5EF4-FFF2-40B4-BE49-F238E27FC236}">
                    <a16:creationId xmlns:a16="http://schemas.microsoft.com/office/drawing/2014/main" id="{58573246-C096-2E63-122C-F1ECC5939579}"/>
                  </a:ext>
                </a:extLst>
              </p:cNvPr>
              <p:cNvSpPr/>
              <p:nvPr/>
            </p:nvSpPr>
            <p:spPr>
              <a:xfrm>
                <a:off x="5886962" y="3471237"/>
                <a:ext cx="360722" cy="360722"/>
              </a:xfrm>
              <a:prstGeom prst="mathMultiply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2" name="Rechteck 31">
                    <a:extLst>
                      <a:ext uri="{FF2B5EF4-FFF2-40B4-BE49-F238E27FC236}">
                        <a16:creationId xmlns:a16="http://schemas.microsoft.com/office/drawing/2014/main" id="{4CFBE4AF-E1A2-05BF-1255-7682149476D7}"/>
                      </a:ext>
                    </a:extLst>
                  </p:cNvPr>
                  <p:cNvSpPr/>
                  <p:nvPr/>
                </p:nvSpPr>
                <p:spPr>
                  <a:xfrm>
                    <a:off x="5886962" y="3819852"/>
                    <a:ext cx="1234184" cy="28770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de-DE" sz="1200" i="1" smtClean="0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200" b="0" i="1" smtClean="0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de-DE" sz="1200" b="0" i="1" smtClean="0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de-DE" sz="1200" b="0" i="0" smtClean="0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lPV</m:t>
                              </m:r>
                            </m:sup>
                          </m:sSubSup>
                          <m:r>
                            <a:rPr lang="de-DE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  <m: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,1</m:t>
                          </m:r>
                          <m:r>
                            <a:rPr lang="de-DE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nor/>
                            </m:rPr>
                            <a:rPr lang="de-DE" sz="1200" dirty="0">
                              <a:solidFill>
                                <a:schemeClr val="tx1"/>
                              </a:solidFill>
                              <a:latin typeface="Calibri" panose="020F0502020204030204"/>
                            </a:rPr>
                            <m:t> </m:t>
                          </m:r>
                          <m:sSubSup>
                            <m:sSubSupPr>
                              <m:ctrlPr>
                                <a:rPr lang="de-DE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e-DE" sz="12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de-DE" sz="12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</m:sup>
                          </m:sSubSup>
                        </m:oMath>
                      </m:oMathPara>
                    </a14:m>
                    <a:endParaRPr lang="de-DE" sz="1200" dirty="0">
                      <a:solidFill>
                        <a:srgbClr val="B90F22">
                          <a:lumMod val="75000"/>
                        </a:srgbClr>
                      </a:solidFill>
                      <a:latin typeface="Calibri" panose="020F0502020204030204"/>
                    </a:endParaRPr>
                  </a:p>
                </p:txBody>
              </p:sp>
            </mc:Choice>
            <mc:Fallback xmlns="">
              <p:sp>
                <p:nvSpPr>
                  <p:cNvPr id="32" name="Rechteck 31">
                    <a:extLst>
                      <a:ext uri="{FF2B5EF4-FFF2-40B4-BE49-F238E27FC236}">
                        <a16:creationId xmlns:a16="http://schemas.microsoft.com/office/drawing/2014/main" id="{4CFBE4AF-E1A2-05BF-1255-7682149476D7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86962" y="3819852"/>
                    <a:ext cx="1234184" cy="287707"/>
                  </a:xfrm>
                  <a:prstGeom prst="rect">
                    <a:avLst/>
                  </a:prstGeom>
                  <a:blipFill>
                    <a:blip r:embed="rId2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Rechteck 32">
                    <a:extLst>
                      <a:ext uri="{FF2B5EF4-FFF2-40B4-BE49-F238E27FC236}">
                        <a16:creationId xmlns:a16="http://schemas.microsoft.com/office/drawing/2014/main" id="{EDD358C3-DE54-4AA5-1931-BBD90C1BC561}"/>
                      </a:ext>
                    </a:extLst>
                  </p:cNvPr>
                  <p:cNvSpPr/>
                  <p:nvPr/>
                </p:nvSpPr>
                <p:spPr>
                  <a:xfrm>
                    <a:off x="5995731" y="2211380"/>
                    <a:ext cx="1679370" cy="28770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de-DE" sz="1200" i="1" smtClean="0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sSubSup>
                                <m:sSubSupPr>
                                  <m:ctrlPr>
                                    <a:rPr lang="de-DE" sz="1200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12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de-DE" sz="1200" i="1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de-DE" sz="120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</a:rPr>
                                    <m:t>lPV</m:t>
                                  </m:r>
                                </m:sup>
                              </m:sSubSup>
                              <m:r>
                                <a:rPr lang="de-DE" sz="12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de-DE" sz="12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de-DE" sz="1200" b="0" i="1" smtClean="0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de-DE" sz="1200" b="0" i="0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hL</m:t>
                              </m:r>
                            </m:sup>
                          </m:sSubSup>
                          <m:r>
                            <a:rPr lang="de-DE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1,0</m:t>
                          </m:r>
                          <m:r>
                            <a:rPr lang="de-DE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nor/>
                            </m:rPr>
                            <a:rPr lang="de-DE" sz="1200" dirty="0">
                              <a:solidFill>
                                <a:schemeClr val="tx1"/>
                              </a:solidFill>
                              <a:latin typeface="Calibri" panose="020F0502020204030204"/>
                            </a:rPr>
                            <m:t> </m:t>
                          </m:r>
                          <m:sSubSup>
                            <m:sSubSupPr>
                              <m:ctrlPr>
                                <a:rPr lang="de-DE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e-DE" sz="12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de-DE" sz="12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</m:sup>
                          </m:sSubSup>
                        </m:oMath>
                      </m:oMathPara>
                    </a14:m>
                    <a:endParaRPr lang="de-DE" sz="1200" dirty="0">
                      <a:solidFill>
                        <a:srgbClr val="B90F22">
                          <a:lumMod val="75000"/>
                        </a:srgbClr>
                      </a:solidFill>
                      <a:latin typeface="Calibri" panose="020F0502020204030204"/>
                    </a:endParaRPr>
                  </a:p>
                </p:txBody>
              </p:sp>
            </mc:Choice>
            <mc:Fallback xmlns="">
              <p:sp>
                <p:nvSpPr>
                  <p:cNvPr id="33" name="Rechteck 32">
                    <a:extLst>
                      <a:ext uri="{FF2B5EF4-FFF2-40B4-BE49-F238E27FC236}">
                        <a16:creationId xmlns:a16="http://schemas.microsoft.com/office/drawing/2014/main" id="{EDD358C3-DE54-4AA5-1931-BBD90C1BC56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95731" y="2211380"/>
                    <a:ext cx="1679370" cy="287707"/>
                  </a:xfrm>
                  <a:prstGeom prst="rect">
                    <a:avLst/>
                  </a:prstGeom>
                  <a:blipFill>
                    <a:blip r:embed="rId2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hteck 24">
                  <a:extLst>
                    <a:ext uri="{FF2B5EF4-FFF2-40B4-BE49-F238E27FC236}">
                      <a16:creationId xmlns:a16="http://schemas.microsoft.com/office/drawing/2014/main" id="{355C6B2B-4AB1-24F1-6334-46AECEE25886}"/>
                    </a:ext>
                  </a:extLst>
                </p:cNvPr>
                <p:cNvSpPr/>
                <p:nvPr/>
              </p:nvSpPr>
              <p:spPr>
                <a:xfrm>
                  <a:off x="5117355" y="2571598"/>
                  <a:ext cx="393634" cy="28033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sz="1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sz="12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de-DE" sz="1200" b="0" i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L</m:t>
                            </m:r>
                          </m:sup>
                        </m:sSup>
                      </m:oMath>
                    </m:oMathPara>
                  </a14:m>
                  <a:endParaRPr lang="de-DE" sz="1200" dirty="0">
                    <a:solidFill>
                      <a:srgbClr val="2D2D2D"/>
                    </a:solidFill>
                    <a:latin typeface="Calibri" panose="020F0502020204030204"/>
                  </a:endParaRPr>
                </a:p>
              </p:txBody>
            </p:sp>
          </mc:Choice>
          <mc:Fallback xmlns="">
            <p:sp>
              <p:nvSpPr>
                <p:cNvPr id="132" name="Rechteck 131">
                  <a:extLst>
                    <a:ext uri="{FF2B5EF4-FFF2-40B4-BE49-F238E27FC236}">
                      <a16:creationId xmlns:a16="http://schemas.microsoft.com/office/drawing/2014/main" id="{157D1257-2370-42BC-9363-221EF2E9278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17355" y="2571598"/>
                  <a:ext cx="393634" cy="280333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3" name="Inhaltsplatzhalter 1">
            <a:extLst>
              <a:ext uri="{FF2B5EF4-FFF2-40B4-BE49-F238E27FC236}">
                <a16:creationId xmlns:a16="http://schemas.microsoft.com/office/drawing/2014/main" id="{E8847AA7-1BEE-4242-AD51-FFCFF45A0894}"/>
              </a:ext>
            </a:extLst>
          </p:cNvPr>
          <p:cNvSpPr txBox="1">
            <a:spLocks/>
          </p:cNvSpPr>
          <p:nvPr/>
        </p:nvSpPr>
        <p:spPr>
          <a:xfrm>
            <a:off x="2609292" y="1185359"/>
            <a:ext cx="1800000" cy="920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0" rIns="0" bIns="0" anchor="ctr"/>
          <a:lstStyle>
            <a:defPPr>
              <a:defRPr lang="de-DE"/>
            </a:defPPr>
            <a:lvl1pPr marL="0" indent="0" algn="ctr" eaLnBrk="1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None/>
              <a:defRPr sz="1400" b="1" kern="0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180000" indent="-180000" eaLnBrk="1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360000" indent="-179388" eaLnBrk="1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Symbol" panose="05050102010706020507" pitchFamily="18" charset="2"/>
              <a:buChar char="-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540000" indent="-180000" eaLnBrk="1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Wingdings" pitchFamily="2" charset="2"/>
              <a:buChar char="§"/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720000" indent="-180000" defTabSz="900113" eaLnBrk="1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Symbol" panose="05050102010706020507" pitchFamily="18" charset="2"/>
              <a:buChar char="-"/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1365250" indent="-188913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latin typeface="+mn-lt"/>
              </a:defRPr>
            </a:lvl6pPr>
            <a:lvl7pPr marL="1822450" indent="-188913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latin typeface="+mn-lt"/>
              </a:defRPr>
            </a:lvl7pPr>
            <a:lvl8pPr marL="2279650" indent="-188913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latin typeface="+mn-lt"/>
              </a:defRPr>
            </a:lvl8pPr>
            <a:lvl9pPr marL="2736850" indent="-188913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latin typeface="+mn-lt"/>
              </a:defRPr>
            </a:lvl9pPr>
          </a:lstStyle>
          <a:p>
            <a:r>
              <a:rPr lang="de-DE" dirty="0"/>
              <a:t>Zulässiges </a:t>
            </a:r>
          </a:p>
          <a:p>
            <a:r>
              <a:rPr lang="de-DE" dirty="0"/>
              <a:t>Spannungsband</a:t>
            </a:r>
          </a:p>
        </p:txBody>
      </p:sp>
      <p:grpSp>
        <p:nvGrpSpPr>
          <p:cNvPr id="53" name="Gruppieren 52">
            <a:extLst>
              <a:ext uri="{FF2B5EF4-FFF2-40B4-BE49-F238E27FC236}">
                <a16:creationId xmlns:a16="http://schemas.microsoft.com/office/drawing/2014/main" id="{4148DF55-101C-D8D1-0D5B-30BCD242BE74}"/>
              </a:ext>
            </a:extLst>
          </p:cNvPr>
          <p:cNvGrpSpPr/>
          <p:nvPr/>
        </p:nvGrpSpPr>
        <p:grpSpPr>
          <a:xfrm>
            <a:off x="181499" y="4190569"/>
            <a:ext cx="6752761" cy="1048182"/>
            <a:chOff x="181499" y="4190569"/>
            <a:chExt cx="6752761" cy="1048182"/>
          </a:xfrm>
        </p:grpSpPr>
        <p:sp>
          <p:nvSpPr>
            <p:cNvPr id="4" name="Inhaltsplatzhalter 1">
              <a:extLst>
                <a:ext uri="{FF2B5EF4-FFF2-40B4-BE49-F238E27FC236}">
                  <a16:creationId xmlns:a16="http://schemas.microsoft.com/office/drawing/2014/main" id="{3230D526-C38E-74EA-A181-17BCF6F5F128}"/>
                </a:ext>
              </a:extLst>
            </p:cNvPr>
            <p:cNvSpPr txBox="1">
              <a:spLocks/>
            </p:cNvSpPr>
            <p:nvPr/>
          </p:nvSpPr>
          <p:spPr>
            <a:xfrm>
              <a:off x="2609293" y="4517010"/>
              <a:ext cx="1800000" cy="72174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lIns="0" tIns="0" rIns="0" bIns="0" anchor="ctr"/>
            <a:lstStyle>
              <a:defPPr>
                <a:defRPr lang="de-DE"/>
              </a:defPPr>
              <a:lvl1pPr marL="0" indent="0" algn="ctr"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Wingdings" panose="05000000000000000000" pitchFamily="2" charset="2"/>
                <a:buNone/>
                <a:defRPr sz="1400" b="1" kern="0" cap="al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  <a:lvl2pPr marL="180000" indent="-180000"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400"/>
                </a:spcAft>
                <a:buFont typeface="Wingdings" pitchFamily="2" charset="2"/>
                <a:buChar char="§"/>
                <a:defRPr sz="16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2pPr>
              <a:lvl3pPr marL="360000" indent="-179388"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400"/>
                </a:spcAft>
                <a:buFont typeface="Symbol" panose="05050102010706020507" pitchFamily="18" charset="2"/>
                <a:buChar char="-"/>
                <a:defRPr sz="1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3pPr>
              <a:lvl4pPr marL="540000" indent="-180000"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400"/>
                </a:spcAft>
                <a:buFont typeface="Wingdings" pitchFamily="2" charset="2"/>
                <a:buChar char="§"/>
                <a:defRPr sz="12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4pPr>
              <a:lvl5pPr marL="720000" indent="-180000" defTabSz="900113"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400"/>
                </a:spcAft>
                <a:buFont typeface="Symbol" panose="05050102010706020507" pitchFamily="18" charset="2"/>
                <a:buChar char="-"/>
                <a:defRPr sz="12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5pPr>
              <a:lvl6pPr marL="1365250" indent="-188913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600">
                  <a:latin typeface="+mn-lt"/>
                </a:defRPr>
              </a:lvl6pPr>
              <a:lvl7pPr marL="1822450" indent="-188913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600">
                  <a:latin typeface="+mn-lt"/>
                </a:defRPr>
              </a:lvl7pPr>
              <a:lvl8pPr marL="2279650" indent="-188913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600">
                  <a:latin typeface="+mn-lt"/>
                </a:defRPr>
              </a:lvl8pPr>
              <a:lvl9pPr marL="2736850" indent="-188913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600">
                  <a:latin typeface="+mn-lt"/>
                </a:defRPr>
              </a:lvl9pPr>
            </a:lstStyle>
            <a:p>
              <a:endParaRPr lang="de-DE" sz="1600" dirty="0"/>
            </a:p>
          </p:txBody>
        </p:sp>
        <p:sp>
          <p:nvSpPr>
            <p:cNvPr id="44" name="Rechteck 43">
              <a:extLst>
                <a:ext uri="{FF2B5EF4-FFF2-40B4-BE49-F238E27FC236}">
                  <a16:creationId xmlns:a16="http://schemas.microsoft.com/office/drawing/2014/main" id="{221F1D8F-97C6-17E3-586B-131A3150CA42}"/>
                </a:ext>
              </a:extLst>
            </p:cNvPr>
            <p:cNvSpPr/>
            <p:nvPr/>
          </p:nvSpPr>
          <p:spPr>
            <a:xfrm>
              <a:off x="2868091" y="4662437"/>
              <a:ext cx="1282402" cy="430887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1400" b="1" kern="0" cap="all" dirty="0">
                  <a:solidFill>
                    <a:srgbClr val="000000"/>
                  </a:solidFill>
                  <a:latin typeface="Tahoma"/>
                </a:rPr>
                <a:t>Stark-</a:t>
              </a:r>
              <a:br>
                <a:rPr lang="de-DE" sz="1400" b="1" kern="0" cap="all" dirty="0">
                  <a:solidFill>
                    <a:srgbClr val="000000"/>
                  </a:solidFill>
                  <a:latin typeface="Tahoma"/>
                </a:rPr>
              </a:br>
              <a:r>
                <a:rPr lang="de-DE" sz="1400" b="1" kern="0" cap="all" dirty="0" err="1">
                  <a:solidFill>
                    <a:srgbClr val="000000"/>
                  </a:solidFill>
                  <a:latin typeface="Tahoma"/>
                </a:rPr>
                <a:t>einspeisung</a:t>
              </a:r>
              <a:endParaRPr lang="de-DE" sz="1400" dirty="0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46" name="Inhaltsplatzhalter 1">
              <a:extLst>
                <a:ext uri="{FF2B5EF4-FFF2-40B4-BE49-F238E27FC236}">
                  <a16:creationId xmlns:a16="http://schemas.microsoft.com/office/drawing/2014/main" id="{BA755EA4-4832-8DF6-582F-6E11E1B70033}"/>
                </a:ext>
              </a:extLst>
            </p:cNvPr>
            <p:cNvSpPr txBox="1">
              <a:spLocks/>
            </p:cNvSpPr>
            <p:nvPr/>
          </p:nvSpPr>
          <p:spPr>
            <a:xfrm>
              <a:off x="181499" y="4517010"/>
              <a:ext cx="1800000" cy="72174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lIns="0" tIns="0" rIns="0" bIns="0" anchor="ctr"/>
            <a:lstStyle>
              <a:defPPr>
                <a:defRPr lang="de-DE"/>
              </a:defPPr>
              <a:lvl1pPr marL="0" indent="0" algn="ctr"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Wingdings" panose="05000000000000000000" pitchFamily="2" charset="2"/>
                <a:buNone/>
                <a:defRPr sz="1400" b="1" kern="0" cap="al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  <a:lvl2pPr marL="180000" indent="-180000"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400"/>
                </a:spcAft>
                <a:buFont typeface="Wingdings" pitchFamily="2" charset="2"/>
                <a:buChar char="§"/>
                <a:defRPr sz="16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2pPr>
              <a:lvl3pPr marL="360000" indent="-179388"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400"/>
                </a:spcAft>
                <a:buFont typeface="Symbol" panose="05050102010706020507" pitchFamily="18" charset="2"/>
                <a:buChar char="-"/>
                <a:defRPr sz="1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3pPr>
              <a:lvl4pPr marL="540000" indent="-180000"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400"/>
                </a:spcAft>
                <a:buFont typeface="Wingdings" pitchFamily="2" charset="2"/>
                <a:buChar char="§"/>
                <a:defRPr sz="12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4pPr>
              <a:lvl5pPr marL="720000" indent="-180000" defTabSz="900113"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400"/>
                </a:spcAft>
                <a:buFont typeface="Symbol" panose="05050102010706020507" pitchFamily="18" charset="2"/>
                <a:buChar char="-"/>
                <a:defRPr sz="12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5pPr>
              <a:lvl6pPr marL="1365250" indent="-188913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600">
                  <a:latin typeface="+mn-lt"/>
                </a:defRPr>
              </a:lvl6pPr>
              <a:lvl7pPr marL="1822450" indent="-188913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600">
                  <a:latin typeface="+mn-lt"/>
                </a:defRPr>
              </a:lvl7pPr>
              <a:lvl8pPr marL="2279650" indent="-188913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600">
                  <a:latin typeface="+mn-lt"/>
                </a:defRPr>
              </a:lvl8pPr>
              <a:lvl9pPr marL="2736850" indent="-188913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600">
                  <a:latin typeface="+mn-lt"/>
                </a:defRPr>
              </a:lvl9pPr>
            </a:lstStyle>
            <a:p>
              <a:endParaRPr lang="de-DE" sz="1600" dirty="0"/>
            </a:p>
          </p:txBody>
        </p:sp>
        <p:sp>
          <p:nvSpPr>
            <p:cNvPr id="47" name="Rechteck 46">
              <a:extLst>
                <a:ext uri="{FF2B5EF4-FFF2-40B4-BE49-F238E27FC236}">
                  <a16:creationId xmlns:a16="http://schemas.microsoft.com/office/drawing/2014/main" id="{731F1F95-0561-1768-67E5-FB1F9D249939}"/>
                </a:ext>
              </a:extLst>
            </p:cNvPr>
            <p:cNvSpPr/>
            <p:nvPr/>
          </p:nvSpPr>
          <p:spPr>
            <a:xfrm>
              <a:off x="741662" y="4662437"/>
              <a:ext cx="679673" cy="430887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1400" b="1" kern="0" cap="all" dirty="0">
                  <a:solidFill>
                    <a:srgbClr val="000000"/>
                  </a:solidFill>
                  <a:latin typeface="+mn-lt"/>
                </a:rPr>
                <a:t>Stark-</a:t>
              </a:r>
            </a:p>
            <a:p>
              <a:pPr algn="ctr"/>
              <a:r>
                <a:rPr lang="de-DE" sz="1400" b="1" kern="0" cap="all" dirty="0">
                  <a:solidFill>
                    <a:srgbClr val="000000"/>
                  </a:solidFill>
                  <a:latin typeface="+mn-lt"/>
                </a:rPr>
                <a:t>Last</a:t>
              </a:r>
              <a:endParaRPr lang="de-DE" sz="1400" dirty="0">
                <a:latin typeface="+mn-lt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Rechteck 47">
                  <a:extLst>
                    <a:ext uri="{FF2B5EF4-FFF2-40B4-BE49-F238E27FC236}">
                      <a16:creationId xmlns:a16="http://schemas.microsoft.com/office/drawing/2014/main" id="{C900FC06-F2FC-F036-CBF6-09AA144FB03D}"/>
                    </a:ext>
                  </a:extLst>
                </p:cNvPr>
                <p:cNvSpPr/>
                <p:nvPr/>
              </p:nvSpPr>
              <p:spPr>
                <a:xfrm>
                  <a:off x="866536" y="4209233"/>
                  <a:ext cx="429925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de-DE" sz="1400">
                            <a:latin typeface="Cambria Math" panose="02040503050406030204" pitchFamily="18" charset="0"/>
                          </a:rPr>
                          <m:t>hL</m:t>
                        </m:r>
                      </m:oMath>
                    </m:oMathPara>
                  </a14:m>
                  <a:endParaRPr lang="de-DE" sz="1200" dirty="0"/>
                </a:p>
              </p:txBody>
            </p:sp>
          </mc:Choice>
          <mc:Fallback xmlns="">
            <p:sp>
              <p:nvSpPr>
                <p:cNvPr id="48" name="Rechteck 47">
                  <a:extLst>
                    <a:ext uri="{FF2B5EF4-FFF2-40B4-BE49-F238E27FC236}">
                      <a16:creationId xmlns:a16="http://schemas.microsoft.com/office/drawing/2014/main" id="{C900FC06-F2FC-F036-CBF6-09AA144FB03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6536" y="4209233"/>
                  <a:ext cx="429925" cy="307777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Rechteck 48">
                  <a:extLst>
                    <a:ext uri="{FF2B5EF4-FFF2-40B4-BE49-F238E27FC236}">
                      <a16:creationId xmlns:a16="http://schemas.microsoft.com/office/drawing/2014/main" id="{370E3A8C-8A2C-2AE2-324C-0ED33C4CC3CC}"/>
                    </a:ext>
                  </a:extLst>
                </p:cNvPr>
                <p:cNvSpPr/>
                <p:nvPr/>
              </p:nvSpPr>
              <p:spPr>
                <a:xfrm>
                  <a:off x="2609293" y="4209233"/>
                  <a:ext cx="1800000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de-DE" sz="140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m:rPr>
                            <m:sty m:val="p"/>
                          </m:rPr>
                          <a:rPr lang="de-DE" sz="14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PV</m:t>
                        </m:r>
                      </m:oMath>
                    </m:oMathPara>
                  </a14:m>
                  <a:endParaRPr lang="de-DE" sz="1400" b="1" kern="0" cap="all" dirty="0"/>
                </a:p>
              </p:txBody>
            </p:sp>
          </mc:Choice>
          <mc:Fallback xmlns="">
            <p:sp>
              <p:nvSpPr>
                <p:cNvPr id="49" name="Rechteck 48">
                  <a:extLst>
                    <a:ext uri="{FF2B5EF4-FFF2-40B4-BE49-F238E27FC236}">
                      <a16:creationId xmlns:a16="http://schemas.microsoft.com/office/drawing/2014/main" id="{370E3A8C-8A2C-2AE2-324C-0ED33C4CC3C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9293" y="4209233"/>
                  <a:ext cx="1800000" cy="307777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0" name="Inhaltsplatzhalter 1">
              <a:extLst>
                <a:ext uri="{FF2B5EF4-FFF2-40B4-BE49-F238E27FC236}">
                  <a16:creationId xmlns:a16="http://schemas.microsoft.com/office/drawing/2014/main" id="{E92E163A-94C2-4872-87FC-CA6A93FF865C}"/>
                </a:ext>
              </a:extLst>
            </p:cNvPr>
            <p:cNvSpPr txBox="1">
              <a:spLocks/>
            </p:cNvSpPr>
            <p:nvPr/>
          </p:nvSpPr>
          <p:spPr>
            <a:xfrm>
              <a:off x="5134260" y="4498346"/>
              <a:ext cx="1800000" cy="72174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lIns="0" tIns="0" rIns="0" bIns="0" anchor="ctr"/>
            <a:lstStyle>
              <a:defPPr>
                <a:defRPr lang="de-DE"/>
              </a:defPPr>
              <a:lvl1pPr marL="0" indent="0" algn="ctr"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Wingdings" panose="05000000000000000000" pitchFamily="2" charset="2"/>
                <a:buNone/>
                <a:defRPr sz="1400" b="1" kern="0" cap="al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  <a:lvl2pPr marL="180000" indent="-180000"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400"/>
                </a:spcAft>
                <a:buFont typeface="Wingdings" pitchFamily="2" charset="2"/>
                <a:buChar char="§"/>
                <a:defRPr sz="16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2pPr>
              <a:lvl3pPr marL="360000" indent="-179388"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400"/>
                </a:spcAft>
                <a:buFont typeface="Symbol" panose="05050102010706020507" pitchFamily="18" charset="2"/>
                <a:buChar char="-"/>
                <a:defRPr sz="1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3pPr>
              <a:lvl4pPr marL="540000" indent="-180000"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400"/>
                </a:spcAft>
                <a:buFont typeface="Wingdings" pitchFamily="2" charset="2"/>
                <a:buChar char="§"/>
                <a:defRPr sz="12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4pPr>
              <a:lvl5pPr marL="720000" indent="-180000" defTabSz="900113"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400"/>
                </a:spcAft>
                <a:buFont typeface="Symbol" panose="05050102010706020507" pitchFamily="18" charset="2"/>
                <a:buChar char="-"/>
                <a:defRPr sz="12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5pPr>
              <a:lvl6pPr marL="1365250" indent="-188913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600">
                  <a:latin typeface="+mn-lt"/>
                </a:defRPr>
              </a:lvl6pPr>
              <a:lvl7pPr marL="1822450" indent="-188913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600">
                  <a:latin typeface="+mn-lt"/>
                </a:defRPr>
              </a:lvl7pPr>
              <a:lvl8pPr marL="2279650" indent="-188913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600">
                  <a:latin typeface="+mn-lt"/>
                </a:defRPr>
              </a:lvl8pPr>
              <a:lvl9pPr marL="2736850" indent="-188913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600">
                  <a:latin typeface="+mn-lt"/>
                </a:defRPr>
              </a:lvl9pPr>
            </a:lstStyle>
            <a:p>
              <a:endParaRPr lang="de-DE" sz="1600" dirty="0"/>
            </a:p>
          </p:txBody>
        </p:sp>
        <p:sp>
          <p:nvSpPr>
            <p:cNvPr id="51" name="Rechteck 50">
              <a:extLst>
                <a:ext uri="{FF2B5EF4-FFF2-40B4-BE49-F238E27FC236}">
                  <a16:creationId xmlns:a16="http://schemas.microsoft.com/office/drawing/2014/main" id="{D7F7772D-6654-DABD-2D7F-34882C3B2E82}"/>
                </a:ext>
              </a:extLst>
            </p:cNvPr>
            <p:cNvSpPr/>
            <p:nvPr/>
          </p:nvSpPr>
          <p:spPr>
            <a:xfrm>
              <a:off x="5904417" y="4751494"/>
              <a:ext cx="259686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lvl="0" algn="ctr"/>
              <a:r>
                <a:rPr lang="el-GR" sz="1400" b="1" kern="0" cap="all" dirty="0">
                  <a:solidFill>
                    <a:srgbClr val="000000"/>
                  </a:solidFill>
                  <a:latin typeface="Tahoma"/>
                </a:rPr>
                <a:t>Δ</a:t>
              </a:r>
              <a:r>
                <a:rPr lang="de-DE" sz="1400" b="1" i="1" kern="0" cap="all" dirty="0">
                  <a:solidFill>
                    <a:srgbClr val="000000"/>
                  </a:solidFill>
                  <a:latin typeface="Tahoma"/>
                </a:rPr>
                <a:t>U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Rechteck 51">
                  <a:extLst>
                    <a:ext uri="{FF2B5EF4-FFF2-40B4-BE49-F238E27FC236}">
                      <a16:creationId xmlns:a16="http://schemas.microsoft.com/office/drawing/2014/main" id="{54BD4438-3AC9-E47C-DE9C-7ED4A77ABC83}"/>
                    </a:ext>
                  </a:extLst>
                </p:cNvPr>
                <p:cNvSpPr/>
                <p:nvPr/>
              </p:nvSpPr>
              <p:spPr>
                <a:xfrm>
                  <a:off x="5587663" y="4190569"/>
                  <a:ext cx="944489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de-DE" sz="140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hPV</m:t>
                        </m:r>
                        <m:r>
                          <a:rPr lang="de-DE" sz="140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&amp; </m:t>
                        </m:r>
                        <m:r>
                          <m:rPr>
                            <m:sty m:val="p"/>
                          </m:rPr>
                          <a:rPr lang="de-DE" sz="14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m:rPr>
                            <m:sty m:val="p"/>
                          </m:rPr>
                          <a:rPr lang="de-DE" sz="14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L</m:t>
                        </m:r>
                      </m:oMath>
                    </m:oMathPara>
                  </a14:m>
                  <a:endParaRPr lang="de-DE" sz="1200" dirty="0">
                    <a:solidFill>
                      <a:srgbClr val="000000"/>
                    </a:solidFill>
                  </a:endParaRPr>
                </a:p>
              </p:txBody>
            </p:sp>
          </mc:Choice>
          <mc:Fallback xmlns="">
            <p:sp>
              <p:nvSpPr>
                <p:cNvPr id="52" name="Rechteck 51">
                  <a:extLst>
                    <a:ext uri="{FF2B5EF4-FFF2-40B4-BE49-F238E27FC236}">
                      <a16:creationId xmlns:a16="http://schemas.microsoft.com/office/drawing/2014/main" id="{54BD4438-3AC9-E47C-DE9C-7ED4A77ABC8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7663" y="4190569"/>
                  <a:ext cx="944489" cy="307777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Tabelle 9">
                <a:extLst>
                  <a:ext uri="{FF2B5EF4-FFF2-40B4-BE49-F238E27FC236}">
                    <a16:creationId xmlns:a16="http://schemas.microsoft.com/office/drawing/2014/main" id="{A0AC1693-8033-41CF-030F-2D9399B27C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28386729"/>
                  </p:ext>
                </p:extLst>
              </p:nvPr>
            </p:nvGraphicFramePr>
            <p:xfrm>
              <a:off x="6934260" y="2406393"/>
              <a:ext cx="2022528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670405">
                      <a:extLst>
                        <a:ext uri="{9D8B030D-6E8A-4147-A177-3AD203B41FA5}">
                          <a16:colId xmlns:a16="http://schemas.microsoft.com/office/drawing/2014/main" val="2594211314"/>
                        </a:ext>
                      </a:extLst>
                    </a:gridCol>
                    <a:gridCol w="1352123">
                      <a:extLst>
                        <a:ext uri="{9D8B030D-6E8A-4147-A177-3AD203B41FA5}">
                          <a16:colId xmlns:a16="http://schemas.microsoft.com/office/drawing/2014/main" val="79919491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de-DE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600" b="1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6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𝑼</m:t>
                                    </m:r>
                                  </m:e>
                                  <m:sub>
                                    <m:r>
                                      <a:rPr lang="de-DE" sz="16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𝒃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16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92681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err="1"/>
                            <a:t>hL</a:t>
                          </a:r>
                          <a:endParaRPr lang="de-DE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/>
                            <a:t>0,965 </a:t>
                          </a:r>
                          <a:r>
                            <a:rPr lang="de-DE" sz="1400" b="1" dirty="0" err="1"/>
                            <a:t>p.u</a:t>
                          </a:r>
                          <a:r>
                            <a:rPr lang="de-DE" sz="1400" b="1" dirty="0"/>
                            <a:t>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161257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err="1"/>
                            <a:t>lPV</a:t>
                          </a:r>
                          <a:endParaRPr lang="de-DE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/>
                            <a:t>1,055 </a:t>
                          </a:r>
                          <a:r>
                            <a:rPr lang="de-DE" sz="1400" b="1" dirty="0" err="1"/>
                            <a:t>p.u</a:t>
                          </a:r>
                          <a:r>
                            <a:rPr lang="de-DE" sz="1400" b="1" dirty="0"/>
                            <a:t>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507610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err="1"/>
                            <a:t>hPV</a:t>
                          </a:r>
                          <a:endParaRPr lang="de-DE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/>
                            <a:t>0,965 </a:t>
                          </a:r>
                          <a:r>
                            <a:rPr lang="de-DE" sz="1400" b="1" dirty="0" err="1"/>
                            <a:t>p.u</a:t>
                          </a:r>
                          <a:r>
                            <a:rPr lang="de-DE" sz="1400" b="1" dirty="0"/>
                            <a:t>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6958418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" name="Tabelle 9">
                <a:extLst>
                  <a:ext uri="{FF2B5EF4-FFF2-40B4-BE49-F238E27FC236}">
                    <a16:creationId xmlns:a16="http://schemas.microsoft.com/office/drawing/2014/main" id="{A0AC1693-8033-41CF-030F-2D9399B27C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28386729"/>
                  </p:ext>
                </p:extLst>
              </p:nvPr>
            </p:nvGraphicFramePr>
            <p:xfrm>
              <a:off x="6934260" y="2406393"/>
              <a:ext cx="2022528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670405">
                      <a:extLst>
                        <a:ext uri="{9D8B030D-6E8A-4147-A177-3AD203B41FA5}">
                          <a16:colId xmlns:a16="http://schemas.microsoft.com/office/drawing/2014/main" val="2594211314"/>
                        </a:ext>
                      </a:extLst>
                    </a:gridCol>
                    <a:gridCol w="1352123">
                      <a:extLst>
                        <a:ext uri="{9D8B030D-6E8A-4147-A177-3AD203B41FA5}">
                          <a16:colId xmlns:a16="http://schemas.microsoft.com/office/drawing/2014/main" val="79919491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de-DE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8"/>
                          <a:stretch>
                            <a:fillRect l="-49327" b="-301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92681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err="1"/>
                            <a:t>hL</a:t>
                          </a:r>
                          <a:endParaRPr lang="de-DE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/>
                            <a:t>0,965 </a:t>
                          </a:r>
                          <a:r>
                            <a:rPr lang="de-DE" sz="1400" b="1" dirty="0" err="1"/>
                            <a:t>p.u</a:t>
                          </a:r>
                          <a:r>
                            <a:rPr lang="de-DE" sz="1400" b="1" dirty="0"/>
                            <a:t>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161257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err="1"/>
                            <a:t>lPV</a:t>
                          </a:r>
                          <a:endParaRPr lang="de-DE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/>
                            <a:t>1,055 </a:t>
                          </a:r>
                          <a:r>
                            <a:rPr lang="de-DE" sz="1400" b="1" dirty="0" err="1"/>
                            <a:t>p.u</a:t>
                          </a:r>
                          <a:r>
                            <a:rPr lang="de-DE" sz="1400" b="1" dirty="0"/>
                            <a:t>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507610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err="1"/>
                            <a:t>hPV</a:t>
                          </a:r>
                          <a:endParaRPr lang="de-DE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/>
                            <a:t>0,965 </a:t>
                          </a:r>
                          <a:r>
                            <a:rPr lang="de-DE" sz="1400" b="1" dirty="0" err="1"/>
                            <a:t>p.u</a:t>
                          </a:r>
                          <a:r>
                            <a:rPr lang="de-DE" sz="1400" b="1" dirty="0"/>
                            <a:t>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6958418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Geschweifte Klammer rechts 9">
            <a:extLst>
              <a:ext uri="{FF2B5EF4-FFF2-40B4-BE49-F238E27FC236}">
                <a16:creationId xmlns:a16="http://schemas.microsoft.com/office/drawing/2014/main" id="{3D818B64-9932-12D5-954C-D9FCEBFE8B72}"/>
              </a:ext>
            </a:extLst>
          </p:cNvPr>
          <p:cNvSpPr/>
          <p:nvPr/>
        </p:nvSpPr>
        <p:spPr>
          <a:xfrm rot="10800000" flipH="1">
            <a:off x="6778813" y="2248074"/>
            <a:ext cx="155448" cy="1800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532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C17173B-1787-B71F-7B76-6B1D71112C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097D340-D95C-B5F9-EAD1-8FA1CBF9B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5FB551B-CED7-9A63-5EA5-3F02C1AE9A17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 anchor="ctr"/>
          <a:lstStyle/>
          <a:p>
            <a:pPr defTabSz="720725">
              <a:tabLst>
                <a:tab pos="720725" algn="l"/>
              </a:tabLst>
            </a:pPr>
            <a:r>
              <a:rPr lang="de-DE" sz="2000" b="1" dirty="0"/>
              <a:t>	</a:t>
            </a:r>
            <a:r>
              <a:rPr lang="de-DE" sz="2000" b="1" dirty="0">
                <a:solidFill>
                  <a:schemeClr val="tx2"/>
                </a:solidFill>
              </a:rPr>
              <a:t>Motivation und Zielsetzung</a:t>
            </a:r>
          </a:p>
          <a:p>
            <a:pPr marL="0" lvl="1" indent="0" defTabSz="720725">
              <a:buNone/>
              <a:tabLst>
                <a:tab pos="720725" algn="l"/>
              </a:tabLst>
            </a:pPr>
            <a:endParaRPr lang="de-DE" sz="2000" b="1" dirty="0">
              <a:solidFill>
                <a:schemeClr val="tx2"/>
              </a:solidFill>
            </a:endParaRPr>
          </a:p>
          <a:p>
            <a:pPr marL="0" lvl="1" indent="0" defTabSz="720725">
              <a:buNone/>
              <a:tabLst>
                <a:tab pos="720725" algn="l"/>
              </a:tabLst>
            </a:pPr>
            <a:r>
              <a:rPr lang="de-DE" sz="2000" b="1" dirty="0">
                <a:solidFill>
                  <a:schemeClr val="tx2"/>
                </a:solidFill>
              </a:rPr>
              <a:t>	Grundlagen</a:t>
            </a:r>
          </a:p>
          <a:p>
            <a:pPr defTabSz="720725">
              <a:tabLst>
                <a:tab pos="720725" algn="l"/>
              </a:tabLst>
            </a:pPr>
            <a:endParaRPr lang="de-DE" sz="2000" b="1" dirty="0"/>
          </a:p>
          <a:p>
            <a:pPr defTabSz="720725">
              <a:tabLst>
                <a:tab pos="720725" algn="l"/>
              </a:tabLst>
            </a:pPr>
            <a:r>
              <a:rPr lang="de-DE" sz="2000" b="1" dirty="0"/>
              <a:t>	Methodik</a:t>
            </a:r>
          </a:p>
          <a:p>
            <a:pPr defTabSz="720725">
              <a:tabLst>
                <a:tab pos="720725" algn="l"/>
              </a:tabLst>
            </a:pPr>
            <a:endParaRPr lang="de-DE" sz="2000" b="1" dirty="0">
              <a:solidFill>
                <a:schemeClr val="tx2"/>
              </a:solidFill>
            </a:endParaRPr>
          </a:p>
          <a:p>
            <a:pPr defTabSz="720725">
              <a:tabLst>
                <a:tab pos="720725" algn="l"/>
              </a:tabLst>
            </a:pPr>
            <a:r>
              <a:rPr lang="de-DE" sz="2000" b="1" dirty="0">
                <a:solidFill>
                  <a:schemeClr val="tx2"/>
                </a:solidFill>
              </a:rPr>
              <a:t>	Ergebnisse </a:t>
            </a:r>
          </a:p>
          <a:p>
            <a:pPr defTabSz="720725">
              <a:tabLst>
                <a:tab pos="720725" algn="l"/>
              </a:tabLst>
            </a:pPr>
            <a:endParaRPr lang="de-DE" sz="2000" b="1" dirty="0">
              <a:solidFill>
                <a:schemeClr val="tx2"/>
              </a:solidFill>
            </a:endParaRPr>
          </a:p>
          <a:p>
            <a:pPr defTabSz="720725">
              <a:tabLst>
                <a:tab pos="720725" algn="l"/>
              </a:tabLst>
            </a:pPr>
            <a:r>
              <a:rPr lang="de-DE" sz="2000" b="1" dirty="0">
                <a:solidFill>
                  <a:schemeClr val="tx2"/>
                </a:solidFill>
              </a:rPr>
              <a:t>	Fazit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A40A95D-6608-AF9C-6FE0-683759F7B73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16.02.2023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496BF93-78E6-5218-501F-0B3169B272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Marcel Böhringer | Technische Universität Darmstadt | IEWT 2023 – Elektrische Netze I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95DA389-61BC-7CDE-EFBF-F440CB715F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/>
              <a:t>Folie </a:t>
            </a:r>
            <a:fld id="{C55C581E-CF6C-4085-AF31-EC3506E4B48E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8" name="Rechteck 7">
            <a:hlinkClick r:id="" action="ppaction://noaction"/>
            <a:extLst>
              <a:ext uri="{FF2B5EF4-FFF2-40B4-BE49-F238E27FC236}">
                <a16:creationId xmlns:a16="http://schemas.microsoft.com/office/drawing/2014/main" id="{AC3D0BED-D363-84CC-CC1C-B81D4BF81170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79512" y="1618437"/>
            <a:ext cx="400109" cy="40011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6200" tIns="76200" rIns="76200" bIns="76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bg1">
                    <a:lumMod val="100000"/>
                  </a:schemeClr>
                </a:solidFill>
                <a:latin typeface="+mj-lt"/>
              </a:rPr>
              <a:t>1</a:t>
            </a:r>
          </a:p>
        </p:txBody>
      </p:sp>
      <p:sp>
        <p:nvSpPr>
          <p:cNvPr id="9" name="Rechteck 8">
            <a:hlinkClick r:id="" action="ppaction://noaction"/>
            <a:extLst>
              <a:ext uri="{FF2B5EF4-FFF2-40B4-BE49-F238E27FC236}">
                <a16:creationId xmlns:a16="http://schemas.microsoft.com/office/drawing/2014/main" id="{85865D10-41D2-5AD9-1D06-F974A33B07C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79512" y="2338715"/>
            <a:ext cx="400109" cy="40011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6200" tIns="76200" rIns="76200" bIns="76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bg1">
                    <a:lumMod val="100000"/>
                  </a:schemeClr>
                </a:solidFill>
                <a:latin typeface="+mj-lt"/>
              </a:rPr>
              <a:t>2</a:t>
            </a:r>
          </a:p>
        </p:txBody>
      </p:sp>
      <p:sp>
        <p:nvSpPr>
          <p:cNvPr id="10" name="Rechteck 9">
            <a:hlinkClick r:id="" action="ppaction://noaction"/>
            <a:extLst>
              <a:ext uri="{FF2B5EF4-FFF2-40B4-BE49-F238E27FC236}">
                <a16:creationId xmlns:a16="http://schemas.microsoft.com/office/drawing/2014/main" id="{261174AA-E2F9-89C8-666D-9BEBD7619B5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79512" y="3058993"/>
            <a:ext cx="400109" cy="400110"/>
          </a:xfrm>
          <a:prstGeom prst="rect">
            <a:avLst/>
          </a:prstGeom>
          <a:solidFill>
            <a:schemeClr val="accent1">
              <a:lumMod val="10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6200" tIns="76200" rIns="76200" bIns="76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bg1">
                    <a:lumMod val="100000"/>
                  </a:schemeClr>
                </a:solidFill>
                <a:latin typeface="+mj-lt"/>
              </a:rPr>
              <a:t>3</a:t>
            </a:r>
          </a:p>
        </p:txBody>
      </p:sp>
      <p:sp>
        <p:nvSpPr>
          <p:cNvPr id="11" name="Rechteck 10">
            <a:hlinkClick r:id="" action="ppaction://noaction"/>
            <a:extLst>
              <a:ext uri="{FF2B5EF4-FFF2-40B4-BE49-F238E27FC236}">
                <a16:creationId xmlns:a16="http://schemas.microsoft.com/office/drawing/2014/main" id="{D244D9D6-14BC-4AA5-395D-CF8A15617B3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79512" y="3779271"/>
            <a:ext cx="400109" cy="40011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6200" tIns="76200" rIns="76200" bIns="76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bg1">
                    <a:lumMod val="100000"/>
                  </a:schemeClr>
                </a:solidFill>
                <a:latin typeface="+mj-lt"/>
              </a:rPr>
              <a:t>4</a:t>
            </a:r>
          </a:p>
        </p:txBody>
      </p:sp>
      <p:sp>
        <p:nvSpPr>
          <p:cNvPr id="12" name="Rechteck 11">
            <a:hlinkClick r:id="" action="ppaction://noaction"/>
            <a:extLst>
              <a:ext uri="{FF2B5EF4-FFF2-40B4-BE49-F238E27FC236}">
                <a16:creationId xmlns:a16="http://schemas.microsoft.com/office/drawing/2014/main" id="{842A5A6A-55E2-B77A-11A0-903874F7EE8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79512" y="4499548"/>
            <a:ext cx="400109" cy="40011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6200" tIns="76200" rIns="76200" bIns="76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dirty="0">
                <a:solidFill>
                  <a:schemeClr val="bg1">
                    <a:lumMod val="100000"/>
                  </a:schemeClr>
                </a:solidFill>
                <a:latin typeface="+mj-lt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115785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Methodik</a:t>
            </a:r>
            <a:r>
              <a:rPr lang="en-US" dirty="0"/>
              <a:t> – </a:t>
            </a:r>
            <a:r>
              <a:rPr lang="de-DE" sz="1400" b="1" dirty="0">
                <a:latin typeface="+mj-lt"/>
              </a:rPr>
              <a:t>Mehrperiodischer Optimal Power Flow </a:t>
            </a: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81499" y="407458"/>
            <a:ext cx="7356985" cy="294533"/>
          </a:xfrm>
        </p:spPr>
        <p:txBody>
          <a:bodyPr/>
          <a:lstStyle/>
          <a:p>
            <a:r>
              <a:rPr lang="de-DE" dirty="0"/>
              <a:t>Ein Lastfluss (PF) bildet einen stationären Zeitpunkt ab.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16.02.2023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Marcel Böhringer | Technische Universität Darmstadt | IEWT 2023 – Elektrische Netze I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/>
              <a:t>Folie </a:t>
            </a:r>
            <a:fld id="{C55C581E-CF6C-4085-AF31-EC3506E4B48E}" type="slidenum">
              <a:rPr lang="de-DE" smtClean="0"/>
              <a:pPr/>
              <a:t>8</a:t>
            </a:fld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554678" y="1278000"/>
            <a:ext cx="3942106" cy="3959840"/>
            <a:chOff x="554678" y="1278000"/>
            <a:chExt cx="3942106" cy="3959840"/>
          </a:xfrm>
        </p:grpSpPr>
        <p:grpSp>
          <p:nvGrpSpPr>
            <p:cNvPr id="210" name="Gruppieren 209"/>
            <p:cNvGrpSpPr/>
            <p:nvPr/>
          </p:nvGrpSpPr>
          <p:grpSpPr>
            <a:xfrm>
              <a:off x="1422789" y="1278000"/>
              <a:ext cx="1456004" cy="2932402"/>
              <a:chOff x="940985" y="1828571"/>
              <a:chExt cx="1456004" cy="2932402"/>
            </a:xfrm>
          </p:grpSpPr>
          <p:grpSp>
            <p:nvGrpSpPr>
              <p:cNvPr id="211" name="Gruppieren 210"/>
              <p:cNvGrpSpPr/>
              <p:nvPr/>
            </p:nvGrpSpPr>
            <p:grpSpPr>
              <a:xfrm>
                <a:off x="940985" y="1828571"/>
                <a:ext cx="1456004" cy="2932402"/>
                <a:chOff x="940985" y="1828571"/>
                <a:chExt cx="1456004" cy="2932402"/>
              </a:xfrm>
            </p:grpSpPr>
            <p:cxnSp>
              <p:nvCxnSpPr>
                <p:cNvPr id="214" name="Gerader Verbinder 213"/>
                <p:cNvCxnSpPr/>
                <p:nvPr/>
              </p:nvCxnSpPr>
              <p:spPr>
                <a:xfrm flipH="1">
                  <a:off x="1313444" y="3986353"/>
                  <a:ext cx="0" cy="68399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15" name="Gruppieren 214"/>
                <p:cNvGrpSpPr/>
                <p:nvPr/>
              </p:nvGrpSpPr>
              <p:grpSpPr>
                <a:xfrm rot="5400000">
                  <a:off x="202786" y="2566770"/>
                  <a:ext cx="2932402" cy="1456004"/>
                  <a:chOff x="610945" y="1305050"/>
                  <a:chExt cx="2932402" cy="1456004"/>
                </a:xfrm>
              </p:grpSpPr>
              <p:pic>
                <p:nvPicPr>
                  <p:cNvPr id="216" name="Grafik 215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610945" y="1893158"/>
                    <a:ext cx="267013" cy="271463"/>
                  </a:xfrm>
                  <a:prstGeom prst="rect">
                    <a:avLst/>
                  </a:prstGeom>
                </p:spPr>
              </p:pic>
              <p:sp>
                <p:nvSpPr>
                  <p:cNvPr id="217" name="Ellipse 216"/>
                  <p:cNvSpPr/>
                  <p:nvPr/>
                </p:nvSpPr>
                <p:spPr>
                  <a:xfrm>
                    <a:off x="1834123" y="1993621"/>
                    <a:ext cx="72000" cy="72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de-DE"/>
                  </a:p>
                </p:txBody>
              </p:sp>
              <p:cxnSp>
                <p:nvCxnSpPr>
                  <p:cNvPr id="218" name="Gerader Verbinder 217"/>
                  <p:cNvCxnSpPr/>
                  <p:nvPr/>
                </p:nvCxnSpPr>
                <p:spPr>
                  <a:xfrm>
                    <a:off x="1690123" y="2029616"/>
                    <a:ext cx="360000" cy="2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Gerader Verbinder 218"/>
                  <p:cNvCxnSpPr/>
                  <p:nvPr/>
                </p:nvCxnSpPr>
                <p:spPr>
                  <a:xfrm>
                    <a:off x="877957" y="2028890"/>
                    <a:ext cx="360000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20" name="Ellipse 219"/>
                  <p:cNvSpPr/>
                  <p:nvPr/>
                </p:nvSpPr>
                <p:spPr>
                  <a:xfrm>
                    <a:off x="1021957" y="1992890"/>
                    <a:ext cx="72000" cy="72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de-DE"/>
                  </a:p>
                </p:txBody>
              </p:sp>
              <p:cxnSp>
                <p:nvCxnSpPr>
                  <p:cNvPr id="221" name="Gerader Verbinder 220"/>
                  <p:cNvCxnSpPr/>
                  <p:nvPr/>
                </p:nvCxnSpPr>
                <p:spPr>
                  <a:xfrm rot="5400000">
                    <a:off x="1689351" y="2029615"/>
                    <a:ext cx="720000" cy="3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22" name="Ellipse 221"/>
                  <p:cNvSpPr/>
                  <p:nvPr/>
                </p:nvSpPr>
                <p:spPr>
                  <a:xfrm>
                    <a:off x="2013351" y="1993616"/>
                    <a:ext cx="72000" cy="72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de-DE"/>
                  </a:p>
                </p:txBody>
              </p:sp>
              <p:cxnSp>
                <p:nvCxnSpPr>
                  <p:cNvPr id="223" name="Gerader Verbinder 222"/>
                  <p:cNvCxnSpPr/>
                  <p:nvPr/>
                </p:nvCxnSpPr>
                <p:spPr>
                  <a:xfrm rot="16200000" flipH="1">
                    <a:off x="2391348" y="2046596"/>
                    <a:ext cx="0" cy="68399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4" name="Gerader Verbinder 223"/>
                  <p:cNvCxnSpPr/>
                  <p:nvPr/>
                </p:nvCxnSpPr>
                <p:spPr>
                  <a:xfrm>
                    <a:off x="2049349" y="1678145"/>
                    <a:ext cx="1440000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25" name="Ellipse 224"/>
                  <p:cNvSpPr/>
                  <p:nvPr/>
                </p:nvSpPr>
                <p:spPr>
                  <a:xfrm>
                    <a:off x="2013351" y="2345080"/>
                    <a:ext cx="72000" cy="72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26" name="Ellipse 225"/>
                  <p:cNvSpPr/>
                  <p:nvPr/>
                </p:nvSpPr>
                <p:spPr>
                  <a:xfrm>
                    <a:off x="2013349" y="1642152"/>
                    <a:ext cx="72000" cy="72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de-DE"/>
                  </a:p>
                </p:txBody>
              </p:sp>
              <p:grpSp>
                <p:nvGrpSpPr>
                  <p:cNvPr id="227" name="Gruppieren 226"/>
                  <p:cNvGrpSpPr/>
                  <p:nvPr/>
                </p:nvGrpSpPr>
                <p:grpSpPr>
                  <a:xfrm rot="16200000">
                    <a:off x="3308677" y="1431720"/>
                    <a:ext cx="361339" cy="108000"/>
                    <a:chOff x="3453345" y="1446745"/>
                    <a:chExt cx="361339" cy="108000"/>
                  </a:xfrm>
                </p:grpSpPr>
                <p:cxnSp>
                  <p:nvCxnSpPr>
                    <p:cNvPr id="245" name="Gerader Verbinder 244"/>
                    <p:cNvCxnSpPr/>
                    <p:nvPr/>
                  </p:nvCxnSpPr>
                  <p:spPr>
                    <a:xfrm>
                      <a:off x="3453345" y="1500744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46" name="Gleichschenkliges Dreieck 245"/>
                    <p:cNvSpPr/>
                    <p:nvPr/>
                  </p:nvSpPr>
                  <p:spPr>
                    <a:xfrm rot="5400000">
                      <a:off x="3670684" y="1410745"/>
                      <a:ext cx="108000" cy="180000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de-DE"/>
                    </a:p>
                  </p:txBody>
                </p:sp>
              </p:grpSp>
              <p:grpSp>
                <p:nvGrpSpPr>
                  <p:cNvPr id="229" name="Gruppieren 228"/>
                  <p:cNvGrpSpPr/>
                  <p:nvPr/>
                </p:nvGrpSpPr>
                <p:grpSpPr>
                  <a:xfrm flipV="1">
                    <a:off x="3435346" y="2351958"/>
                    <a:ext cx="108000" cy="409096"/>
                    <a:chOff x="3587746" y="1457449"/>
                    <a:chExt cx="108000" cy="409096"/>
                  </a:xfrm>
                </p:grpSpPr>
                <p:grpSp>
                  <p:nvGrpSpPr>
                    <p:cNvPr id="239" name="Gruppieren 238"/>
                    <p:cNvGrpSpPr/>
                    <p:nvPr/>
                  </p:nvGrpSpPr>
                  <p:grpSpPr>
                    <a:xfrm rot="16200000">
                      <a:off x="3461076" y="1584119"/>
                      <a:ext cx="361339" cy="108000"/>
                      <a:chOff x="3453345" y="1446745"/>
                      <a:chExt cx="361339" cy="108000"/>
                    </a:xfrm>
                  </p:grpSpPr>
                  <p:cxnSp>
                    <p:nvCxnSpPr>
                      <p:cNvPr id="241" name="Gerader Verbinder 240"/>
                      <p:cNvCxnSpPr/>
                      <p:nvPr/>
                    </p:nvCxnSpPr>
                    <p:spPr>
                      <a:xfrm>
                        <a:off x="3453345" y="1500744"/>
                        <a:ext cx="180000" cy="0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42" name="Gleichschenkliges Dreieck 241"/>
                      <p:cNvSpPr/>
                      <p:nvPr/>
                    </p:nvSpPr>
                    <p:spPr>
                      <a:xfrm rot="5400000">
                        <a:off x="3670684" y="1410745"/>
                        <a:ext cx="108000" cy="180000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de-DE"/>
                      </a:p>
                    </p:txBody>
                  </p:sp>
                </p:grpSp>
                <p:sp>
                  <p:nvSpPr>
                    <p:cNvPr id="240" name="Ellipse 239"/>
                    <p:cNvSpPr/>
                    <p:nvPr/>
                  </p:nvSpPr>
                  <p:spPr>
                    <a:xfrm>
                      <a:off x="3605749" y="1794545"/>
                      <a:ext cx="72000" cy="72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de-DE"/>
                    </a:p>
                  </p:txBody>
                </p:sp>
              </p:grpSp>
              <p:grpSp>
                <p:nvGrpSpPr>
                  <p:cNvPr id="230" name="Gruppieren 229"/>
                  <p:cNvGrpSpPr/>
                  <p:nvPr/>
                </p:nvGrpSpPr>
                <p:grpSpPr>
                  <a:xfrm>
                    <a:off x="2679340" y="2351958"/>
                    <a:ext cx="180000" cy="407756"/>
                    <a:chOff x="2679340" y="2351958"/>
                    <a:chExt cx="180000" cy="407756"/>
                  </a:xfrm>
                </p:grpSpPr>
                <p:grpSp>
                  <p:nvGrpSpPr>
                    <p:cNvPr id="233" name="Gruppieren 232"/>
                    <p:cNvGrpSpPr/>
                    <p:nvPr/>
                  </p:nvGrpSpPr>
                  <p:grpSpPr>
                    <a:xfrm flipV="1">
                      <a:off x="2679340" y="2351958"/>
                      <a:ext cx="180000" cy="407756"/>
                      <a:chOff x="3551744" y="1458789"/>
                      <a:chExt cx="180000" cy="407756"/>
                    </a:xfrm>
                  </p:grpSpPr>
                  <p:grpSp>
                    <p:nvGrpSpPr>
                      <p:cNvPr id="235" name="Gruppieren 234"/>
                      <p:cNvGrpSpPr/>
                      <p:nvPr/>
                    </p:nvGrpSpPr>
                    <p:grpSpPr>
                      <a:xfrm rot="16200000">
                        <a:off x="3461744" y="1548789"/>
                        <a:ext cx="360000" cy="180000"/>
                        <a:chOff x="3453345" y="1410743"/>
                        <a:chExt cx="360000" cy="180000"/>
                      </a:xfrm>
                    </p:grpSpPr>
                    <p:cxnSp>
                      <p:nvCxnSpPr>
                        <p:cNvPr id="237" name="Gerader Verbinder 236"/>
                        <p:cNvCxnSpPr/>
                        <p:nvPr/>
                      </p:nvCxnSpPr>
                      <p:spPr>
                        <a:xfrm>
                          <a:off x="3453345" y="1500744"/>
                          <a:ext cx="180000" cy="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238" name="Rechteck 237"/>
                        <p:cNvSpPr/>
                        <p:nvPr/>
                      </p:nvSpPr>
                      <p:spPr>
                        <a:xfrm rot="5400000">
                          <a:off x="3633345" y="1410743"/>
                          <a:ext cx="180000" cy="180000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de-DE"/>
                        </a:p>
                      </p:txBody>
                    </p:sp>
                  </p:grpSp>
                  <p:sp>
                    <p:nvSpPr>
                      <p:cNvPr id="236" name="Ellipse 235"/>
                      <p:cNvSpPr/>
                      <p:nvPr/>
                    </p:nvSpPr>
                    <p:spPr>
                      <a:xfrm>
                        <a:off x="3605749" y="1794545"/>
                        <a:ext cx="72000" cy="720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de-DE"/>
                      </a:p>
                    </p:txBody>
                  </p:sp>
                </p:grpSp>
                <p:sp>
                  <p:nvSpPr>
                    <p:cNvPr id="234" name="Gleichschenkliges Dreieck 233"/>
                    <p:cNvSpPr/>
                    <p:nvPr/>
                  </p:nvSpPr>
                  <p:spPr>
                    <a:xfrm flipH="1">
                      <a:off x="2685241" y="2655023"/>
                      <a:ext cx="168197" cy="104691"/>
                    </a:xfrm>
                    <a:prstGeom prst="triangl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de-DE"/>
                    </a:p>
                  </p:txBody>
                </p:sp>
              </p:grpSp>
              <p:sp>
                <p:nvSpPr>
                  <p:cNvPr id="231" name="Ellipse 230"/>
                  <p:cNvSpPr/>
                  <p:nvPr/>
                </p:nvSpPr>
                <p:spPr>
                  <a:xfrm>
                    <a:off x="2733345" y="1636311"/>
                    <a:ext cx="72000" cy="72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32" name="Ellipse 231"/>
                  <p:cNvSpPr/>
                  <p:nvPr/>
                </p:nvSpPr>
                <p:spPr>
                  <a:xfrm>
                    <a:off x="3453349" y="1642145"/>
                    <a:ext cx="72000" cy="72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de-DE"/>
                  </a:p>
                </p:txBody>
              </p:sp>
            </p:grpSp>
          </p:grpSp>
          <p:sp>
            <p:nvSpPr>
              <p:cNvPr id="212" name="Ellipse 211"/>
              <p:cNvSpPr/>
              <p:nvPr/>
            </p:nvSpPr>
            <p:spPr>
              <a:xfrm>
                <a:off x="1537417" y="2457765"/>
                <a:ext cx="270000" cy="270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213" name="Ellipse 212"/>
              <p:cNvSpPr/>
              <p:nvPr/>
            </p:nvSpPr>
            <p:spPr>
              <a:xfrm>
                <a:off x="1537417" y="2636978"/>
                <a:ext cx="270000" cy="270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/>
              </a:p>
            </p:txBody>
          </p:sp>
        </p:grpSp>
        <p:sp>
          <p:nvSpPr>
            <p:cNvPr id="255" name="Textfeld 254"/>
            <p:cNvSpPr txBox="1"/>
            <p:nvPr/>
          </p:nvSpPr>
          <p:spPr>
            <a:xfrm>
              <a:off x="554678" y="4714620"/>
              <a:ext cx="39421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400" b="1" dirty="0">
                  <a:solidFill>
                    <a:schemeClr val="bg2"/>
                  </a:solidFill>
                  <a:latin typeface="+mj-lt"/>
                </a:rPr>
                <a:t>Mehrperiodischer Optimal</a:t>
              </a:r>
              <a:r>
                <a:rPr lang="de-DE" sz="1400" b="1" dirty="0">
                  <a:latin typeface="+mj-lt"/>
                </a:rPr>
                <a:t> Power Flow </a:t>
              </a:r>
              <a:br>
                <a:rPr lang="de-DE" sz="1400" b="1" dirty="0">
                  <a:latin typeface="+mj-lt"/>
                </a:rPr>
              </a:br>
              <a:r>
                <a:rPr lang="de-DE" sz="1400" b="1" dirty="0">
                  <a:latin typeface="+mj-lt"/>
                </a:rPr>
                <a:t>(</a:t>
              </a:r>
              <a:r>
                <a:rPr lang="de-DE" sz="1400" b="1" dirty="0">
                  <a:solidFill>
                    <a:schemeClr val="bg2"/>
                  </a:solidFill>
                  <a:latin typeface="+mj-lt"/>
                </a:rPr>
                <a:t>MP-O</a:t>
              </a:r>
              <a:r>
                <a:rPr lang="de-DE" sz="1400" b="1" dirty="0">
                  <a:latin typeface="+mj-lt"/>
                </a:rPr>
                <a:t>PF) </a:t>
              </a:r>
              <a:r>
                <a:rPr lang="de-DE" sz="1400" b="1" dirty="0">
                  <a:solidFill>
                    <a:schemeClr val="bg2"/>
                  </a:solidFill>
                  <a:latin typeface="+mj-lt"/>
                </a:rPr>
                <a:t>mit zeitabhängigen </a:t>
              </a:r>
              <a:r>
                <a:rPr lang="de-DE" sz="1400" b="1" dirty="0" err="1">
                  <a:solidFill>
                    <a:schemeClr val="bg2"/>
                  </a:solidFill>
                  <a:latin typeface="+mj-lt"/>
                </a:rPr>
                <a:t>Nebenbed</a:t>
              </a:r>
              <a:r>
                <a:rPr lang="de-DE" sz="1400" b="1" dirty="0">
                  <a:solidFill>
                    <a:schemeClr val="bg2"/>
                  </a:solidFill>
                  <a:latin typeface="+mj-lt"/>
                </a:rPr>
                <a:t>. </a:t>
              </a:r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2ABA92C3-62E3-F817-15A9-B6DCB4BDCE61}"/>
              </a:ext>
            </a:extLst>
          </p:cNvPr>
          <p:cNvGrpSpPr/>
          <p:nvPr/>
        </p:nvGrpSpPr>
        <p:grpSpPr>
          <a:xfrm>
            <a:off x="7164000" y="1277998"/>
            <a:ext cx="1800004" cy="3960004"/>
            <a:chOff x="7164000" y="1277998"/>
            <a:chExt cx="1800004" cy="396000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1" name="Rechteck 250"/>
                <p:cNvSpPr/>
                <p:nvPr/>
              </p:nvSpPr>
              <p:spPr>
                <a:xfrm>
                  <a:off x="7164003" y="1877999"/>
                  <a:ext cx="1800000" cy="2735913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e-DE" sz="700" b="1" dirty="0">
                    <a:solidFill>
                      <a:schemeClr val="tx1"/>
                    </a:solidFill>
                    <a:cs typeface="Times New Roman" panose="02020603050405020304" pitchFamily="18" charset="0"/>
                  </a:endParaRPr>
                </a:p>
                <a:p>
                  <a:pPr marL="179388" indent="-93663">
                    <a:buFont typeface="Arial" panose="020B0604020202020204" pitchFamily="34" charset="0"/>
                    <a:buChar char="•"/>
                  </a:pPr>
                  <a:endParaRPr lang="de-DE" sz="700" dirty="0">
                    <a:solidFill>
                      <a:schemeClr val="tx1"/>
                    </a:solidFill>
                    <a:latin typeface="+mj-lt"/>
                    <a:cs typeface="Times New Roman" panose="02020603050405020304" pitchFamily="18" charset="0"/>
                  </a:endParaRPr>
                </a:p>
                <a:p>
                  <a:pPr marL="179388" indent="-93663">
                    <a:buFont typeface="Arial" panose="020B0604020202020204" pitchFamily="34" charset="0"/>
                    <a:buChar char="•"/>
                  </a:pPr>
                  <a:endParaRPr lang="de-DE" sz="700" dirty="0">
                    <a:solidFill>
                      <a:schemeClr val="tx1"/>
                    </a:solidFill>
                    <a:latin typeface="+mj-lt"/>
                    <a:cs typeface="Times New Roman" panose="02020603050405020304" pitchFamily="18" charset="0"/>
                  </a:endParaRPr>
                </a:p>
                <a:p>
                  <a:pPr marL="85725"/>
                  <a:endParaRPr lang="de-DE" sz="700" dirty="0">
                    <a:solidFill>
                      <a:schemeClr val="tx1"/>
                    </a:solidFill>
                    <a:latin typeface="+mj-lt"/>
                    <a:cs typeface="Times New Roman" panose="02020603050405020304" pitchFamily="18" charset="0"/>
                  </a:endParaRPr>
                </a:p>
                <a:p>
                  <a:r>
                    <a:rPr lang="en-GB" sz="1200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 Zielfunktion:</a:t>
                  </a: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GB" sz="1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min</m:t>
                        </m:r>
                        <m:r>
                          <a:rPr lang="en-GB" sz="1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⁡</m:t>
                        </m:r>
                        <m:r>
                          <a:rPr lang="de-DE" sz="1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𝑭</m:t>
                        </m:r>
                        <m:r>
                          <a:rPr lang="de-DE" sz="1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DE" sz="1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de-DE" sz="1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GB" sz="1400" i="1" dirty="0">
                    <a:solidFill>
                      <a:schemeClr val="tx1"/>
                    </a:solidFill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51" name="Rechteck 2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4003" y="1877999"/>
                  <a:ext cx="1800000" cy="2735913"/>
                </a:xfrm>
                <a:prstGeom prst="rect">
                  <a:avLst/>
                </a:prstGeom>
                <a:blipFill>
                  <a:blip r:embed="rId4"/>
                  <a:stretch>
                    <a:fillRect l="-2020"/>
                  </a:stretch>
                </a:blipFill>
                <a:ln w="127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2" name="Rechteck 251"/>
            <p:cNvSpPr/>
            <p:nvPr/>
          </p:nvSpPr>
          <p:spPr>
            <a:xfrm>
              <a:off x="7164003" y="2905878"/>
              <a:ext cx="1800000" cy="38066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 u. d. NB:</a:t>
              </a:r>
              <a:endParaRPr lang="en-GB" sz="12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53" name="Rechteck 252"/>
            <p:cNvSpPr/>
            <p:nvPr/>
          </p:nvSpPr>
          <p:spPr>
            <a:xfrm>
              <a:off x="7164002" y="3522220"/>
              <a:ext cx="1800000" cy="733674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Erzeugungs</a:t>
              </a: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- und </a:t>
              </a:r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Verbrauchsanlagen</a:t>
              </a:r>
              <a:endParaRPr lang="en-GB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  <a:p>
              <a:pPr algn="ctr"/>
              <a:b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</a:b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El. </a:t>
              </a:r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Energiesystem</a:t>
              </a:r>
              <a:endParaRPr lang="en-GB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  <a:p>
              <a:pPr algn="ctr"/>
              <a:endParaRPr lang="en-GB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  <a:p>
              <a:pPr algn="ctr"/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Langsame</a:t>
              </a: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 </a:t>
              </a:r>
              <a:b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</a:br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Spannungsänderung</a:t>
              </a: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54" name="Rechteck 253"/>
            <p:cNvSpPr/>
            <p:nvPr/>
          </p:nvSpPr>
          <p:spPr>
            <a:xfrm rot="5400000">
              <a:off x="7884004" y="1153674"/>
              <a:ext cx="360000" cy="180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b="1" cap="small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MP-OPF</a:t>
              </a:r>
            </a:p>
          </p:txBody>
        </p:sp>
        <p:sp>
          <p:nvSpPr>
            <p:cNvPr id="47" name="Rechteck 46"/>
            <p:cNvSpPr/>
            <p:nvPr/>
          </p:nvSpPr>
          <p:spPr>
            <a:xfrm rot="5400000">
              <a:off x="7884001" y="4158001"/>
              <a:ext cx="360000" cy="180000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400" b="1" cap="small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Output</a:t>
              </a:r>
            </a:p>
          </p:txBody>
        </p:sp>
        <p:sp>
          <p:nvSpPr>
            <p:cNvPr id="48" name="Rechteck 47"/>
            <p:cNvSpPr/>
            <p:nvPr/>
          </p:nvSpPr>
          <p:spPr>
            <a:xfrm rot="5400000">
              <a:off x="7884001" y="557998"/>
              <a:ext cx="360000" cy="179999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b="1" cap="small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50" name="Gleichschenkliges Dreieck 49"/>
            <p:cNvSpPr/>
            <p:nvPr/>
          </p:nvSpPr>
          <p:spPr>
            <a:xfrm rot="10800000">
              <a:off x="7884003" y="1712999"/>
              <a:ext cx="360000" cy="90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latin typeface="+mj-lt"/>
              </a:endParaRPr>
            </a:p>
          </p:txBody>
        </p:sp>
        <p:sp>
          <p:nvSpPr>
            <p:cNvPr id="51" name="Gleichschenkliges Dreieck 50"/>
            <p:cNvSpPr/>
            <p:nvPr/>
          </p:nvSpPr>
          <p:spPr>
            <a:xfrm rot="10800000">
              <a:off x="7884002" y="4713003"/>
              <a:ext cx="360000" cy="90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latin typeface="+mj-lt"/>
              </a:endParaRPr>
            </a:p>
          </p:txBody>
        </p:sp>
      </p:grpSp>
      <p:sp>
        <p:nvSpPr>
          <p:cNvPr id="9" name="Rechteck 8">
            <a:extLst>
              <a:ext uri="{FF2B5EF4-FFF2-40B4-BE49-F238E27FC236}">
                <a16:creationId xmlns:a16="http://schemas.microsoft.com/office/drawing/2014/main" id="{F4AF4C86-D7BA-5A94-50F6-4DAAF37E3F2F}"/>
              </a:ext>
            </a:extLst>
          </p:cNvPr>
          <p:cNvSpPr/>
          <p:nvPr/>
        </p:nvSpPr>
        <p:spPr>
          <a:xfrm>
            <a:off x="7199996" y="2283770"/>
            <a:ext cx="1732338" cy="523017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001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6804002" y="2115973"/>
            <a:ext cx="2156204" cy="813043"/>
            <a:chOff x="6804002" y="2115973"/>
            <a:chExt cx="2156204" cy="813043"/>
          </a:xfrm>
        </p:grpSpPr>
        <p:sp>
          <p:nvSpPr>
            <p:cNvPr id="12" name="Rechteck 11"/>
            <p:cNvSpPr/>
            <p:nvPr/>
          </p:nvSpPr>
          <p:spPr>
            <a:xfrm>
              <a:off x="7167800" y="2233672"/>
              <a:ext cx="1792406" cy="57764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3" name="Trapezoid 12"/>
            <p:cNvSpPr/>
            <p:nvPr/>
          </p:nvSpPr>
          <p:spPr>
            <a:xfrm rot="5400000">
              <a:off x="6575582" y="2344393"/>
              <a:ext cx="813043" cy="356204"/>
            </a:xfrm>
            <a:prstGeom prst="trapezoid">
              <a:avLst>
                <a:gd name="adj" fmla="val 33022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</p:grp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16.02.2023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Marcel Böhringer | Technische Universität Darmstadt | IEWT 2023 – Elektrische Netze I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/>
              <a:t>Folie </a:t>
            </a:r>
            <a:fld id="{C55C581E-CF6C-4085-AF31-EC3506E4B48E}" type="slidenum">
              <a:rPr lang="de-DE" smtClean="0"/>
              <a:pPr/>
              <a:t>9</a:t>
            </a:fld>
            <a:endParaRPr lang="de-DE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777857" y="1278000"/>
            <a:ext cx="2780511" cy="3242809"/>
            <a:chOff x="777857" y="2002907"/>
            <a:chExt cx="2780511" cy="3242809"/>
          </a:xfrm>
        </p:grpSpPr>
        <p:cxnSp>
          <p:nvCxnSpPr>
            <p:cNvPr id="87" name="Gerade Verbindung mit Pfeil 86"/>
            <p:cNvCxnSpPr/>
            <p:nvPr/>
          </p:nvCxnSpPr>
          <p:spPr>
            <a:xfrm>
              <a:off x="2515072" y="2359917"/>
              <a:ext cx="0" cy="180000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8" name="Gerade Verbindung mit Pfeil 87"/>
            <p:cNvCxnSpPr/>
            <p:nvPr/>
          </p:nvCxnSpPr>
          <p:spPr>
            <a:xfrm flipH="1" flipV="1">
              <a:off x="1815856" y="2390553"/>
              <a:ext cx="0" cy="180000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1" name="Gruppieren 10"/>
            <p:cNvGrpSpPr/>
            <p:nvPr/>
          </p:nvGrpSpPr>
          <p:grpSpPr>
            <a:xfrm>
              <a:off x="777857" y="2002907"/>
              <a:ext cx="2780511" cy="3242809"/>
              <a:chOff x="777857" y="2002907"/>
              <a:chExt cx="2780511" cy="3242809"/>
            </a:xfrm>
          </p:grpSpPr>
          <p:grpSp>
            <p:nvGrpSpPr>
              <p:cNvPr id="35" name="Gruppieren 34"/>
              <p:cNvGrpSpPr/>
              <p:nvPr/>
            </p:nvGrpSpPr>
            <p:grpSpPr>
              <a:xfrm>
                <a:off x="1266769" y="2002907"/>
                <a:ext cx="2291599" cy="3242809"/>
                <a:chOff x="1447146" y="2162236"/>
                <a:chExt cx="2291599" cy="3242809"/>
              </a:xfrm>
            </p:grpSpPr>
            <p:grpSp>
              <p:nvGrpSpPr>
                <p:cNvPr id="36" name="Gruppieren 35"/>
                <p:cNvGrpSpPr/>
                <p:nvPr/>
              </p:nvGrpSpPr>
              <p:grpSpPr>
                <a:xfrm>
                  <a:off x="1603166" y="2162236"/>
                  <a:ext cx="1456005" cy="2932401"/>
                  <a:chOff x="940985" y="1828571"/>
                  <a:chExt cx="1456005" cy="2932401"/>
                </a:xfrm>
              </p:grpSpPr>
              <p:grpSp>
                <p:nvGrpSpPr>
                  <p:cNvPr id="44" name="Gruppieren 43"/>
                  <p:cNvGrpSpPr/>
                  <p:nvPr/>
                </p:nvGrpSpPr>
                <p:grpSpPr>
                  <a:xfrm>
                    <a:off x="940985" y="1828571"/>
                    <a:ext cx="1456005" cy="2932401"/>
                    <a:chOff x="940985" y="1828571"/>
                    <a:chExt cx="1456005" cy="2932401"/>
                  </a:xfrm>
                </p:grpSpPr>
                <p:cxnSp>
                  <p:nvCxnSpPr>
                    <p:cNvPr id="47" name="Gerader Verbinder 46"/>
                    <p:cNvCxnSpPr/>
                    <p:nvPr/>
                  </p:nvCxnSpPr>
                  <p:spPr>
                    <a:xfrm flipH="1">
                      <a:off x="1313444" y="3986353"/>
                      <a:ext cx="0" cy="683996"/>
                    </a:xfrm>
                    <a:prstGeom prst="line">
                      <a:avLst/>
                    </a:prstGeom>
                    <a:ln w="127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8" name="Gruppieren 47"/>
                    <p:cNvGrpSpPr/>
                    <p:nvPr/>
                  </p:nvGrpSpPr>
                  <p:grpSpPr>
                    <a:xfrm rot="5400000">
                      <a:off x="202787" y="2566769"/>
                      <a:ext cx="2932401" cy="1456005"/>
                      <a:chOff x="610945" y="1305049"/>
                      <a:chExt cx="2932401" cy="1456005"/>
                    </a:xfrm>
                  </p:grpSpPr>
                  <p:pic>
                    <p:nvPicPr>
                      <p:cNvPr id="49" name="Grafik 48"/>
                      <p:cNvPicPr>
                        <a:picLocks noChangeAspect="1"/>
                      </p:cNvPicPr>
                      <p:nvPr/>
                    </p:nvPicPr>
                    <p:blipFill>
                      <a:blip r:embed="rId3">
                        <a:duotone>
                          <a:schemeClr val="bg2">
                            <a:shade val="45000"/>
                            <a:satMod val="135000"/>
                          </a:schemeClr>
                          <a:prstClr val="white"/>
                        </a:duotone>
                      </a:blip>
                      <a:stretch>
                        <a:fillRect/>
                      </a:stretch>
                    </p:blipFill>
                    <p:spPr>
                      <a:xfrm>
                        <a:off x="610945" y="1893158"/>
                        <a:ext cx="267013" cy="271463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  <p:cxnSp>
                    <p:nvCxnSpPr>
                      <p:cNvPr id="51" name="Gerader Verbinder 50"/>
                      <p:cNvCxnSpPr/>
                      <p:nvPr/>
                    </p:nvCxnSpPr>
                    <p:spPr>
                      <a:xfrm>
                        <a:off x="1690123" y="2029616"/>
                        <a:ext cx="360000" cy="2"/>
                      </a:xfrm>
                      <a:prstGeom prst="line">
                        <a:avLst/>
                      </a:prstGeom>
                      <a:ln w="12700">
                        <a:solidFill>
                          <a:schemeClr val="tx2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" name="Gerader Verbinder 51"/>
                      <p:cNvCxnSpPr/>
                      <p:nvPr/>
                    </p:nvCxnSpPr>
                    <p:spPr>
                      <a:xfrm>
                        <a:off x="877957" y="2028890"/>
                        <a:ext cx="360000" cy="0"/>
                      </a:xfrm>
                      <a:prstGeom prst="line">
                        <a:avLst/>
                      </a:prstGeom>
                      <a:ln w="12700">
                        <a:solidFill>
                          <a:schemeClr val="tx2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3" name="Ellipse 52"/>
                      <p:cNvSpPr/>
                      <p:nvPr/>
                    </p:nvSpPr>
                    <p:spPr>
                      <a:xfrm>
                        <a:off x="1021957" y="1992890"/>
                        <a:ext cx="72000" cy="720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de-DE"/>
                      </a:p>
                    </p:txBody>
                  </p:sp>
                  <p:cxnSp>
                    <p:nvCxnSpPr>
                      <p:cNvPr id="54" name="Gerader Verbinder 53"/>
                      <p:cNvCxnSpPr/>
                      <p:nvPr/>
                    </p:nvCxnSpPr>
                    <p:spPr>
                      <a:xfrm rot="5400000">
                        <a:off x="1689351" y="2029615"/>
                        <a:ext cx="720000" cy="3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5" name="Ellipse 54"/>
                      <p:cNvSpPr/>
                      <p:nvPr/>
                    </p:nvSpPr>
                    <p:spPr>
                      <a:xfrm>
                        <a:off x="2013351" y="1993616"/>
                        <a:ext cx="72000" cy="720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de-DE"/>
                      </a:p>
                    </p:txBody>
                  </p:sp>
                  <p:cxnSp>
                    <p:nvCxnSpPr>
                      <p:cNvPr id="56" name="Gerader Verbinder 55"/>
                      <p:cNvCxnSpPr/>
                      <p:nvPr/>
                    </p:nvCxnSpPr>
                    <p:spPr>
                      <a:xfrm rot="16200000" flipH="1">
                        <a:off x="2391348" y="2046596"/>
                        <a:ext cx="0" cy="683996"/>
                      </a:xfrm>
                      <a:prstGeom prst="line">
                        <a:avLst/>
                      </a:prstGeom>
                      <a:ln w="12700">
                        <a:solidFill>
                          <a:schemeClr val="accent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7" name="Gerader Verbinder 56"/>
                      <p:cNvCxnSpPr/>
                      <p:nvPr/>
                    </p:nvCxnSpPr>
                    <p:spPr>
                      <a:xfrm>
                        <a:off x="2049349" y="1678145"/>
                        <a:ext cx="1440000" cy="0"/>
                      </a:xfrm>
                      <a:prstGeom prst="line">
                        <a:avLst/>
                      </a:prstGeom>
                      <a:ln w="12700">
                        <a:solidFill>
                          <a:schemeClr val="accent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8" name="Ellipse 57"/>
                      <p:cNvSpPr/>
                      <p:nvPr/>
                    </p:nvSpPr>
                    <p:spPr>
                      <a:xfrm>
                        <a:off x="2013351" y="2345080"/>
                        <a:ext cx="72000" cy="720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de-DE"/>
                      </a:p>
                    </p:txBody>
                  </p:sp>
                  <p:sp>
                    <p:nvSpPr>
                      <p:cNvPr id="59" name="Ellipse 58"/>
                      <p:cNvSpPr/>
                      <p:nvPr/>
                    </p:nvSpPr>
                    <p:spPr>
                      <a:xfrm>
                        <a:off x="2013349" y="1642152"/>
                        <a:ext cx="72000" cy="720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de-DE"/>
                      </a:p>
                    </p:txBody>
                  </p:sp>
                  <p:grpSp>
                    <p:nvGrpSpPr>
                      <p:cNvPr id="60" name="Gruppieren 59"/>
                      <p:cNvGrpSpPr/>
                      <p:nvPr/>
                    </p:nvGrpSpPr>
                    <p:grpSpPr>
                      <a:xfrm rot="16200000">
                        <a:off x="3308676" y="1431719"/>
                        <a:ext cx="361339" cy="108000"/>
                        <a:chOff x="3453345" y="1446745"/>
                        <a:chExt cx="361339" cy="108000"/>
                      </a:xfrm>
                    </p:grpSpPr>
                    <p:cxnSp>
                      <p:nvCxnSpPr>
                        <p:cNvPr id="78" name="Gerader Verbinder 77"/>
                        <p:cNvCxnSpPr/>
                        <p:nvPr/>
                      </p:nvCxnSpPr>
                      <p:spPr>
                        <a:xfrm>
                          <a:off x="3453345" y="1500744"/>
                          <a:ext cx="180000" cy="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accent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79" name="Gleichschenkliges Dreieck 78"/>
                        <p:cNvSpPr/>
                        <p:nvPr/>
                      </p:nvSpPr>
                      <p:spPr>
                        <a:xfrm rot="5400000">
                          <a:off x="3670684" y="1410745"/>
                          <a:ext cx="108000" cy="180000"/>
                        </a:xfrm>
                        <a:prstGeom prst="triangle">
                          <a:avLst/>
                        </a:pr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de-DE"/>
                        </a:p>
                      </p:txBody>
                    </p:sp>
                  </p:grpSp>
                  <p:grpSp>
                    <p:nvGrpSpPr>
                      <p:cNvPr id="62" name="Gruppieren 61"/>
                      <p:cNvGrpSpPr/>
                      <p:nvPr/>
                    </p:nvGrpSpPr>
                    <p:grpSpPr>
                      <a:xfrm flipV="1">
                        <a:off x="3435346" y="2351958"/>
                        <a:ext cx="108000" cy="409096"/>
                        <a:chOff x="3587746" y="1457449"/>
                        <a:chExt cx="108000" cy="409096"/>
                      </a:xfrm>
                    </p:grpSpPr>
                    <p:grpSp>
                      <p:nvGrpSpPr>
                        <p:cNvPr id="72" name="Gruppieren 71"/>
                        <p:cNvGrpSpPr/>
                        <p:nvPr/>
                      </p:nvGrpSpPr>
                      <p:grpSpPr>
                        <a:xfrm rot="16200000">
                          <a:off x="3461076" y="1584119"/>
                          <a:ext cx="361339" cy="108000"/>
                          <a:chOff x="3453345" y="1446745"/>
                          <a:chExt cx="361339" cy="108000"/>
                        </a:xfrm>
                      </p:grpSpPr>
                      <p:cxnSp>
                        <p:nvCxnSpPr>
                          <p:cNvPr id="74" name="Gerader Verbinder 73"/>
                          <p:cNvCxnSpPr/>
                          <p:nvPr/>
                        </p:nvCxnSpPr>
                        <p:spPr>
                          <a:xfrm>
                            <a:off x="3453345" y="1500744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75" name="Gleichschenkliges Dreieck 74"/>
                          <p:cNvSpPr/>
                          <p:nvPr/>
                        </p:nvSpPr>
                        <p:spPr>
                          <a:xfrm rot="5400000">
                            <a:off x="3670684" y="1410745"/>
                            <a:ext cx="108000" cy="180000"/>
                          </a:xfrm>
                          <a:prstGeom prst="triangle">
                            <a:avLst/>
                          </a:prstGeom>
                          <a:solidFill>
                            <a:schemeClr val="accent1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algn="ctr"/>
                            <a:endParaRPr lang="de-DE"/>
                          </a:p>
                        </p:txBody>
                      </p:sp>
                    </p:grpSp>
                    <p:sp>
                      <p:nvSpPr>
                        <p:cNvPr id="73" name="Ellipse 72"/>
                        <p:cNvSpPr/>
                        <p:nvPr/>
                      </p:nvSpPr>
                      <p:spPr>
                        <a:xfrm>
                          <a:off x="3605749" y="1794545"/>
                          <a:ext cx="72000" cy="72000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de-DE"/>
                        </a:p>
                      </p:txBody>
                    </p:sp>
                  </p:grpSp>
                  <p:grpSp>
                    <p:nvGrpSpPr>
                      <p:cNvPr id="63" name="Gruppieren 62"/>
                      <p:cNvGrpSpPr/>
                      <p:nvPr/>
                    </p:nvGrpSpPr>
                    <p:grpSpPr>
                      <a:xfrm>
                        <a:off x="2679340" y="2351958"/>
                        <a:ext cx="180000" cy="407756"/>
                        <a:chOff x="2679340" y="2351958"/>
                        <a:chExt cx="180000" cy="407756"/>
                      </a:xfrm>
                    </p:grpSpPr>
                    <p:grpSp>
                      <p:nvGrpSpPr>
                        <p:cNvPr id="66" name="Gruppieren 65"/>
                        <p:cNvGrpSpPr/>
                        <p:nvPr/>
                      </p:nvGrpSpPr>
                      <p:grpSpPr>
                        <a:xfrm flipV="1">
                          <a:off x="2679340" y="2351958"/>
                          <a:ext cx="180000" cy="407756"/>
                          <a:chOff x="3551744" y="1458789"/>
                          <a:chExt cx="180000" cy="407756"/>
                        </a:xfrm>
                      </p:grpSpPr>
                      <p:grpSp>
                        <p:nvGrpSpPr>
                          <p:cNvPr id="68" name="Gruppieren 67"/>
                          <p:cNvGrpSpPr/>
                          <p:nvPr/>
                        </p:nvGrpSpPr>
                        <p:grpSpPr>
                          <a:xfrm rot="16200000">
                            <a:off x="3461744" y="1548789"/>
                            <a:ext cx="360000" cy="180000"/>
                            <a:chOff x="3453345" y="1410743"/>
                            <a:chExt cx="360000" cy="180000"/>
                          </a:xfrm>
                        </p:grpSpPr>
                        <p:cxnSp>
                          <p:nvCxnSpPr>
                            <p:cNvPr id="70" name="Gerader Verbinder 69"/>
                            <p:cNvCxnSpPr/>
                            <p:nvPr/>
                          </p:nvCxnSpPr>
                          <p:spPr>
                            <a:xfrm>
                              <a:off x="3453345" y="1500744"/>
                              <a:ext cx="180000" cy="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71" name="Rechteck 70"/>
                            <p:cNvSpPr/>
                            <p:nvPr/>
                          </p:nvSpPr>
                          <p:spPr>
                            <a:xfrm rot="16200000" flipH="1">
                              <a:off x="3633345" y="1410743"/>
                              <a:ext cx="180000" cy="1800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algn="ctr"/>
                              <a:endParaRPr lang="de-DE"/>
                            </a:p>
                          </p:txBody>
                        </p:sp>
                      </p:grpSp>
                      <p:sp>
                        <p:nvSpPr>
                          <p:cNvPr id="69" name="Ellipse 68"/>
                          <p:cNvSpPr/>
                          <p:nvPr/>
                        </p:nvSpPr>
                        <p:spPr>
                          <a:xfrm>
                            <a:off x="3605749" y="1794545"/>
                            <a:ext cx="72000" cy="72000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algn="ctr"/>
                            <a:endParaRPr lang="de-DE"/>
                          </a:p>
                        </p:txBody>
                      </p:sp>
                    </p:grpSp>
                    <p:sp>
                      <p:nvSpPr>
                        <p:cNvPr id="67" name="Gleichschenkliges Dreieck 66"/>
                        <p:cNvSpPr/>
                        <p:nvPr/>
                      </p:nvSpPr>
                      <p:spPr>
                        <a:xfrm flipH="1">
                          <a:off x="2685241" y="2655023"/>
                          <a:ext cx="168197" cy="104691"/>
                        </a:xfrm>
                        <a:prstGeom prst="triangle">
                          <a:avLst/>
                        </a:prstGeom>
                        <a:noFill/>
                        <a:ln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de-DE"/>
                        </a:p>
                      </p:txBody>
                    </p:sp>
                  </p:grpSp>
                  <p:sp>
                    <p:nvSpPr>
                      <p:cNvPr id="64" name="Ellipse 63"/>
                      <p:cNvSpPr/>
                      <p:nvPr/>
                    </p:nvSpPr>
                    <p:spPr>
                      <a:xfrm>
                        <a:off x="3453349" y="1642145"/>
                        <a:ext cx="72000" cy="720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de-DE"/>
                      </a:p>
                    </p:txBody>
                  </p:sp>
                  <p:sp>
                    <p:nvSpPr>
                      <p:cNvPr id="65" name="Ellipse 64"/>
                      <p:cNvSpPr/>
                      <p:nvPr/>
                    </p:nvSpPr>
                    <p:spPr>
                      <a:xfrm>
                        <a:off x="2733345" y="1636311"/>
                        <a:ext cx="72000" cy="720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de-DE"/>
                      </a:p>
                    </p:txBody>
                  </p:sp>
                  <p:sp>
                    <p:nvSpPr>
                      <p:cNvPr id="50" name="Ellipse 49"/>
                      <p:cNvSpPr/>
                      <p:nvPr/>
                    </p:nvSpPr>
                    <p:spPr>
                      <a:xfrm>
                        <a:off x="1834123" y="1993621"/>
                        <a:ext cx="72000" cy="720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de-DE"/>
                      </a:p>
                    </p:txBody>
                  </p:sp>
                </p:grpSp>
              </p:grpSp>
              <p:sp>
                <p:nvSpPr>
                  <p:cNvPr id="45" name="Ellipse 44"/>
                  <p:cNvSpPr/>
                  <p:nvPr/>
                </p:nvSpPr>
                <p:spPr>
                  <a:xfrm>
                    <a:off x="1537417" y="2457765"/>
                    <a:ext cx="270000" cy="270000"/>
                  </a:xfrm>
                  <a:prstGeom prst="ellipse">
                    <a:avLst/>
                  </a:prstGeom>
                  <a:noFill/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6" name="Ellipse 45"/>
                  <p:cNvSpPr/>
                  <p:nvPr/>
                </p:nvSpPr>
                <p:spPr>
                  <a:xfrm>
                    <a:off x="1537417" y="2636978"/>
                    <a:ext cx="270000" cy="270000"/>
                  </a:xfrm>
                  <a:prstGeom prst="ellipse">
                    <a:avLst/>
                  </a:prstGeom>
                  <a:noFill/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de-DE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9" name="Textfeld 38"/>
                    <p:cNvSpPr txBox="1"/>
                    <p:nvPr/>
                  </p:nvSpPr>
                  <p:spPr>
                    <a:xfrm>
                      <a:off x="2567912" y="2172630"/>
                      <a:ext cx="1170833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14:m>
                        <m:oMath xmlns:m="http://schemas.openxmlformats.org/officeDocument/2006/math">
                          <m:sSup>
                            <m:sSupPr>
                              <m:ctrlPr>
                                <a:rPr lang="de-DE" sz="1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1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de-DE" sz="1000">
                                  <a:latin typeface="Cambria Math" panose="02040503050406030204" pitchFamily="18" charset="0"/>
                                </a:rPr>
                                <m:t>netz</m:t>
                              </m:r>
                              <m:r>
                                <a:rPr lang="de-DE" sz="100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oMath>
                      </a14:m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</a:rPr>
                        <a:t>= 0,3 €/kW</a:t>
                      </a:r>
                    </a:p>
                  </p:txBody>
                </p:sp>
              </mc:Choice>
              <mc:Fallback xmlns="">
                <p:sp>
                  <p:nvSpPr>
                    <p:cNvPr id="39" name="Textfeld 3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567912" y="2172630"/>
                      <a:ext cx="1170833" cy="246221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b="-975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41" name="Textfeld 40"/>
                <p:cNvSpPr txBox="1"/>
                <p:nvPr/>
              </p:nvSpPr>
              <p:spPr>
                <a:xfrm>
                  <a:off x="1447146" y="5158824"/>
                  <a:ext cx="8547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1000" dirty="0">
                      <a:latin typeface="+mj-lt"/>
                    </a:rPr>
                    <a:t>P</a:t>
                  </a:r>
                  <a:r>
                    <a:rPr lang="de-DE" sz="1000" baseline="-25000" dirty="0">
                      <a:latin typeface="+mj-lt"/>
                    </a:rPr>
                    <a:t>L1</a:t>
                  </a:r>
                  <a:r>
                    <a:rPr lang="de-DE" sz="1000" dirty="0">
                      <a:latin typeface="+mj-lt"/>
                    </a:rPr>
                    <a:t> = -1 kW</a:t>
                  </a:r>
                </a:p>
              </p:txBody>
            </p:sp>
            <p:sp>
              <p:nvSpPr>
                <p:cNvPr id="43" name="Textfeld 42"/>
                <p:cNvSpPr txBox="1"/>
                <p:nvPr/>
              </p:nvSpPr>
              <p:spPr>
                <a:xfrm>
                  <a:off x="2360472" y="5158824"/>
                  <a:ext cx="8547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1000" dirty="0">
                      <a:latin typeface="+mj-lt"/>
                    </a:rPr>
                    <a:t>P</a:t>
                  </a:r>
                  <a:r>
                    <a:rPr lang="de-DE" sz="1000" baseline="-25000" dirty="0">
                      <a:latin typeface="+mj-lt"/>
                    </a:rPr>
                    <a:t>L2</a:t>
                  </a:r>
                  <a:r>
                    <a:rPr lang="de-DE" sz="1000" dirty="0">
                      <a:latin typeface="+mj-lt"/>
                    </a:rPr>
                    <a:t> = -1 kW</a:t>
                  </a: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0" name="Textfeld 89"/>
                  <p:cNvSpPr txBox="1"/>
                  <p:nvPr/>
                </p:nvSpPr>
                <p:spPr>
                  <a:xfrm>
                    <a:off x="777857" y="2013301"/>
                    <a:ext cx="1241365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de-DE" sz="1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sz="1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de-DE" sz="1000">
                                <a:latin typeface="Cambria Math" panose="02040503050406030204" pitchFamily="18" charset="0"/>
                              </a:rPr>
                              <m:t>netz</m:t>
                            </m:r>
                            <m:r>
                              <a:rPr lang="de-DE" sz="1000" b="0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</m:oMath>
                    </a14:m>
                    <a:r>
                      <a:rPr lang="de-DE" sz="1000" dirty="0">
                        <a:solidFill>
                          <a:schemeClr val="tx1"/>
                        </a:solidFill>
                        <a:latin typeface="+mj-lt"/>
                      </a:rPr>
                      <a:t>= 0,00 €/kW</a:t>
                    </a:r>
                  </a:p>
                </p:txBody>
              </p:sp>
            </mc:Choice>
            <mc:Fallback xmlns="">
              <p:sp>
                <p:nvSpPr>
                  <p:cNvPr id="90" name="Textfeld 8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7857" y="2013301"/>
                    <a:ext cx="1241365" cy="246221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9756"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9D8A415E-36FE-9A6B-E48B-C7E3EA98B313}"/>
              </a:ext>
            </a:extLst>
          </p:cNvPr>
          <p:cNvGrpSpPr/>
          <p:nvPr/>
        </p:nvGrpSpPr>
        <p:grpSpPr>
          <a:xfrm>
            <a:off x="6519830" y="1277998"/>
            <a:ext cx="2444174" cy="4390624"/>
            <a:chOff x="6519830" y="1277998"/>
            <a:chExt cx="2444174" cy="4390624"/>
          </a:xfrm>
        </p:grpSpPr>
        <p:sp>
          <p:nvSpPr>
            <p:cNvPr id="2" name="Foliennummernplatzhalter 6">
              <a:extLst>
                <a:ext uri="{FF2B5EF4-FFF2-40B4-BE49-F238E27FC236}">
                  <a16:creationId xmlns:a16="http://schemas.microsoft.com/office/drawing/2014/main" id="{3732E107-EFF4-EFB7-E119-A6AA73228D3C}"/>
                </a:ext>
              </a:extLst>
            </p:cNvPr>
            <p:cNvSpPr txBox="1">
              <a:spLocks/>
            </p:cNvSpPr>
            <p:nvPr/>
          </p:nvSpPr>
          <p:spPr>
            <a:xfrm>
              <a:off x="6519830" y="5410200"/>
              <a:ext cx="1303040" cy="258422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de-DE"/>
              </a:defPPr>
              <a:lvl1pPr algn="r" rtl="0" fontAlgn="base">
                <a:spcBef>
                  <a:spcPct val="0"/>
                </a:spcBef>
                <a:spcAft>
                  <a:spcPct val="0"/>
                </a:spcAft>
                <a:defRPr sz="900" kern="120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de-DE"/>
                <a:t>Folie </a:t>
              </a:r>
              <a:fld id="{C55C581E-CF6C-4085-AF31-EC3506E4B48E}" type="slidenum">
                <a:rPr lang="de-DE" smtClean="0"/>
                <a:pPr/>
                <a:t>9</a:t>
              </a:fld>
              <a:endParaRPr lang="de-DE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hteck 3">
                  <a:extLst>
                    <a:ext uri="{FF2B5EF4-FFF2-40B4-BE49-F238E27FC236}">
                      <a16:creationId xmlns:a16="http://schemas.microsoft.com/office/drawing/2014/main" id="{3816C226-EB67-9D59-62B1-3E6742E1065A}"/>
                    </a:ext>
                  </a:extLst>
                </p:cNvPr>
                <p:cNvSpPr/>
                <p:nvPr/>
              </p:nvSpPr>
              <p:spPr>
                <a:xfrm>
                  <a:off x="7164003" y="1877999"/>
                  <a:ext cx="1800000" cy="2735913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e-DE" sz="700" b="1" dirty="0">
                    <a:solidFill>
                      <a:schemeClr val="tx1"/>
                    </a:solidFill>
                    <a:cs typeface="Times New Roman" panose="02020603050405020304" pitchFamily="18" charset="0"/>
                  </a:endParaRPr>
                </a:p>
                <a:p>
                  <a:pPr marL="179388" indent="-93663">
                    <a:buFont typeface="Arial" panose="020B0604020202020204" pitchFamily="34" charset="0"/>
                    <a:buChar char="•"/>
                  </a:pPr>
                  <a:endParaRPr lang="de-DE" sz="700" dirty="0">
                    <a:solidFill>
                      <a:schemeClr val="tx1"/>
                    </a:solidFill>
                    <a:latin typeface="+mj-lt"/>
                    <a:cs typeface="Times New Roman" panose="02020603050405020304" pitchFamily="18" charset="0"/>
                  </a:endParaRPr>
                </a:p>
                <a:p>
                  <a:pPr marL="179388" indent="-93663">
                    <a:buFont typeface="Arial" panose="020B0604020202020204" pitchFamily="34" charset="0"/>
                    <a:buChar char="•"/>
                  </a:pPr>
                  <a:endParaRPr lang="de-DE" sz="700" dirty="0">
                    <a:solidFill>
                      <a:schemeClr val="tx1"/>
                    </a:solidFill>
                    <a:latin typeface="+mj-lt"/>
                    <a:cs typeface="Times New Roman" panose="02020603050405020304" pitchFamily="18" charset="0"/>
                  </a:endParaRPr>
                </a:p>
                <a:p>
                  <a:pPr marL="85725"/>
                  <a:endParaRPr lang="de-DE" sz="700" dirty="0">
                    <a:solidFill>
                      <a:schemeClr val="tx1"/>
                    </a:solidFill>
                    <a:latin typeface="+mj-lt"/>
                    <a:cs typeface="Times New Roman" panose="02020603050405020304" pitchFamily="18" charset="0"/>
                  </a:endParaRPr>
                </a:p>
                <a:p>
                  <a:r>
                    <a:rPr lang="en-GB" sz="1200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 </a:t>
                  </a:r>
                  <a:r>
                    <a:rPr lang="en-GB" sz="1200" dirty="0" err="1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Zielfunktion</a:t>
                  </a:r>
                  <a:r>
                    <a:rPr lang="en-GB" sz="1200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:</a:t>
                  </a: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GB" sz="1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min</m:t>
                        </m:r>
                        <m:r>
                          <a:rPr lang="en-GB" sz="1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⁡</m:t>
                        </m:r>
                        <m:r>
                          <a:rPr lang="de-DE" sz="1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𝑭</m:t>
                        </m:r>
                        <m:r>
                          <a:rPr lang="de-DE" sz="1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DE" sz="1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de-DE" sz="1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GB" sz="1400" i="1" dirty="0">
                    <a:solidFill>
                      <a:schemeClr val="tx1"/>
                    </a:solidFill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" name="Rechteck 3">
                  <a:extLst>
                    <a:ext uri="{FF2B5EF4-FFF2-40B4-BE49-F238E27FC236}">
                      <a16:creationId xmlns:a16="http://schemas.microsoft.com/office/drawing/2014/main" id="{3816C226-EB67-9D59-62B1-3E6742E1065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4003" y="1877999"/>
                  <a:ext cx="1800000" cy="2735913"/>
                </a:xfrm>
                <a:prstGeom prst="rect">
                  <a:avLst/>
                </a:prstGeom>
                <a:blipFill>
                  <a:blip r:embed="rId6"/>
                  <a:stretch>
                    <a:fillRect l="-2020"/>
                  </a:stretch>
                </a:blipFill>
                <a:ln w="127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E6370066-F489-0261-6497-0501FE5068AF}"/>
                </a:ext>
              </a:extLst>
            </p:cNvPr>
            <p:cNvSpPr/>
            <p:nvPr/>
          </p:nvSpPr>
          <p:spPr>
            <a:xfrm>
              <a:off x="7164003" y="2905878"/>
              <a:ext cx="1800000" cy="38066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 u. d. NB:</a:t>
              </a:r>
              <a:endParaRPr lang="en-GB" sz="12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95DF842A-CC60-1C3C-4B78-6C2F747C8397}"/>
                </a:ext>
              </a:extLst>
            </p:cNvPr>
            <p:cNvSpPr/>
            <p:nvPr/>
          </p:nvSpPr>
          <p:spPr>
            <a:xfrm>
              <a:off x="7164002" y="3522220"/>
              <a:ext cx="1800000" cy="733674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Erzeugungs</a:t>
              </a: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- und </a:t>
              </a:r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Verbrauchsanlagen</a:t>
              </a:r>
              <a:endParaRPr lang="en-GB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  <a:p>
              <a:pPr algn="ctr"/>
              <a:b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</a:b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El. </a:t>
              </a:r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Energiesystem</a:t>
              </a:r>
              <a:endParaRPr lang="en-GB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  <a:p>
              <a:pPr algn="ctr"/>
              <a:endParaRPr lang="en-GB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endParaRPr>
            </a:p>
            <a:p>
              <a:pPr algn="ctr"/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Langsame</a:t>
              </a: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 </a:t>
              </a:r>
              <a:b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</a:br>
              <a:r>
                <a:rPr lang="en-GB" sz="1200" dirty="0" err="1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Spannungsänderung</a:t>
              </a:r>
              <a:r>
                <a:rPr lang="en-GB" sz="1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3CAF7A3A-1FB9-3E90-8230-BC5EECE7D6AA}"/>
                </a:ext>
              </a:extLst>
            </p:cNvPr>
            <p:cNvSpPr/>
            <p:nvPr/>
          </p:nvSpPr>
          <p:spPr>
            <a:xfrm rot="5400000">
              <a:off x="7884004" y="1153674"/>
              <a:ext cx="360000" cy="180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b="1" cap="small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MP-OPF</a:t>
              </a:r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1F08E6E0-8EFF-91CA-BA93-6089C2A22251}"/>
                </a:ext>
              </a:extLst>
            </p:cNvPr>
            <p:cNvSpPr/>
            <p:nvPr/>
          </p:nvSpPr>
          <p:spPr>
            <a:xfrm rot="5400000">
              <a:off x="7884001" y="4158001"/>
              <a:ext cx="360000" cy="180000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400" b="1" cap="small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Output</a:t>
              </a:r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2A36FF9D-D0DF-4DCC-AE57-98843A384D7A}"/>
                </a:ext>
              </a:extLst>
            </p:cNvPr>
            <p:cNvSpPr/>
            <p:nvPr/>
          </p:nvSpPr>
          <p:spPr>
            <a:xfrm rot="5400000">
              <a:off x="7884001" y="557998"/>
              <a:ext cx="360000" cy="179999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b="1" cap="small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Input</a:t>
              </a:r>
            </a:p>
          </p:txBody>
        </p:sp>
        <p:sp>
          <p:nvSpPr>
            <p:cNvPr id="19" name="Gleichschenkliges Dreieck 18">
              <a:extLst>
                <a:ext uri="{FF2B5EF4-FFF2-40B4-BE49-F238E27FC236}">
                  <a16:creationId xmlns:a16="http://schemas.microsoft.com/office/drawing/2014/main" id="{06985189-8189-C397-A55C-DA89AA7D88E9}"/>
                </a:ext>
              </a:extLst>
            </p:cNvPr>
            <p:cNvSpPr/>
            <p:nvPr/>
          </p:nvSpPr>
          <p:spPr>
            <a:xfrm rot="10800000">
              <a:off x="7884003" y="1712999"/>
              <a:ext cx="360000" cy="90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latin typeface="+mj-lt"/>
              </a:endParaRPr>
            </a:p>
          </p:txBody>
        </p:sp>
        <p:sp>
          <p:nvSpPr>
            <p:cNvPr id="20" name="Gleichschenkliges Dreieck 19">
              <a:extLst>
                <a:ext uri="{FF2B5EF4-FFF2-40B4-BE49-F238E27FC236}">
                  <a16:creationId xmlns:a16="http://schemas.microsoft.com/office/drawing/2014/main" id="{D55FE766-7B7E-D582-5FB2-C2BBE3E209B2}"/>
                </a:ext>
              </a:extLst>
            </p:cNvPr>
            <p:cNvSpPr/>
            <p:nvPr/>
          </p:nvSpPr>
          <p:spPr>
            <a:xfrm rot="10800000">
              <a:off x="7884002" y="4713003"/>
              <a:ext cx="360000" cy="90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latin typeface="+mj-lt"/>
              </a:endParaRPr>
            </a:p>
          </p:txBody>
        </p:sp>
      </p:grpSp>
      <p:sp>
        <p:nvSpPr>
          <p:cNvPr id="22" name="Textfeld 21">
            <a:extLst>
              <a:ext uri="{FF2B5EF4-FFF2-40B4-BE49-F238E27FC236}">
                <a16:creationId xmlns:a16="http://schemas.microsoft.com/office/drawing/2014/main" id="{88B4ED0C-BC76-5ED7-DAA0-984198CE38E6}"/>
              </a:ext>
            </a:extLst>
          </p:cNvPr>
          <p:cNvSpPr txBox="1"/>
          <p:nvPr/>
        </p:nvSpPr>
        <p:spPr>
          <a:xfrm>
            <a:off x="554678" y="4714620"/>
            <a:ext cx="39421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>
                <a:solidFill>
                  <a:schemeClr val="bg2"/>
                </a:solidFill>
                <a:latin typeface="+mj-lt"/>
              </a:rPr>
              <a:t>Mehrperiodischer </a:t>
            </a:r>
            <a:r>
              <a:rPr lang="de-DE" sz="1400" b="1" dirty="0">
                <a:latin typeface="+mj-lt"/>
              </a:rPr>
              <a:t>Optimal Power Flow </a:t>
            </a:r>
            <a:br>
              <a:rPr lang="de-DE" sz="1400" b="1" dirty="0">
                <a:latin typeface="+mj-lt"/>
              </a:rPr>
            </a:br>
            <a:r>
              <a:rPr lang="de-DE" sz="1400" b="1" dirty="0">
                <a:latin typeface="+mj-lt"/>
              </a:rPr>
              <a:t>(</a:t>
            </a:r>
            <a:r>
              <a:rPr lang="de-DE" sz="1400" b="1" dirty="0">
                <a:solidFill>
                  <a:schemeClr val="bg2"/>
                </a:solidFill>
                <a:latin typeface="+mj-lt"/>
              </a:rPr>
              <a:t>MP-</a:t>
            </a:r>
            <a:r>
              <a:rPr lang="de-DE" sz="1400" b="1" dirty="0">
                <a:latin typeface="+mj-lt"/>
              </a:rPr>
              <a:t>OPF) </a:t>
            </a:r>
            <a:r>
              <a:rPr lang="de-DE" sz="1400" b="1" dirty="0">
                <a:solidFill>
                  <a:schemeClr val="bg2"/>
                </a:solidFill>
                <a:latin typeface="+mj-lt"/>
              </a:rPr>
              <a:t>mit zeitabhängigen </a:t>
            </a:r>
            <a:r>
              <a:rPr lang="de-DE" sz="1400" b="1" dirty="0" err="1">
                <a:solidFill>
                  <a:schemeClr val="bg2"/>
                </a:solidFill>
                <a:latin typeface="+mj-lt"/>
              </a:rPr>
              <a:t>Nebenbed</a:t>
            </a:r>
            <a:r>
              <a:rPr lang="de-DE" sz="1400" b="1" dirty="0">
                <a:solidFill>
                  <a:schemeClr val="bg2"/>
                </a:solidFill>
                <a:latin typeface="+mj-lt"/>
              </a:rPr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hteck 26">
                <a:extLst>
                  <a:ext uri="{FF2B5EF4-FFF2-40B4-BE49-F238E27FC236}">
                    <a16:creationId xmlns:a16="http://schemas.microsoft.com/office/drawing/2014/main" id="{E12B888B-9D48-D56C-3510-ED274C628694}"/>
                  </a:ext>
                </a:extLst>
              </p:cNvPr>
              <p:cNvSpPr/>
              <p:nvPr/>
            </p:nvSpPr>
            <p:spPr>
              <a:xfrm>
                <a:off x="2515072" y="1595551"/>
                <a:ext cx="674159" cy="2989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sz="12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r>
                            <m:rPr>
                              <m:sty m:val="p"/>
                            </m:rPr>
                            <a:rPr lang="en-US" sz="1200">
                              <a:latin typeface="Cambria Math" panose="02040503050406030204" pitchFamily="18" charset="0"/>
                            </a:rPr>
                            <m:t>netz</m:t>
                          </m:r>
                          <m:r>
                            <a:rPr lang="en-US" sz="1200">
                              <a:latin typeface="Cambria Math" panose="02040503050406030204" pitchFamily="18" charset="0"/>
                            </a:rPr>
                            <m:t>+ </m:t>
                          </m:r>
                        </m:sup>
                      </m:sSubSup>
                    </m:oMath>
                  </m:oMathPara>
                </a14:m>
                <a:endParaRPr lang="de-DE" sz="1600" dirty="0"/>
              </a:p>
            </p:txBody>
          </p:sp>
        </mc:Choice>
        <mc:Fallback xmlns="">
          <p:sp>
            <p:nvSpPr>
              <p:cNvPr id="27" name="Rechteck 26">
                <a:extLst>
                  <a:ext uri="{FF2B5EF4-FFF2-40B4-BE49-F238E27FC236}">
                    <a16:creationId xmlns:a16="http://schemas.microsoft.com/office/drawing/2014/main" id="{E12B888B-9D48-D56C-3510-ED274C6286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072" y="1595551"/>
                <a:ext cx="674159" cy="29899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hteck 27">
                <a:extLst>
                  <a:ext uri="{FF2B5EF4-FFF2-40B4-BE49-F238E27FC236}">
                    <a16:creationId xmlns:a16="http://schemas.microsoft.com/office/drawing/2014/main" id="{27DF2C81-A9C1-36A8-C654-5F9F1D3AFD84}"/>
                  </a:ext>
                </a:extLst>
              </p:cNvPr>
              <p:cNvSpPr/>
              <p:nvPr/>
            </p:nvSpPr>
            <p:spPr>
              <a:xfrm>
                <a:off x="1025065" y="1602059"/>
                <a:ext cx="674159" cy="2989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r>
                            <m:rPr>
                              <m:sty m:val="p"/>
                            </m:rPr>
                            <a:rPr lang="en-US" sz="1200">
                              <a:latin typeface="Cambria Math" panose="02040503050406030204" pitchFamily="18" charset="0"/>
                            </a:rPr>
                            <m:t>netz</m:t>
                          </m:r>
                          <m:r>
                            <a:rPr lang="de-DE" sz="12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</m:oMath>
                  </m:oMathPara>
                </a14:m>
                <a:endParaRPr lang="de-DE" sz="1200" dirty="0"/>
              </a:p>
            </p:txBody>
          </p:sp>
        </mc:Choice>
        <mc:Fallback xmlns="">
          <p:sp>
            <p:nvSpPr>
              <p:cNvPr id="28" name="Rechteck 27">
                <a:extLst>
                  <a:ext uri="{FF2B5EF4-FFF2-40B4-BE49-F238E27FC236}">
                    <a16:creationId xmlns:a16="http://schemas.microsoft.com/office/drawing/2014/main" id="{27DF2C81-A9C1-36A8-C654-5F9F1D3AFD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065" y="1602059"/>
                <a:ext cx="674159" cy="29899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hteck 28">
                <a:extLst>
                  <a:ext uri="{FF2B5EF4-FFF2-40B4-BE49-F238E27FC236}">
                    <a16:creationId xmlns:a16="http://schemas.microsoft.com/office/drawing/2014/main" id="{B9F1E410-53AE-E2DF-62EC-08F4DEABECC7}"/>
                  </a:ext>
                </a:extLst>
              </p:cNvPr>
              <p:cNvSpPr/>
              <p:nvPr/>
            </p:nvSpPr>
            <p:spPr>
              <a:xfrm>
                <a:off x="3686688" y="2115970"/>
                <a:ext cx="3117314" cy="813043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de-DE" sz="12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de-DE" sz="12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2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sz="12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sz="12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𝑡𝑠</m:t>
                          </m:r>
                        </m:sup>
                        <m:e>
                          <m:d>
                            <m:dPr>
                              <m:ctrlPr>
                                <a:rPr lang="de-DE" sz="1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de-DE" sz="12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de-DE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p>
                                          <m:sSupPr>
                                            <m:ctrlPr>
                                              <a:rPr lang="de-DE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de-DE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  <m:sup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de-DE" sz="12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netz</m:t>
                                            </m:r>
                                            <m:r>
                                              <a:rPr lang="de-DE" sz="12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</m:sup>
                                        </m:sSup>
                                      </m:e>
                                      <m:e>
                                        <m:r>
                                          <a:rPr lang="de-DE" sz="12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de-DE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de-DE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  <m:sup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de-DE" sz="12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netz</m:t>
                                            </m:r>
                                            <m:r>
                                              <a:rPr lang="de-DE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</m:sup>
                                        </m:sSup>
                                      </m:e>
                                    </m:mr>
                                  </m:m>
                                </m:e>
                              </m:d>
                              <m:sSup>
                                <m:sSupPr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de-DE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de-DE" sz="12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de-DE" sz="12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sz="12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𝑃</m:t>
                                                </m:r>
                                              </m:e>
                                              <m:sub>
                                                <m:sSub>
                                                  <m:sSubPr>
                                                    <m:ctrlPr>
                                                      <a:rPr lang="de-DE" sz="1200" i="1" smtClean="0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de-DE" sz="1200" i="1" smtClean="0">
                                                        <a:solidFill>
                                                          <a:schemeClr val="bg2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  <m:t>𝑡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de-DE" sz="1200" i="1" smtClean="0">
                                                        <a:solidFill>
                                                          <a:schemeClr val="bg2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  <m:t>1</m:t>
                                                    </m:r>
                                                  </m:sub>
                                                </m:sSub>
                                              </m:sub>
                                              <m:sup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US" sz="12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netz</m:t>
                                                </m:r>
                                                <m:r>
                                                  <a:rPr lang="en-US" sz="12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+ </m:t>
                                                </m:r>
                                              </m:sup>
                                            </m:sSubSup>
                                          </m:e>
                                        </m:mr>
                                        <m:mr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de-DE" sz="12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sz="12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𝑃</m:t>
                                                </m:r>
                                              </m:e>
                                              <m:sub>
                                                <m:sSub>
                                                  <m:sSubPr>
                                                    <m:ctrlPr>
                                                      <a:rPr lang="de-DE" sz="1200" i="1" smtClean="0">
                                                        <a:solidFill>
                                                          <a:schemeClr val="bg2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de-DE" sz="1200" i="1">
                                                        <a:solidFill>
                                                          <a:schemeClr val="bg2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  <m:t>𝑡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de-DE" sz="1200" i="1" smtClean="0">
                                                        <a:solidFill>
                                                          <a:schemeClr val="bg2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  <m:t>1</m:t>
                                                    </m:r>
                                                  </m:sub>
                                                </m:sSub>
                                              </m:sub>
                                              <m:sup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US" sz="12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netz</m:t>
                                                </m:r>
                                                <m:r>
                                                  <a:rPr lang="en-US" sz="12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−</m:t>
                                                </m:r>
                                                <m:r>
                                                  <a:rPr lang="en-US" sz="120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 </m:t>
                                                </m:r>
                                              </m:sup>
                                            </m:sSubSup>
                                          </m:e>
                                        </m:mr>
                                      </m:m>
                                    </m:e>
                                  </m:d>
                                </m:e>
                                <m:sup>
                                  <m: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  <m:oMath xmlns:m="http://schemas.openxmlformats.org/officeDocument/2006/math">
                      <m:r>
                        <a:rPr lang="de-DE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de-DE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2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de-DE" sz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PV</m:t>
                          </m:r>
                        </m:sup>
                      </m:sSubSup>
                      <m:r>
                        <a:rPr lang="de-DE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de-DE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sz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PV</m:t>
                          </m:r>
                        </m:sup>
                      </m:sSubSup>
                    </m:oMath>
                  </m:oMathPara>
                </a14:m>
                <a:endParaRPr lang="de-DE" sz="1200" dirty="0"/>
              </a:p>
            </p:txBody>
          </p:sp>
        </mc:Choice>
        <mc:Fallback xmlns="">
          <p:sp>
            <p:nvSpPr>
              <p:cNvPr id="29" name="Rechteck 28">
                <a:extLst>
                  <a:ext uri="{FF2B5EF4-FFF2-40B4-BE49-F238E27FC236}">
                    <a16:creationId xmlns:a16="http://schemas.microsoft.com/office/drawing/2014/main" id="{B9F1E410-53AE-E2DF-62EC-08F4DEABEC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688" y="2115970"/>
                <a:ext cx="3117314" cy="8130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B2B15512-3E78-6FD8-A97E-DCA757F567F7}"/>
              </a:ext>
            </a:extLst>
          </p:cNvPr>
          <p:cNvGrpSpPr/>
          <p:nvPr/>
        </p:nvGrpSpPr>
        <p:grpSpPr>
          <a:xfrm>
            <a:off x="270808" y="2743143"/>
            <a:ext cx="1143005" cy="552524"/>
            <a:chOff x="191894" y="3022543"/>
            <a:chExt cx="1143005" cy="5525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feld 30">
                  <a:extLst>
                    <a:ext uri="{FF2B5EF4-FFF2-40B4-BE49-F238E27FC236}">
                      <a16:creationId xmlns:a16="http://schemas.microsoft.com/office/drawing/2014/main" id="{F5E63597-857E-1F8B-B8EF-2ABA863D682A}"/>
                    </a:ext>
                  </a:extLst>
                </p:cNvPr>
                <p:cNvSpPr txBox="1"/>
                <p:nvPr/>
              </p:nvSpPr>
              <p:spPr>
                <a:xfrm>
                  <a:off x="263452" y="3022543"/>
                  <a:ext cx="1071447" cy="2489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Sup>
                        <m:sSubSupPr>
                          <m:ctrlPr>
                            <a:rPr lang="de-DE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de-DE" sz="1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PV</m:t>
                          </m:r>
                        </m:sup>
                      </m:sSubSup>
                    </m:oMath>
                  </a14:m>
                  <a:r>
                    <a:rPr lang="de-DE" sz="1000" dirty="0">
                      <a:solidFill>
                        <a:schemeClr val="tx1"/>
                      </a:solidFill>
                      <a:latin typeface="+mj-lt"/>
                    </a:rPr>
                    <a:t> = 0,1 €/kW</a:t>
                  </a:r>
                </a:p>
              </p:txBody>
            </p:sp>
          </mc:Choice>
          <mc:Fallback xmlns="">
            <p:sp>
              <p:nvSpPr>
                <p:cNvPr id="31" name="Textfeld 30">
                  <a:extLst>
                    <a:ext uri="{FF2B5EF4-FFF2-40B4-BE49-F238E27FC236}">
                      <a16:creationId xmlns:a16="http://schemas.microsoft.com/office/drawing/2014/main" id="{F5E63597-857E-1F8B-B8EF-2ABA863D682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3452" y="3022543"/>
                  <a:ext cx="1071447" cy="248914"/>
                </a:xfrm>
                <a:prstGeom prst="rect">
                  <a:avLst/>
                </a:prstGeom>
                <a:blipFill>
                  <a:blip r:embed="rId10"/>
                  <a:stretch>
                    <a:fillRect b="-9756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feld 31">
                  <a:extLst>
                    <a:ext uri="{FF2B5EF4-FFF2-40B4-BE49-F238E27FC236}">
                      <a16:creationId xmlns:a16="http://schemas.microsoft.com/office/drawing/2014/main" id="{9ABCDDE9-B8AC-A5AC-65E5-5FDA6A1E069F}"/>
                    </a:ext>
                  </a:extLst>
                </p:cNvPr>
                <p:cNvSpPr txBox="1"/>
                <p:nvPr/>
              </p:nvSpPr>
              <p:spPr>
                <a:xfrm>
                  <a:off x="191894" y="3299735"/>
                  <a:ext cx="1063561" cy="275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Sup>
                        <m:sSubSupPr>
                          <m:ctrlPr>
                            <a:rPr lang="de-DE" sz="1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de-DE" sz="1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pv</m:t>
                          </m:r>
                        </m:sup>
                      </m:sSubSup>
                      <m:r>
                        <a:rPr lang="en-GB" sz="1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de-DE" sz="1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sz="1000">
                              <a:latin typeface="Cambria Math" panose="02040503050406030204" pitchFamily="18" charset="0"/>
                            </a:rPr>
                            <m:t>PV</m:t>
                          </m:r>
                        </m:sup>
                      </m:sSubSup>
                    </m:oMath>
                  </a14:m>
                  <a:r>
                    <a:rPr lang="de-DE" sz="1000" dirty="0">
                      <a:latin typeface="+mj-lt"/>
                    </a:rPr>
                    <a:t>≥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de-DE" sz="1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0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0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GB" sz="1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pv</m:t>
                          </m:r>
                          <m:r>
                            <a:rPr lang="en-GB" sz="1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p>
                      </m:sSubSup>
                    </m:oMath>
                  </a14:m>
                  <a:endParaRPr lang="de-DE" sz="1000" dirty="0">
                    <a:latin typeface="+mj-lt"/>
                  </a:endParaRPr>
                </a:p>
              </p:txBody>
            </p:sp>
          </mc:Choice>
          <mc:Fallback xmlns="">
            <p:sp>
              <p:nvSpPr>
                <p:cNvPr id="32" name="Textfeld 31">
                  <a:extLst>
                    <a:ext uri="{FF2B5EF4-FFF2-40B4-BE49-F238E27FC236}">
                      <a16:creationId xmlns:a16="http://schemas.microsoft.com/office/drawing/2014/main" id="{9ABCDDE9-B8AC-A5AC-65E5-5FDA6A1E069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894" y="3299735"/>
                  <a:ext cx="1063561" cy="275332"/>
                </a:xfrm>
                <a:prstGeom prst="rect">
                  <a:avLst/>
                </a:prstGeom>
                <a:blipFill>
                  <a:blip r:embed="rId11"/>
                  <a:stretch>
                    <a:fillRect b="-2174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3" name="Titel 22">
            <a:extLst>
              <a:ext uri="{FF2B5EF4-FFF2-40B4-BE49-F238E27FC236}">
                <a16:creationId xmlns:a16="http://schemas.microsoft.com/office/drawing/2014/main" id="{24D46816-EB98-573D-5AF7-BFB50DFD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499" y="407458"/>
            <a:ext cx="7154966" cy="380664"/>
          </a:xfrm>
        </p:spPr>
        <p:txBody>
          <a:bodyPr/>
          <a:lstStyle/>
          <a:p>
            <a:r>
              <a:rPr lang="de-DE" dirty="0"/>
              <a:t>Und kann durch Kosten in den OPF erweitert werden.</a:t>
            </a:r>
          </a:p>
        </p:txBody>
      </p:sp>
      <p:sp>
        <p:nvSpPr>
          <p:cNvPr id="26" name="Textplatzhalter 1">
            <a:extLst>
              <a:ext uri="{FF2B5EF4-FFF2-40B4-BE49-F238E27FC236}">
                <a16:creationId xmlns:a16="http://schemas.microsoft.com/office/drawing/2014/main" id="{EDE25FE9-7B23-823C-C415-DF87637FB9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4508" y="693205"/>
            <a:ext cx="6822393" cy="320706"/>
          </a:xfrm>
        </p:spPr>
        <p:txBody>
          <a:bodyPr/>
          <a:lstStyle/>
          <a:p>
            <a:r>
              <a:rPr lang="de-DE" sz="1400" b="1" dirty="0"/>
              <a:t>Methodik</a:t>
            </a:r>
            <a:r>
              <a:rPr lang="en-US" dirty="0"/>
              <a:t> – </a:t>
            </a:r>
            <a:r>
              <a:rPr lang="de-DE" sz="1400" b="1" dirty="0">
                <a:latin typeface="+mj-lt"/>
              </a:rPr>
              <a:t>Mehrperiodischer Optimal Power Flow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08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6cd991bf-f022-4378-96e7-2c338aeb3f5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f4e8e558-9a40-43a3-92fa-b11fcc16791e_ItemNo"/>
  <p:tag name="EE4P_AGENDAWIZARD_CONTENT" val="/1"/>
  <p:tag name="EE4P_AGENDAWIZARD_PROPERTIES" val="31.12504/133.875/31.50465/31.5047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f4e8e558-9a40-43a3-92fa-b11fcc16791e_ItemNo"/>
  <p:tag name="EE4P_AGENDAWIZARD_CONTENT" val="/1"/>
  <p:tag name="EE4P_AGENDAWIZARD_PROPERTIES" val="31.12504/133.875/31.50465/31.5047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f4e8e558-9a40-43a3-92fa-b11fcc16791e_ItemNo"/>
  <p:tag name="EE4P_AGENDAWIZARD_CONTENT" val="/1"/>
  <p:tag name="EE4P_AGENDAWIZARD_PROPERTIES" val="31.12504/133.875/31.50465/31.5047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f4e8e558-9a40-43a3-92fa-b11fcc16791e_ItemNo"/>
  <p:tag name="EE4P_AGENDAWIZARD_CONTENT" val="/1"/>
  <p:tag name="EE4P_AGENDAWIZARD_PROPERTIES" val="31.12504/133.875/31.50465/31.5047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f4e8e558-9a40-43a3-92fa-b11fcc16791e_ItemNo"/>
  <p:tag name="EE4P_AGENDAWIZARD_CONTENT" val="/1"/>
  <p:tag name="EE4P_AGENDAWIZARD_PROPERTIES" val="31.12504/133.875/31.50465/31.5047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f4e8e558-9a40-43a3-92fa-b11fcc16791e_ItemNo"/>
  <p:tag name="EE4P_AGENDAWIZARD_CONTENT" val="/1"/>
  <p:tag name="EE4P_AGENDAWIZARD_PROPERTIES" val="31.12504/133.875/31.50465/31.5047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f4e8e558-9a40-43a3-92fa-b11fcc16791e_ItemNo"/>
  <p:tag name="EE4P_AGENDAWIZARD_CONTENT" val="/1"/>
  <p:tag name="EE4P_AGENDAWIZARD_PROPERTIES" val="31.12504/133.875/31.50465/31.5047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f4e8e558-9a40-43a3-92fa-b11fcc16791e_ItemNo"/>
  <p:tag name="EE4P_AGENDAWIZARD_CONTENT" val="/1"/>
  <p:tag name="EE4P_AGENDAWIZARD_PROPERTIES" val="31.12504/133.875/31.50465/31.5047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f4e8e558-9a40-43a3-92fa-b11fcc16791e_ItemNo"/>
  <p:tag name="EE4P_AGENDAWIZARD_CONTENT" val="/1"/>
  <p:tag name="EE4P_AGENDAWIZARD_PROPERTIES" val="31.12504/133.875/31.50465/31.5047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f4e8e558-9a40-43a3-92fa-b11fcc16791e_ItemNo"/>
  <p:tag name="EE4P_AGENDAWIZARD_CONTENT" val="/1"/>
  <p:tag name="EE4P_AGENDAWIZARD_PROPERTIES" val="31.12504/133.875/31.50465/31.5047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f4e8e558-9a40-43a3-92fa-b11fcc16791e_ItemNo"/>
  <p:tag name="EE4P_AGENDAWIZARD_CONTENT" val="/1"/>
  <p:tag name="EE4P_AGENDAWIZARD_PROPERTIES" val="31.12504/133.875/31.50465/31.5047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f4e8e558-9a40-43a3-92fa-b11fcc16791e_ItemNo"/>
  <p:tag name="EE4P_AGENDAWIZARD_CONTENT" val="/1"/>
  <p:tag name="EE4P_AGENDAWIZARD_PROPERTIES" val="31.12504/133.875/31.50465/31.5047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f4e8e558-9a40-43a3-92fa-b11fcc16791e_ItemNo"/>
  <p:tag name="EE4P_AGENDAWIZARD_CONTENT" val="/1"/>
  <p:tag name="EE4P_AGENDAWIZARD_PROPERTIES" val="31.12504/133.875/31.50465/31.5047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f4e8e558-9a40-43a3-92fa-b11fcc16791e_ItemNo"/>
  <p:tag name="EE4P_AGENDAWIZARD_CONTENT" val="/1"/>
  <p:tag name="EE4P_AGENDAWIZARD_PROPERTIES" val="31.12504/133.875/31.50465/31.5047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f4e8e558-9a40-43a3-92fa-b11fcc16791e_ItemNo"/>
  <p:tag name="EE4P_AGENDAWIZARD_CONTENT" val="/1"/>
  <p:tag name="EE4P_AGENDAWIZARD_PROPERTIES" val="31.12504/133.875/31.50465/31.5047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f4e8e558-9a40-43a3-92fa-b11fcc16791e_ItemNo"/>
  <p:tag name="EE4P_AGENDAWIZARD_CONTENT" val="/1"/>
  <p:tag name="EE4P_AGENDAWIZARD_PROPERTIES" val="31.12504/133.875/31.50465/31.5047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f4e8e558-9a40-43a3-92fa-b11fcc16791e_ItemNo"/>
  <p:tag name="EE4P_AGENDAWIZARD_CONTENT" val="/1"/>
  <p:tag name="EE4P_AGENDAWIZARD_PROPERTIES" val="31.12504/133.875/31.50465/31.5047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f4e8e558-9a40-43a3-92fa-b11fcc16791e_ItemNo"/>
  <p:tag name="EE4P_AGENDAWIZARD_CONTENT" val="/1"/>
  <p:tag name="EE4P_AGENDAWIZARD_PROPERTIES" val="31.12504/133.875/31.50465/31.5047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f4e8e558-9a40-43a3-92fa-b11fcc16791e_ItemNo"/>
  <p:tag name="EE4P_AGENDAWIZARD_CONTENT" val="/1"/>
  <p:tag name="EE4P_AGENDAWIZARD_PROPERTIES" val="31.12504/133.875/31.50465/31.5047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f4e8e558-9a40-43a3-92fa-b11fcc16791e_ItemNo"/>
  <p:tag name="EE4P_AGENDAWIZARD_CONTENT" val="/1"/>
  <p:tag name="EE4P_AGENDAWIZARD_PROPERTIES" val="31.12504/133.875/31.50465/31.5047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f4e8e558-9a40-43a3-92fa-b11fcc16791e_ItemNo"/>
  <p:tag name="EE4P_AGENDAWIZARD_CONTENT" val="/1"/>
  <p:tag name="EE4P_AGENDAWIZARD_PROPERTIES" val="31.12504/133.875/31.50465/31.5047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f4e8e558-9a40-43a3-92fa-b11fcc16791e_ItemNo"/>
  <p:tag name="EE4P_AGENDAWIZARD_CONTENT" val="/1"/>
  <p:tag name="EE4P_AGENDAWIZARD_PROPERTIES" val="31.12504/133.875/31.50465/31.5047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f4e8e558-9a40-43a3-92fa-b11fcc16791e_ItemNo"/>
  <p:tag name="EE4P_AGENDAWIZARD_CONTENT" val="/1"/>
  <p:tag name="EE4P_AGENDAWIZARD_PROPERTIES" val="31.12504/133.875/31.50465/31.5047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f4e8e558-9a40-43a3-92fa-b11fcc16791e_ItemNo"/>
  <p:tag name="EE4P_AGENDAWIZARD_CONTENT" val="/1"/>
  <p:tag name="EE4P_AGENDAWIZARD_PROPERTIES" val="31.12504/133.875/31.50465/31.5047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f4e8e558-9a40-43a3-92fa-b11fcc16791e_ItemNo"/>
  <p:tag name="EE4P_AGENDAWIZARD_CONTENT" val="/1"/>
  <p:tag name="EE4P_AGENDAWIZARD_PROPERTIES" val="31.12504/133.875/31.50465/31.50472"/>
</p:tagLst>
</file>

<file path=ppt/theme/theme1.xml><?xml version="1.0" encoding="utf-8"?>
<a:theme xmlns:a="http://schemas.openxmlformats.org/drawingml/2006/main" name="E5_CD_D_F_Nr_16_10">
  <a:themeElements>
    <a:clrScheme name="E5">
      <a:dk1>
        <a:srgbClr val="000000"/>
      </a:dk1>
      <a:lt1>
        <a:srgbClr val="FFFFFF"/>
      </a:lt1>
      <a:dk2>
        <a:srgbClr val="898989"/>
      </a:dk2>
      <a:lt2>
        <a:srgbClr val="B5B5B5"/>
      </a:lt2>
      <a:accent1>
        <a:srgbClr val="B1BD00"/>
      </a:accent1>
      <a:accent2>
        <a:srgbClr val="D28700"/>
      </a:accent2>
      <a:accent3>
        <a:srgbClr val="B90F22"/>
      </a:accent3>
      <a:accent4>
        <a:srgbClr val="00689D"/>
      </a:accent4>
      <a:accent5>
        <a:srgbClr val="611C73"/>
      </a:accent5>
      <a:accent6>
        <a:srgbClr val="D7AC00"/>
      </a:accent6>
      <a:hlink>
        <a:srgbClr val="00689D"/>
      </a:hlink>
      <a:folHlink>
        <a:srgbClr val="7FAB16"/>
      </a:folHlink>
    </a:clrScheme>
    <a:fontScheme name="E5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>
            <a:latin typeface="+mj-lt"/>
          </a:defRPr>
        </a:defPPr>
      </a:lstStyle>
    </a:txDef>
  </a:objectDefaults>
  <a:extraClrSchemeLst>
    <a:extraClrScheme>
      <a:clrScheme name="v1_TUD_Präsentation_r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5_CD_D_F_Nr_16_10" id="{B47256EC-C4F8-4EA2-B5E9-56AAD96954B6}" vid="{36801B25-2060-4868-B8C5-A045F94934AF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E5_CD_D_F_Nr_16_10</Template>
  <TotalTime>0</TotalTime>
  <Words>2317</Words>
  <Application>Microsoft Office PowerPoint</Application>
  <PresentationFormat>Bildschirmpräsentation (16:10)</PresentationFormat>
  <Paragraphs>650</Paragraphs>
  <Slides>28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5" baseType="lpstr">
      <vt:lpstr>Arial</vt:lpstr>
      <vt:lpstr>Calibri</vt:lpstr>
      <vt:lpstr>Cambria Math</vt:lpstr>
      <vt:lpstr>Symbol</vt:lpstr>
      <vt:lpstr>Tahoma</vt:lpstr>
      <vt:lpstr>Wingdings</vt:lpstr>
      <vt:lpstr>E5_CD_D_F_Nr_16_10</vt:lpstr>
      <vt:lpstr>Dimensionierung von Erzeugungsanlagen in Niederspannungsnetzen mit Power-Flow  Optimierung unter Einhaltung der Planungsgrundsätze</vt:lpstr>
      <vt:lpstr>Agenda</vt:lpstr>
      <vt:lpstr>Motivation und Zielsetzung</vt:lpstr>
      <vt:lpstr>Agenda</vt:lpstr>
      <vt:lpstr>Drei Kriterien für die Netzplanung sind von Relevanz.</vt:lpstr>
      <vt:lpstr>Die Kriterien können in Betriebspunkte überführt werden.</vt:lpstr>
      <vt:lpstr>Agenda</vt:lpstr>
      <vt:lpstr>Ein Lastfluss (PF) bildet einen stationären Zeitpunkt ab.</vt:lpstr>
      <vt:lpstr>Und kann durch Kosten in den OPF erweitert werden.</vt:lpstr>
      <vt:lpstr>Im MP-OPF werden mehrere Zeitpunkte abgebildet.</vt:lpstr>
      <vt:lpstr>Im MP-OPF werden mehrere Zeitpunkte abgebildet.</vt:lpstr>
      <vt:lpstr>Die unabhängigen Zeitpunkte können mit zeitabhängigen Nebenbedingungen gekoppelt werden.</vt:lpstr>
      <vt:lpstr>Die unabhängigen Zeitpunkte können mit zeitabhängigen Nebenbedingungen gekoppelt werden.</vt:lpstr>
      <vt:lpstr>Drei Eingangswerte werden für den MP-OPF benötigt.</vt:lpstr>
      <vt:lpstr>Drei Eingangswerte werden für den MP-OPF benötigt.</vt:lpstr>
      <vt:lpstr>Drei Eingangswerte werden für den MP-OPF benötigt.</vt:lpstr>
      <vt:lpstr>Agenda</vt:lpstr>
      <vt:lpstr>Unterschiedliche Ergebnisse werden vorgestellt.</vt:lpstr>
      <vt:lpstr>Durch ∆u wird die installierte PV-Leistung reduziert. </vt:lpstr>
      <vt:lpstr>Durch ∆u wird die installierte PV-Leistung reduziert. </vt:lpstr>
      <vt:lpstr>In S 1.a wird lediglich der Betrieb abgebildet.</vt:lpstr>
      <vt:lpstr>Auch in S.2.1.a ist die Abbildung des Betriebs möglich.</vt:lpstr>
      <vt:lpstr>Zusätzlich berücksichtigt S.2.1.a aber auch die Betriebspunkte aus der Verteilnetzplanung. </vt:lpstr>
      <vt:lpstr>Die Ergebnisse in der Optimierung werden insbesondere im Vergleich der beiden Szenarien deutlich.</vt:lpstr>
      <vt:lpstr>Agenda</vt:lpstr>
      <vt:lpstr>Die erste Anwendung des MP-OPF Modells wurde gezeigt, es gibt jedoch noch einige notwendige Erweiterungen.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Marcel Böhringer</dc:creator>
  <cp:lastModifiedBy>Marcel Böhringer</cp:lastModifiedBy>
  <cp:revision>30</cp:revision>
  <dcterms:created xsi:type="dcterms:W3CDTF">2019-03-13T14:09:44Z</dcterms:created>
  <dcterms:modified xsi:type="dcterms:W3CDTF">2023-02-16T15:37:46Z</dcterms:modified>
</cp:coreProperties>
</file>