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82" r:id="rId6"/>
    <p:sldId id="285" r:id="rId7"/>
    <p:sldId id="286" r:id="rId8"/>
    <p:sldId id="284" r:id="rId9"/>
    <p:sldId id="289" r:id="rId10"/>
    <p:sldId id="306" r:id="rId11"/>
    <p:sldId id="288" r:id="rId12"/>
    <p:sldId id="300" r:id="rId13"/>
    <p:sldId id="305" r:id="rId14"/>
    <p:sldId id="293" r:id="rId15"/>
    <p:sldId id="297" r:id="rId16"/>
    <p:sldId id="319" r:id="rId17"/>
    <p:sldId id="291" r:id="rId18"/>
    <p:sldId id="318" r:id="rId19"/>
    <p:sldId id="317" r:id="rId20"/>
    <p:sldId id="313" r:id="rId21"/>
    <p:sldId id="315" r:id="rId22"/>
    <p:sldId id="314" r:id="rId23"/>
    <p:sldId id="296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C4B"/>
    <a:srgbClr val="D45ECE"/>
    <a:srgbClr val="EA6F48"/>
    <a:srgbClr val="9E480E"/>
    <a:srgbClr val="E7EAEE"/>
    <a:srgbClr val="D9117E"/>
    <a:srgbClr val="EEECE1"/>
    <a:srgbClr val="FFFFFF"/>
    <a:srgbClr val="5DC1FF"/>
    <a:srgbClr val="37B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6" autoAdjust="0"/>
    <p:restoredTop sz="92403" autoAdjust="0"/>
  </p:normalViewPr>
  <p:slideViewPr>
    <p:cSldViewPr snapToGrid="0" showGuides="1">
      <p:cViewPr varScale="1">
        <p:scale>
          <a:sx n="80" d="100"/>
          <a:sy n="80" d="100"/>
        </p:scale>
        <p:origin x="528" y="53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8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Cross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balance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35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36610939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5873" y="1590832"/>
            <a:ext cx="11218279" cy="4336996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Karl-Kiên Cao, Institute for Networked Energy Systems, 19.08.2022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2684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8"/>
            <a:ext cx="10972800" cy="507342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ln>
                <a:noFill/>
              </a:ln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116633"/>
            <a:ext cx="8352928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267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PUT HEADER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97352"/>
            <a:ext cx="12192000" cy="253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ln>
                <a:noFill/>
              </a:ln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896533" y="6597355"/>
            <a:ext cx="1295467" cy="260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2FFE3C-C506-4DD4-AAAC-9A1878571046}" type="slidenum">
              <a:rPr lang="en-US" sz="2399" smtClean="0"/>
              <a:pPr/>
              <a:t>‹Nr.›</a:t>
            </a:fld>
            <a:endParaRPr lang="en-US" sz="2399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0" y="6597352"/>
            <a:ext cx="4751851" cy="25398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 (INSTITUTION)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4751857" y="6597651"/>
            <a:ext cx="4129618" cy="254000"/>
          </a:xfrm>
          <a:prstGeom prst="rect">
            <a:avLst/>
          </a:prstGeom>
        </p:spPr>
        <p:txBody>
          <a:bodyPr anchor="ctr"/>
          <a:lstStyle>
            <a:lvl1pPr>
              <a:defRPr lang="en-US" sz="2133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Title</a:t>
            </a:r>
          </a:p>
        </p:txBody>
      </p:sp>
      <p:sp>
        <p:nvSpPr>
          <p:cNvPr id="19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8880309" y="6597352"/>
            <a:ext cx="2015827" cy="253981"/>
          </a:xfrm>
          <a:prstGeom prst="rect">
            <a:avLst/>
          </a:prstGeom>
        </p:spPr>
        <p:txBody>
          <a:bodyPr anchor="ctr"/>
          <a:lstStyle>
            <a:lvl1pPr>
              <a:defRPr lang="en-US" sz="2133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DATE</a:t>
            </a:r>
          </a:p>
        </p:txBody>
      </p:sp>
      <p:pic>
        <p:nvPicPr>
          <p:cNvPr id="12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4867" y="-27384"/>
            <a:ext cx="133729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4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Karl-Kiên Cao, Institute for Networked Energy Systems, 19.08.2022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657F94F4-4AC6-4B02-ACC0-3212FEFF8363}"/>
              </a:ext>
            </a:extLst>
          </p:cNvPr>
          <p:cNvSpPr txBox="1">
            <a:spLocks/>
          </p:cNvSpPr>
          <p:nvPr userDrawn="1"/>
        </p:nvSpPr>
        <p:spPr>
          <a:xfrm>
            <a:off x="610333" y="6576965"/>
            <a:ext cx="4114800" cy="25777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Ulrich Frey, Institute </a:t>
            </a:r>
            <a:r>
              <a:rPr lang="de-DE" sz="1000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000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Networked</a:t>
            </a:r>
            <a:r>
              <a:rPr lang="de-DE" sz="1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Energy Systems, 15.2.2023</a:t>
            </a:r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62" r:id="rId11"/>
    <p:sldLayoutId id="2147483658" r:id="rId12"/>
    <p:sldLayoutId id="2147483663" r:id="rId13"/>
    <p:sldLayoutId id="2147483671" r:id="rId14"/>
    <p:sldLayoutId id="2147483675" r:id="rId15"/>
    <p:sldLayoutId id="2147483664" r:id="rId16"/>
    <p:sldLayoutId id="2147483665" r:id="rId17"/>
    <p:sldLayoutId id="2147483681" r:id="rId18"/>
    <p:sldLayoutId id="2147483670" r:id="rId19"/>
    <p:sldLayoutId id="2147483678" r:id="rId20"/>
    <p:sldLayoutId id="2147483661" r:id="rId21"/>
    <p:sldLayoutId id="2147483659" r:id="rId22"/>
    <p:sldLayoutId id="2147483667" r:id="rId23"/>
    <p:sldLayoutId id="2147483673" r:id="rId24"/>
    <p:sldLayoutId id="2147483676" r:id="rId25"/>
    <p:sldLayoutId id="2147483668" r:id="rId26"/>
    <p:sldLayoutId id="2147483669" r:id="rId27"/>
    <p:sldLayoutId id="2147483682" r:id="rId28"/>
    <p:sldLayoutId id="2147483666" r:id="rId29"/>
    <p:sldLayoutId id="2147483677" r:id="rId30"/>
    <p:sldLayoutId id="2147483655" r:id="rId31"/>
    <p:sldLayoutId id="2147483683" r:id="rId32"/>
    <p:sldLayoutId id="2147483684" r:id="rId3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B9FCD305-780C-4BB2-8B90-8CE0AECFA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IEWT, 15th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February</a:t>
            </a:r>
            <a:r>
              <a:rPr lang="de-DE" dirty="0"/>
              <a:t> 2023, </a:t>
            </a:r>
            <a:r>
              <a:rPr lang="de-DE" dirty="0" err="1"/>
              <a:t>VIenna</a:t>
            </a:r>
            <a:endParaRPr lang="de-DE" dirty="0"/>
          </a:p>
          <a:p>
            <a:r>
              <a:rPr lang="en-US" dirty="0"/>
              <a:t>Ulrich Frey</a:t>
            </a:r>
            <a:r>
              <a:rPr lang="en-US" baseline="30000" dirty="0"/>
              <a:t>1</a:t>
            </a:r>
            <a:r>
              <a:rPr lang="en-US" dirty="0"/>
              <a:t>, Karl-</a:t>
            </a:r>
            <a:r>
              <a:rPr lang="en-US" dirty="0" err="1"/>
              <a:t>Kiên</a:t>
            </a:r>
            <a:r>
              <a:rPr lang="en-US" dirty="0"/>
              <a:t> Cao</a:t>
            </a:r>
            <a:r>
              <a:rPr lang="en-US" baseline="30000" dirty="0"/>
              <a:t>1</a:t>
            </a:r>
            <a:r>
              <a:rPr lang="en-US" dirty="0"/>
              <a:t>, Thomas Breuer</a:t>
            </a:r>
            <a:r>
              <a:rPr lang="en-US" baseline="30000" dirty="0"/>
              <a:t>2</a:t>
            </a:r>
            <a:r>
              <a:rPr lang="en-US" dirty="0"/>
              <a:t>, Manuel Wetzel</a:t>
            </a:r>
            <a:r>
              <a:rPr lang="en-US" baseline="30000" dirty="0"/>
              <a:t>1</a:t>
            </a:r>
            <a:r>
              <a:rPr lang="en-US" dirty="0"/>
              <a:t>, Shima Sasanpour</a:t>
            </a:r>
            <a:r>
              <a:rPr lang="en-US" baseline="30000" dirty="0"/>
              <a:t>1</a:t>
            </a:r>
            <a:r>
              <a:rPr lang="en-US" dirty="0"/>
              <a:t>, Jan Buschmann</a:t>
            </a:r>
            <a:r>
              <a:rPr lang="en-US" baseline="30000" dirty="0"/>
              <a:t>1</a:t>
            </a:r>
            <a:r>
              <a:rPr lang="en-US" baseline="-25000" dirty="0"/>
              <a:t>, </a:t>
            </a:r>
            <a:r>
              <a:rPr lang="en-US" dirty="0"/>
              <a:t>Kai von Krbek</a:t>
            </a:r>
            <a:r>
              <a:rPr lang="en-US" baseline="30000" dirty="0"/>
              <a:t>1</a:t>
            </a:r>
            <a:r>
              <a:rPr lang="en-US" dirty="0"/>
              <a:t> and Aileen Böhme</a:t>
            </a:r>
            <a:r>
              <a:rPr lang="en-US" baseline="30000" dirty="0"/>
              <a:t>3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484AD-DEFF-4AF4-880C-3633837C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442086"/>
            <a:ext cx="9541821" cy="3221856"/>
          </a:xfrm>
        </p:spPr>
        <p:txBody>
          <a:bodyPr/>
          <a:lstStyle/>
          <a:p>
            <a:r>
              <a:rPr lang="en-US" sz="4400" cap="small" dirty="0"/>
              <a:t>How to explore a large scenario space of future power systems? </a:t>
            </a:r>
            <a:br>
              <a:rPr lang="en-US" sz="4400" cap="small" dirty="0"/>
            </a:br>
            <a:r>
              <a:rPr lang="en-US" sz="4400" cap="small" dirty="0"/>
              <a:t>A multi-perspective analysis for Germany</a:t>
            </a:r>
            <a:endParaRPr lang="de-DE" sz="4400" cap="small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309E2B7-D7B7-4C8D-B636-B3A7A365B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00" y="59902"/>
            <a:ext cx="1358057" cy="139799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B0763DC-099B-4844-8475-7D1DA0EA71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40" y="5620634"/>
            <a:ext cx="1651503" cy="48847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37DB999-162F-4AE8-AFC4-AED9C9CD6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14" y="5660875"/>
            <a:ext cx="1809596" cy="52630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1FB3714-917A-4111-B681-96E76787B1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99" y="5670099"/>
            <a:ext cx="682718" cy="50052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B04225-BD86-4ADB-89DA-6189CF1E6E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t="13175" r="12147" b="12167"/>
          <a:stretch/>
        </p:blipFill>
        <p:spPr>
          <a:xfrm>
            <a:off x="7445217" y="5508348"/>
            <a:ext cx="1066387" cy="82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C2CFF45A-583D-4E44-B3EA-2AA187D28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1" y="4686579"/>
            <a:ext cx="2683629" cy="17340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620384-DAAE-48B2-B5BC-694579AAF107}"/>
              </a:ext>
            </a:extLst>
          </p:cNvPr>
          <p:cNvSpPr txBox="1"/>
          <p:nvPr/>
        </p:nvSpPr>
        <p:spPr>
          <a:xfrm>
            <a:off x="9358216" y="5323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98AFED-24B8-40B7-85AA-8FD0C2914CA4}"/>
              </a:ext>
            </a:extLst>
          </p:cNvPr>
          <p:cNvSpPr txBox="1"/>
          <p:nvPr/>
        </p:nvSpPr>
        <p:spPr>
          <a:xfrm>
            <a:off x="10818849" y="53684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43E8832-BE35-4B88-A793-5E3D44C9DE89}"/>
              </a:ext>
            </a:extLst>
          </p:cNvPr>
          <p:cNvSpPr txBox="1"/>
          <p:nvPr/>
        </p:nvSpPr>
        <p:spPr>
          <a:xfrm>
            <a:off x="5695132" y="53530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37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2B23E-D825-46F1-9B07-E6CCA654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indicators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Points-</a:t>
            </a:r>
            <a:r>
              <a:rPr lang="de-DE" dirty="0" err="1"/>
              <a:t>of</a:t>
            </a:r>
            <a:r>
              <a:rPr lang="de-DE" dirty="0"/>
              <a:t>-Interest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2EAF12-57DF-41EB-8D13-07585ACE4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81" y="939744"/>
            <a:ext cx="11547403" cy="1351093"/>
          </a:xfrm>
        </p:spPr>
        <p:txBody>
          <a:bodyPr>
            <a:normAutofit/>
          </a:bodyPr>
          <a:lstStyle/>
          <a:p>
            <a:r>
              <a:rPr lang="en-US" sz="2399" dirty="0"/>
              <a:t>Good indicators = ±1 standard deviation to means of population</a:t>
            </a:r>
          </a:p>
          <a:p>
            <a:r>
              <a:rPr lang="en-US" sz="2399" dirty="0"/>
              <a:t>Scenarios with ≥ 15 “good” indicators =&gt; Points-of-Interest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7222AB-9372-42E5-8D6B-950829312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51" y="2000875"/>
            <a:ext cx="9128695" cy="44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3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171A920C-7EAA-4FD7-9C85-FA8E6F7D26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4E7212F-9BDD-4471-830C-851E9EDC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35E2BCB-E4EF-4283-B38D-92B0411F59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AD821-5320-49A4-A25A-76CB17A1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Results</a:t>
            </a:r>
            <a:r>
              <a:rPr lang="de-DE" dirty="0"/>
              <a:t> 1: </a:t>
            </a:r>
            <a:br>
              <a:rPr lang="de-DE" dirty="0"/>
            </a:br>
            <a:r>
              <a:rPr lang="de-DE" dirty="0"/>
              <a:t>Overall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3600 </a:t>
            </a:r>
            <a:r>
              <a:rPr lang="de-DE" dirty="0" err="1"/>
              <a:t>runs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549CBAE-E7EC-4936-803D-2648630D9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1737761"/>
            <a:ext cx="6180172" cy="4120114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D44B4A1-7556-4D10-ABB7-5B2A67132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66" y="1809230"/>
            <a:ext cx="5840389" cy="38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5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AFF00-7601-4C7B-9BD2-45E76849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2: Clustering </a:t>
            </a:r>
            <a:r>
              <a:rPr lang="de-DE" dirty="0" err="1"/>
              <a:t>scenario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A074DD-C5F9-4397-B781-C6331D536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246200"/>
            <a:ext cx="10801349" cy="4895850"/>
          </a:xfrm>
        </p:spPr>
        <p:txBody>
          <a:bodyPr>
            <a:normAutofit/>
          </a:bodyPr>
          <a:lstStyle/>
          <a:p>
            <a:r>
              <a:rPr lang="en-US" sz="2399" dirty="0">
                <a:solidFill>
                  <a:srgbClr val="00658B"/>
                </a:solidFill>
              </a:rPr>
              <a:t>Target</a:t>
            </a:r>
            <a:r>
              <a:rPr lang="en-US" sz="2399" dirty="0"/>
              <a:t>: Identifying clusters of scenarios by indicators</a:t>
            </a:r>
          </a:p>
          <a:p>
            <a:endParaRPr lang="en-US" sz="2399" dirty="0">
              <a:solidFill>
                <a:srgbClr val="00658B"/>
              </a:solidFill>
            </a:endParaRPr>
          </a:p>
          <a:p>
            <a:r>
              <a:rPr lang="en-US" sz="2399" dirty="0">
                <a:solidFill>
                  <a:srgbClr val="00658B"/>
                </a:solidFill>
              </a:rPr>
              <a:t>2 methods</a:t>
            </a:r>
            <a:r>
              <a:rPr lang="en-US" sz="2399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99" dirty="0"/>
              <a:t>K-means (minimizes average Euclidian distance)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99" dirty="0"/>
              <a:t>K-medoids (minimizes pairwise dissimilarities)</a:t>
            </a:r>
          </a:p>
          <a:p>
            <a:endParaRPr lang="en-US" sz="2399" dirty="0"/>
          </a:p>
          <a:p>
            <a:r>
              <a:rPr lang="en-US" sz="2399" dirty="0">
                <a:solidFill>
                  <a:schemeClr val="accent1"/>
                </a:solidFill>
              </a:rPr>
              <a:t>Variation</a:t>
            </a:r>
            <a:r>
              <a:rPr lang="en-US" sz="2399" dirty="0"/>
              <a:t>: Different number of indicators / inputs used to see if cluster numbers differ</a:t>
            </a:r>
          </a:p>
          <a:p>
            <a:endParaRPr lang="en-US" sz="2399" dirty="0"/>
          </a:p>
          <a:p>
            <a:r>
              <a:rPr lang="en-US" sz="2399" dirty="0">
                <a:solidFill>
                  <a:schemeClr val="accent1"/>
                </a:solidFill>
              </a:rPr>
              <a:t>Result</a:t>
            </a:r>
            <a:r>
              <a:rPr lang="en-US" sz="2399" dirty="0"/>
              <a:t>: Yes, 2-5 clusters</a:t>
            </a:r>
          </a:p>
          <a:p>
            <a:endParaRPr lang="en-US" sz="2399" dirty="0"/>
          </a:p>
          <a:p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198308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FDC38-D20C-4051-96B9-32D89A62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2: Clustering </a:t>
            </a:r>
            <a:r>
              <a:rPr lang="de-DE" dirty="0" err="1"/>
              <a:t>scenario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A5C27A9-18FE-4585-833E-ACB42DF64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897607"/>
            <a:ext cx="7701314" cy="5500937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0A90740-4CB5-4645-B570-ACF824A17082}"/>
              </a:ext>
            </a:extLst>
          </p:cNvPr>
          <p:cNvSpPr txBox="1">
            <a:spLocks/>
          </p:cNvSpPr>
          <p:nvPr/>
        </p:nvSpPr>
        <p:spPr>
          <a:xfrm>
            <a:off x="8853838" y="2429852"/>
            <a:ext cx="3233387" cy="285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>
                <a:solidFill>
                  <a:srgbClr val="00B050"/>
                </a:solidFill>
              </a:rPr>
              <a:t>C1: n = 1220, 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00B050"/>
                </a:solidFill>
              </a:rPr>
              <a:t>high RE-share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>
                <a:solidFill>
                  <a:srgbClr val="E76C4B"/>
                </a:solidFill>
              </a:rPr>
              <a:t>C2: n =   631, </a:t>
            </a:r>
            <a:br>
              <a:rPr lang="de-DE" dirty="0">
                <a:solidFill>
                  <a:srgbClr val="E76C4B"/>
                </a:solidFill>
              </a:rPr>
            </a:br>
            <a:r>
              <a:rPr lang="de-DE" dirty="0" err="1">
                <a:solidFill>
                  <a:srgbClr val="E76C4B"/>
                </a:solidFill>
              </a:rPr>
              <a:t>inbetween</a:t>
            </a:r>
            <a:r>
              <a:rPr lang="de-DE" dirty="0">
                <a:solidFill>
                  <a:srgbClr val="E76C4B"/>
                </a:solidFill>
              </a:rPr>
              <a:t> C1 &amp; C3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>
                <a:solidFill>
                  <a:schemeClr val="accent5"/>
                </a:solidFill>
              </a:rPr>
              <a:t>C3: n =   136, </a:t>
            </a:r>
            <a:br>
              <a:rPr lang="de-DE" dirty="0">
                <a:solidFill>
                  <a:schemeClr val="accent5"/>
                </a:solidFill>
              </a:rPr>
            </a:br>
            <a:r>
              <a:rPr lang="de-DE" dirty="0">
                <a:solidFill>
                  <a:schemeClr val="accent5"/>
                </a:solidFill>
              </a:rPr>
              <a:t>high % </a:t>
            </a:r>
            <a:r>
              <a:rPr lang="de-DE" dirty="0" err="1">
                <a:solidFill>
                  <a:schemeClr val="accent5"/>
                </a:solidFill>
              </a:rPr>
              <a:t>of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 err="1">
                <a:solidFill>
                  <a:schemeClr val="accent5"/>
                </a:solidFill>
              </a:rPr>
              <a:t>conventials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F1C1B96-BCEB-43DC-8321-C0260841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642" y="6131843"/>
            <a:ext cx="4515375" cy="53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/>
              <a:t>T-tests </a:t>
            </a:r>
            <a:r>
              <a:rPr lang="de-DE" dirty="0" err="1"/>
              <a:t>between</a:t>
            </a:r>
            <a:r>
              <a:rPr lang="de-DE" dirty="0"/>
              <a:t> POI / </a:t>
            </a:r>
            <a:r>
              <a:rPr lang="de-DE" dirty="0" err="1"/>
              <a:t>No</a:t>
            </a:r>
            <a:r>
              <a:rPr lang="de-DE" dirty="0"/>
              <a:t>-POI not </a:t>
            </a:r>
            <a:r>
              <a:rPr lang="de-DE" dirty="0" err="1"/>
              <a:t>sig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52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71541-8522-468B-8445-8A9C7F94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3: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scenarios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at all?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511892-1055-4B77-9C2F-5EBB2AE39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8" y="914396"/>
            <a:ext cx="7429505" cy="594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9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7799D-2830-44C3-8CB3-95BF2929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Limitations</a:t>
            </a:r>
            <a:r>
              <a:rPr lang="de-DE" dirty="0"/>
              <a:t> &amp; Outlook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CB203F-7262-42B4-B31B-41D0185D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18661"/>
            <a:ext cx="10801349" cy="48958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658B"/>
                </a:solidFill>
              </a:rPr>
              <a:t>Limitations</a:t>
            </a:r>
          </a:p>
          <a:p>
            <a:pPr lvl="1"/>
            <a:r>
              <a:rPr lang="en-US" sz="2600" dirty="0"/>
              <a:t>Not very ambitious scenarios</a:t>
            </a:r>
          </a:p>
          <a:p>
            <a:pPr lvl="1"/>
            <a:r>
              <a:rPr lang="en-US" sz="2600" dirty="0"/>
              <a:t>Still LP</a:t>
            </a:r>
          </a:p>
          <a:p>
            <a:pPr lvl="1"/>
            <a:r>
              <a:rPr lang="en-US" sz="2600" dirty="0"/>
              <a:t>Power sector only</a:t>
            </a:r>
          </a:p>
          <a:p>
            <a:pPr lvl="1"/>
            <a:r>
              <a:rPr lang="en-US" sz="2600" dirty="0"/>
              <a:t>Cluster number is not really stable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00658B"/>
                </a:solidFill>
              </a:rPr>
              <a:t>Outlook</a:t>
            </a:r>
          </a:p>
          <a:p>
            <a:pPr lvl="1"/>
            <a:r>
              <a:rPr lang="en-US" sz="2600" dirty="0"/>
              <a:t>Open up parameter space for more </a:t>
            </a:r>
            <a:r>
              <a:rPr lang="en-US" sz="2600"/>
              <a:t>ambitious scenarios</a:t>
            </a:r>
          </a:p>
          <a:p>
            <a:pPr lvl="1"/>
            <a:r>
              <a:rPr lang="en-US" sz="2600" dirty="0"/>
              <a:t>Introduce new indicators</a:t>
            </a:r>
          </a:p>
          <a:p>
            <a:pPr lvl="1"/>
            <a:r>
              <a:rPr lang="en-US" sz="2600" dirty="0"/>
              <a:t>Change grid resolution</a:t>
            </a:r>
          </a:p>
          <a:p>
            <a:pPr lvl="1"/>
            <a:endParaRPr lang="en-US" sz="26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1216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5437F44-8C58-416A-A0F2-4650A9A22422}"/>
              </a:ext>
            </a:extLst>
          </p:cNvPr>
          <p:cNvGrpSpPr/>
          <p:nvPr/>
        </p:nvGrpSpPr>
        <p:grpSpPr>
          <a:xfrm>
            <a:off x="695326" y="3041584"/>
            <a:ext cx="3298606" cy="1915428"/>
            <a:chOff x="1237780" y="16363752"/>
            <a:chExt cx="4066783" cy="2710863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0B5DF629-A347-4C70-851A-6AFD703B77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00" b="6131"/>
            <a:stretch/>
          </p:blipFill>
          <p:spPr bwMode="auto">
            <a:xfrm>
              <a:off x="1237780" y="16365324"/>
              <a:ext cx="937965" cy="2709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12E3B84-6E4F-4A56-838F-6EB6EC78B0F8}"/>
                </a:ext>
              </a:extLst>
            </p:cNvPr>
            <p:cNvSpPr/>
            <p:nvPr/>
          </p:nvSpPr>
          <p:spPr>
            <a:xfrm>
              <a:off x="1942475" y="17540489"/>
              <a:ext cx="303648" cy="396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A0545E-D925-4186-A3E8-CC628939948C}"/>
                </a:ext>
              </a:extLst>
            </p:cNvPr>
            <p:cNvGrpSpPr/>
            <p:nvPr/>
          </p:nvGrpSpPr>
          <p:grpSpPr>
            <a:xfrm>
              <a:off x="1775564" y="16363752"/>
              <a:ext cx="3528999" cy="2613049"/>
              <a:chOff x="2741519" y="3860454"/>
              <a:chExt cx="3111482" cy="1804935"/>
            </a:xfrm>
          </p:grpSpPr>
          <p:pic>
            <p:nvPicPr>
              <p:cNvPr id="17" name="Picture 2" descr="Szenario-Trichter">
                <a:extLst>
                  <a:ext uri="{FF2B5EF4-FFF2-40B4-BE49-F238E27FC236}">
                    <a16:creationId xmlns:a16="http://schemas.microsoft.com/office/drawing/2014/main" id="{E1120418-9162-4805-A32C-AE885C1F10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8544" b="14361"/>
              <a:stretch/>
            </p:blipFill>
            <p:spPr bwMode="auto">
              <a:xfrm>
                <a:off x="2741519" y="3860454"/>
                <a:ext cx="2980888" cy="1804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F5C7BB33-8590-4989-A092-5C68A89200EB}"/>
                  </a:ext>
                </a:extLst>
              </p:cNvPr>
              <p:cNvSpPr/>
              <p:nvPr/>
            </p:nvSpPr>
            <p:spPr>
              <a:xfrm flipV="1">
                <a:off x="5334340" y="5149916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7F1940EF-A0D0-4892-A13B-43A73EB87440}"/>
                  </a:ext>
                </a:extLst>
              </p:cNvPr>
              <p:cNvSpPr/>
              <p:nvPr/>
            </p:nvSpPr>
            <p:spPr>
              <a:xfrm flipV="1">
                <a:off x="5334340" y="4765194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8020EAA7-E039-4CE9-A10A-4FC131E6C67C}"/>
                  </a:ext>
                </a:extLst>
              </p:cNvPr>
              <p:cNvSpPr/>
              <p:nvPr/>
            </p:nvSpPr>
            <p:spPr>
              <a:xfrm flipV="1">
                <a:off x="5334340" y="4279196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7462BC23-1639-4A32-9D87-582138547B52}"/>
                  </a:ext>
                </a:extLst>
              </p:cNvPr>
              <p:cNvSpPr/>
              <p:nvPr/>
            </p:nvSpPr>
            <p:spPr>
              <a:xfrm flipV="1">
                <a:off x="4470292" y="4762155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6AD9A4DB-AD0E-474B-AAB5-63C5AADDBF04}"/>
                  </a:ext>
                </a:extLst>
              </p:cNvPr>
              <p:cNvSpPr/>
              <p:nvPr/>
            </p:nvSpPr>
            <p:spPr>
              <a:xfrm flipV="1">
                <a:off x="5376163" y="5494789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821EEBB6-5E34-4072-AFFF-D1AC8B1421CB}"/>
                  </a:ext>
                </a:extLst>
              </p:cNvPr>
              <p:cNvSpPr/>
              <p:nvPr/>
            </p:nvSpPr>
            <p:spPr>
              <a:xfrm flipV="1">
                <a:off x="5572653" y="5381863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3EF06F89-3C70-49BE-B15D-BC7F8408DFD8}"/>
                  </a:ext>
                </a:extLst>
              </p:cNvPr>
              <p:cNvSpPr/>
              <p:nvPr/>
            </p:nvSpPr>
            <p:spPr>
              <a:xfrm flipV="1">
                <a:off x="5431998" y="5337772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30DEE306-5F36-42D9-9898-F5F29C802169}"/>
                  </a:ext>
                </a:extLst>
              </p:cNvPr>
              <p:cNvSpPr/>
              <p:nvPr/>
            </p:nvSpPr>
            <p:spPr>
              <a:xfrm flipV="1">
                <a:off x="5276211" y="5263359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FA28C053-759D-4DF2-A0D2-64FB3F6A9BE0}"/>
                  </a:ext>
                </a:extLst>
              </p:cNvPr>
              <p:cNvSpPr/>
              <p:nvPr/>
            </p:nvSpPr>
            <p:spPr>
              <a:xfrm flipV="1">
                <a:off x="5617673" y="5181528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52127D0C-88DB-4AED-B0F8-E683BFD43609}"/>
                  </a:ext>
                </a:extLst>
              </p:cNvPr>
              <p:cNvSpPr/>
              <p:nvPr/>
            </p:nvSpPr>
            <p:spPr>
              <a:xfrm flipV="1">
                <a:off x="5402132" y="5137739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C06DB20F-6B67-41B1-BA19-D338EF6EEC64}"/>
                  </a:ext>
                </a:extLst>
              </p:cNvPr>
              <p:cNvSpPr/>
              <p:nvPr/>
            </p:nvSpPr>
            <p:spPr>
              <a:xfrm flipV="1">
                <a:off x="5338062" y="4631155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FC0CA3C7-6E13-4C88-883C-3924D7BBE472}"/>
                  </a:ext>
                </a:extLst>
              </p:cNvPr>
              <p:cNvSpPr/>
              <p:nvPr/>
            </p:nvSpPr>
            <p:spPr>
              <a:xfrm flipV="1">
                <a:off x="5534552" y="4518229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80E315A1-71CB-4BDC-AAD1-540616670029}"/>
                  </a:ext>
                </a:extLst>
              </p:cNvPr>
              <p:cNvSpPr/>
              <p:nvPr/>
            </p:nvSpPr>
            <p:spPr>
              <a:xfrm flipV="1">
                <a:off x="5393897" y="4474138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00FB6D79-392D-4F02-A6F8-8581EE761CE6}"/>
                  </a:ext>
                </a:extLst>
              </p:cNvPr>
              <p:cNvSpPr/>
              <p:nvPr/>
            </p:nvSpPr>
            <p:spPr>
              <a:xfrm flipV="1">
                <a:off x="5238110" y="4399725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4F5B6643-8264-4669-8115-3AE8A99D42E5}"/>
                  </a:ext>
                </a:extLst>
              </p:cNvPr>
              <p:cNvSpPr/>
              <p:nvPr/>
            </p:nvSpPr>
            <p:spPr>
              <a:xfrm flipV="1">
                <a:off x="5579572" y="4317894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5A04E9C9-00DE-474D-B39B-609BA0666C46}"/>
                  </a:ext>
                </a:extLst>
              </p:cNvPr>
              <p:cNvSpPr/>
              <p:nvPr/>
            </p:nvSpPr>
            <p:spPr>
              <a:xfrm flipV="1">
                <a:off x="5364031" y="4274105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0A4F3C6E-747A-4609-A956-E56670ECC9CA}"/>
                  </a:ext>
                </a:extLst>
              </p:cNvPr>
              <p:cNvSpPr/>
              <p:nvPr/>
            </p:nvSpPr>
            <p:spPr>
              <a:xfrm flipV="1">
                <a:off x="5153316" y="5120737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EAEE2D20-2A90-4121-876A-20EED9A49C1D}"/>
                  </a:ext>
                </a:extLst>
              </p:cNvPr>
              <p:cNvSpPr/>
              <p:nvPr/>
            </p:nvSpPr>
            <p:spPr>
              <a:xfrm flipV="1">
                <a:off x="5349806" y="5007811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348D7F2A-F2D9-4063-85EC-8B768C6C3806}"/>
                  </a:ext>
                </a:extLst>
              </p:cNvPr>
              <p:cNvSpPr/>
              <p:nvPr/>
            </p:nvSpPr>
            <p:spPr>
              <a:xfrm flipV="1">
                <a:off x="5209151" y="4963720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2ACF9070-38AB-4995-A707-DD5CD009263F}"/>
                  </a:ext>
                </a:extLst>
              </p:cNvPr>
              <p:cNvSpPr/>
              <p:nvPr/>
            </p:nvSpPr>
            <p:spPr>
              <a:xfrm flipV="1">
                <a:off x="5053364" y="4889307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B3DC3578-A431-49E2-B9FF-50BF48DD7337}"/>
                  </a:ext>
                </a:extLst>
              </p:cNvPr>
              <p:cNvSpPr/>
              <p:nvPr/>
            </p:nvSpPr>
            <p:spPr>
              <a:xfrm flipV="1">
                <a:off x="5394826" y="4807476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AAB6EB49-DEE3-42CD-8EBB-BBD102CFBEAF}"/>
                  </a:ext>
                </a:extLst>
              </p:cNvPr>
              <p:cNvSpPr/>
              <p:nvPr/>
            </p:nvSpPr>
            <p:spPr>
              <a:xfrm flipV="1">
                <a:off x="5179285" y="4763687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0FB9400C-83F0-4BC2-A1CC-BEB7BE46C340}"/>
                  </a:ext>
                </a:extLst>
              </p:cNvPr>
              <p:cNvSpPr/>
              <p:nvPr/>
            </p:nvSpPr>
            <p:spPr>
              <a:xfrm flipV="1">
                <a:off x="5556499" y="5139612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5A25E343-BB77-487C-9768-139E9F9EB097}"/>
                  </a:ext>
                </a:extLst>
              </p:cNvPr>
              <p:cNvSpPr/>
              <p:nvPr/>
            </p:nvSpPr>
            <p:spPr>
              <a:xfrm flipV="1">
                <a:off x="5752989" y="5026686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5724C4F3-1EA9-4219-BBBA-566C8DEC8F33}"/>
                  </a:ext>
                </a:extLst>
              </p:cNvPr>
              <p:cNvSpPr/>
              <p:nvPr/>
            </p:nvSpPr>
            <p:spPr>
              <a:xfrm flipV="1">
                <a:off x="5612334" y="4982595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5549D232-03D2-4971-86FC-582B10429F7E}"/>
                  </a:ext>
                </a:extLst>
              </p:cNvPr>
              <p:cNvSpPr/>
              <p:nvPr/>
            </p:nvSpPr>
            <p:spPr>
              <a:xfrm flipV="1">
                <a:off x="5456547" y="4908182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F4630496-1969-4DEF-ACF8-04FA09634982}"/>
                  </a:ext>
                </a:extLst>
              </p:cNvPr>
              <p:cNvSpPr/>
              <p:nvPr/>
            </p:nvSpPr>
            <p:spPr>
              <a:xfrm flipV="1">
                <a:off x="5700514" y="4870743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270577B8-5B62-47BA-B2D5-04129407D576}"/>
                  </a:ext>
                </a:extLst>
              </p:cNvPr>
              <p:cNvSpPr/>
              <p:nvPr/>
            </p:nvSpPr>
            <p:spPr>
              <a:xfrm flipV="1">
                <a:off x="5582468" y="4782562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38DA6D5D-7F45-44D5-BEF5-2241501D6500}"/>
                  </a:ext>
                </a:extLst>
              </p:cNvPr>
              <p:cNvSpPr/>
              <p:nvPr/>
            </p:nvSpPr>
            <p:spPr>
              <a:xfrm flipV="1">
                <a:off x="5523310" y="4706857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70E12861-BE0C-46C0-A05A-333EB974F446}"/>
                  </a:ext>
                </a:extLst>
              </p:cNvPr>
              <p:cNvSpPr/>
              <p:nvPr/>
            </p:nvSpPr>
            <p:spPr>
              <a:xfrm flipV="1">
                <a:off x="5719800" y="4593931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F00FDBFD-B84F-472A-9709-F9D569130252}"/>
                  </a:ext>
                </a:extLst>
              </p:cNvPr>
              <p:cNvSpPr/>
              <p:nvPr/>
            </p:nvSpPr>
            <p:spPr>
              <a:xfrm flipV="1">
                <a:off x="5579145" y="4549840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7940DE82-A317-490B-BE58-2A37CE768F1F}"/>
                  </a:ext>
                </a:extLst>
              </p:cNvPr>
              <p:cNvSpPr/>
              <p:nvPr/>
            </p:nvSpPr>
            <p:spPr>
              <a:xfrm flipV="1">
                <a:off x="5764820" y="4393596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AEA201D2-5384-4125-850F-ABC5B0D5CA1B}"/>
                  </a:ext>
                </a:extLst>
              </p:cNvPr>
              <p:cNvSpPr/>
              <p:nvPr/>
            </p:nvSpPr>
            <p:spPr>
              <a:xfrm flipV="1">
                <a:off x="5549279" y="4349807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C229E80C-992F-4191-9520-7A23F795404F}"/>
                  </a:ext>
                </a:extLst>
              </p:cNvPr>
              <p:cNvSpPr/>
              <p:nvPr/>
            </p:nvSpPr>
            <p:spPr>
              <a:xfrm flipV="1">
                <a:off x="5109226" y="4720710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B06D700F-D5F5-4D79-AAD8-FB7B11882700}"/>
                  </a:ext>
                </a:extLst>
              </p:cNvPr>
              <p:cNvSpPr/>
              <p:nvPr/>
            </p:nvSpPr>
            <p:spPr>
              <a:xfrm flipV="1">
                <a:off x="5305716" y="4607784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86E3484A-0C17-4481-9CA5-583B20011682}"/>
                  </a:ext>
                </a:extLst>
              </p:cNvPr>
              <p:cNvSpPr/>
              <p:nvPr/>
            </p:nvSpPr>
            <p:spPr>
              <a:xfrm flipV="1">
                <a:off x="5165061" y="4563693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C2DB2AB3-0862-464E-8ABF-A05083168FDE}"/>
                  </a:ext>
                </a:extLst>
              </p:cNvPr>
              <p:cNvSpPr/>
              <p:nvPr/>
            </p:nvSpPr>
            <p:spPr>
              <a:xfrm flipV="1">
                <a:off x="5009274" y="4489280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F9A3BB61-A1BA-4790-87CF-470F1CAF0F73}"/>
                  </a:ext>
                </a:extLst>
              </p:cNvPr>
              <p:cNvSpPr/>
              <p:nvPr/>
            </p:nvSpPr>
            <p:spPr>
              <a:xfrm flipV="1">
                <a:off x="5350736" y="4407449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76763E4A-74C8-4198-A2AE-602CEC0AE0A6}"/>
                  </a:ext>
                </a:extLst>
              </p:cNvPr>
              <p:cNvSpPr/>
              <p:nvPr/>
            </p:nvSpPr>
            <p:spPr>
              <a:xfrm flipV="1">
                <a:off x="5135195" y="4363660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26BDC122-D7E0-49B3-80B7-AA93BB6D1D57}"/>
                  </a:ext>
                </a:extLst>
              </p:cNvPr>
              <p:cNvSpPr/>
              <p:nvPr/>
            </p:nvSpPr>
            <p:spPr>
              <a:xfrm flipV="1">
                <a:off x="5293823" y="4328424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1661AFB-74EE-4201-976F-146BA3817DA2}"/>
                  </a:ext>
                </a:extLst>
              </p:cNvPr>
              <p:cNvSpPr/>
              <p:nvPr/>
            </p:nvSpPr>
            <p:spPr>
              <a:xfrm flipV="1">
                <a:off x="5490313" y="4215498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136EE3BA-6772-4E00-9E9D-85C027423188}"/>
                  </a:ext>
                </a:extLst>
              </p:cNvPr>
              <p:cNvSpPr/>
              <p:nvPr/>
            </p:nvSpPr>
            <p:spPr>
              <a:xfrm flipV="1">
                <a:off x="5349658" y="4171407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8838C3E7-E953-4C13-AB8B-282F471E81D6}"/>
                  </a:ext>
                </a:extLst>
              </p:cNvPr>
              <p:cNvSpPr/>
              <p:nvPr/>
            </p:nvSpPr>
            <p:spPr>
              <a:xfrm flipV="1">
                <a:off x="5193871" y="4096994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30A40712-3B98-4739-985A-50D7DE247F31}"/>
                  </a:ext>
                </a:extLst>
              </p:cNvPr>
              <p:cNvSpPr/>
              <p:nvPr/>
            </p:nvSpPr>
            <p:spPr>
              <a:xfrm flipV="1">
                <a:off x="5535333" y="4015163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00424F74-F6AF-4BA8-B4FB-3E860ED40C09}"/>
                  </a:ext>
                </a:extLst>
              </p:cNvPr>
              <p:cNvSpPr/>
              <p:nvPr/>
            </p:nvSpPr>
            <p:spPr>
              <a:xfrm flipV="1">
                <a:off x="5319792" y="3971374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BB86D8BE-7664-4CA0-BB5B-8C713DFD5AD0}"/>
                  </a:ext>
                </a:extLst>
              </p:cNvPr>
              <p:cNvSpPr/>
              <p:nvPr/>
            </p:nvSpPr>
            <p:spPr>
              <a:xfrm flipV="1">
                <a:off x="5242427" y="5437941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EBDBDA64-4074-48FF-9A11-34BA833AA7E2}"/>
                  </a:ext>
                </a:extLst>
              </p:cNvPr>
              <p:cNvSpPr/>
              <p:nvPr/>
            </p:nvSpPr>
            <p:spPr>
              <a:xfrm flipV="1">
                <a:off x="5438917" y="5325015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A122BB52-AA13-49B7-976D-1B7CB3997EE3}"/>
                  </a:ext>
                </a:extLst>
              </p:cNvPr>
              <p:cNvSpPr/>
              <p:nvPr/>
            </p:nvSpPr>
            <p:spPr>
              <a:xfrm flipV="1">
                <a:off x="5298262" y="5280924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B0460B6B-9027-4791-861B-88F981B3DB14}"/>
                  </a:ext>
                </a:extLst>
              </p:cNvPr>
              <p:cNvSpPr/>
              <p:nvPr/>
            </p:nvSpPr>
            <p:spPr>
              <a:xfrm flipV="1">
                <a:off x="5142475" y="5206511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44805EE3-C6CB-492B-B55A-99FFB30DE2F0}"/>
                  </a:ext>
                </a:extLst>
              </p:cNvPr>
              <p:cNvSpPr/>
              <p:nvPr/>
            </p:nvSpPr>
            <p:spPr>
              <a:xfrm flipV="1">
                <a:off x="5483937" y="5124680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8DEA548E-B0E0-42D5-86D2-2DE8BA061ED3}"/>
                  </a:ext>
                </a:extLst>
              </p:cNvPr>
              <p:cNvSpPr/>
              <p:nvPr/>
            </p:nvSpPr>
            <p:spPr>
              <a:xfrm flipV="1">
                <a:off x="5268396" y="5080891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Ellipse 68">
                <a:extLst>
                  <a:ext uri="{FF2B5EF4-FFF2-40B4-BE49-F238E27FC236}">
                    <a16:creationId xmlns:a16="http://schemas.microsoft.com/office/drawing/2014/main" id="{73F94B3D-7D42-4949-85B1-7A312BF06B87}"/>
                  </a:ext>
                </a:extLst>
              </p:cNvPr>
              <p:cNvSpPr/>
              <p:nvPr/>
            </p:nvSpPr>
            <p:spPr>
              <a:xfrm flipV="1">
                <a:off x="4459593" y="4934454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id="{FAB039B0-71C3-43EA-9322-19F143C1C5E7}"/>
                  </a:ext>
                </a:extLst>
              </p:cNvPr>
              <p:cNvSpPr/>
              <p:nvPr/>
            </p:nvSpPr>
            <p:spPr>
              <a:xfrm flipV="1">
                <a:off x="4656083" y="4821528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276197E2-10D0-4B9E-AE80-4F0FA606CC24}"/>
                  </a:ext>
                </a:extLst>
              </p:cNvPr>
              <p:cNvSpPr/>
              <p:nvPr/>
            </p:nvSpPr>
            <p:spPr>
              <a:xfrm flipV="1">
                <a:off x="4515428" y="4777437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B0558EA1-8A6B-4049-9659-4B934E4B7658}"/>
                  </a:ext>
                </a:extLst>
              </p:cNvPr>
              <p:cNvSpPr/>
              <p:nvPr/>
            </p:nvSpPr>
            <p:spPr>
              <a:xfrm flipV="1">
                <a:off x="4359641" y="4703024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AAADD15-A2E5-4076-B702-631DAE8B9324}"/>
                  </a:ext>
                </a:extLst>
              </p:cNvPr>
              <p:cNvSpPr/>
              <p:nvPr/>
            </p:nvSpPr>
            <p:spPr>
              <a:xfrm flipV="1">
                <a:off x="4701103" y="4621193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989B0B7B-457F-449C-9B4B-A69349B2592C}"/>
                  </a:ext>
                </a:extLst>
              </p:cNvPr>
              <p:cNvSpPr/>
              <p:nvPr/>
            </p:nvSpPr>
            <p:spPr>
              <a:xfrm flipV="1">
                <a:off x="4485562" y="4577404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C58FBE3A-6737-460B-96C6-F866DAA6428F}"/>
                  </a:ext>
                </a:extLst>
              </p:cNvPr>
              <p:cNvSpPr/>
              <p:nvPr/>
            </p:nvSpPr>
            <p:spPr>
              <a:xfrm flipV="1">
                <a:off x="4454742" y="4782019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58C8E674-D9DD-4E73-9C35-E4BB7BC9B6B3}"/>
                  </a:ext>
                </a:extLst>
              </p:cNvPr>
              <p:cNvSpPr/>
              <p:nvPr/>
            </p:nvSpPr>
            <p:spPr>
              <a:xfrm flipV="1">
                <a:off x="4651232" y="4669093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E0F60BC9-E827-41E7-9839-B82BDB07730A}"/>
                  </a:ext>
                </a:extLst>
              </p:cNvPr>
              <p:cNvSpPr/>
              <p:nvPr/>
            </p:nvSpPr>
            <p:spPr>
              <a:xfrm flipV="1">
                <a:off x="4510577" y="4625002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BFEFCA5C-1B72-43C1-ACCF-575956E3F500}"/>
                  </a:ext>
                </a:extLst>
              </p:cNvPr>
              <p:cNvSpPr/>
              <p:nvPr/>
            </p:nvSpPr>
            <p:spPr>
              <a:xfrm flipV="1">
                <a:off x="4354790" y="4550589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AF5141DB-0FE4-497B-8CB0-20178EFA2B52}"/>
                  </a:ext>
                </a:extLst>
              </p:cNvPr>
              <p:cNvSpPr/>
              <p:nvPr/>
            </p:nvSpPr>
            <p:spPr>
              <a:xfrm flipV="1">
                <a:off x="4696252" y="4468758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76674A2F-9105-4D9B-87BB-EBCCCFAE14D0}"/>
                  </a:ext>
                </a:extLst>
              </p:cNvPr>
              <p:cNvSpPr/>
              <p:nvPr/>
            </p:nvSpPr>
            <p:spPr>
              <a:xfrm flipV="1">
                <a:off x="4480711" y="4424969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8D4A3651-2B55-4ACF-89A5-69DD33D7DADC}"/>
                  </a:ext>
                </a:extLst>
              </p:cNvPr>
              <p:cNvSpPr/>
              <p:nvPr/>
            </p:nvSpPr>
            <p:spPr>
              <a:xfrm flipV="1">
                <a:off x="4460522" y="5132347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DCDD419D-781C-464F-95C4-6A1997A3ACE3}"/>
                  </a:ext>
                </a:extLst>
              </p:cNvPr>
              <p:cNvSpPr/>
              <p:nvPr/>
            </p:nvSpPr>
            <p:spPr>
              <a:xfrm flipV="1">
                <a:off x="4657012" y="5019421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D2EAA79F-1A0B-44F2-9F36-553A4C2420A5}"/>
                  </a:ext>
                </a:extLst>
              </p:cNvPr>
              <p:cNvSpPr/>
              <p:nvPr/>
            </p:nvSpPr>
            <p:spPr>
              <a:xfrm flipV="1">
                <a:off x="4516357" y="4975330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89BF7AE8-987D-423D-9CEC-15363B2F4BEA}"/>
                  </a:ext>
                </a:extLst>
              </p:cNvPr>
              <p:cNvSpPr/>
              <p:nvPr/>
            </p:nvSpPr>
            <p:spPr>
              <a:xfrm flipV="1">
                <a:off x="4360570" y="4900917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Ellipse 84">
                <a:extLst>
                  <a:ext uri="{FF2B5EF4-FFF2-40B4-BE49-F238E27FC236}">
                    <a16:creationId xmlns:a16="http://schemas.microsoft.com/office/drawing/2014/main" id="{5F3CF9A2-3823-465E-A6AA-11BB7181D888}"/>
                  </a:ext>
                </a:extLst>
              </p:cNvPr>
              <p:cNvSpPr/>
              <p:nvPr/>
            </p:nvSpPr>
            <p:spPr>
              <a:xfrm flipV="1">
                <a:off x="4702032" y="4819086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Ellipse 85">
                <a:extLst>
                  <a:ext uri="{FF2B5EF4-FFF2-40B4-BE49-F238E27FC236}">
                    <a16:creationId xmlns:a16="http://schemas.microsoft.com/office/drawing/2014/main" id="{492F77DD-1EE6-4D66-9481-2EB8513F5424}"/>
                  </a:ext>
                </a:extLst>
              </p:cNvPr>
              <p:cNvSpPr/>
              <p:nvPr/>
            </p:nvSpPr>
            <p:spPr>
              <a:xfrm flipV="1">
                <a:off x="4486491" y="4775297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9FAFB265-952A-4324-A2B2-96914A0F5A94}"/>
                  </a:ext>
                </a:extLst>
              </p:cNvPr>
              <p:cNvSpPr/>
              <p:nvPr/>
            </p:nvSpPr>
            <p:spPr>
              <a:xfrm flipV="1">
                <a:off x="5600589" y="4472947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BEDC2D11-1714-4912-A87D-16E97DA18A75}"/>
                  </a:ext>
                </a:extLst>
              </p:cNvPr>
              <p:cNvSpPr/>
              <p:nvPr/>
            </p:nvSpPr>
            <p:spPr>
              <a:xfrm flipV="1">
                <a:off x="5656424" y="4315930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Ellipse 88">
                <a:extLst>
                  <a:ext uri="{FF2B5EF4-FFF2-40B4-BE49-F238E27FC236}">
                    <a16:creationId xmlns:a16="http://schemas.microsoft.com/office/drawing/2014/main" id="{3041268F-F2B5-4AC1-ADD4-8926E7656EA2}"/>
                  </a:ext>
                </a:extLst>
              </p:cNvPr>
              <p:cNvSpPr/>
              <p:nvPr/>
            </p:nvSpPr>
            <p:spPr>
              <a:xfrm flipV="1">
                <a:off x="5626558" y="4115897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61BE57A-A0BA-4A34-B774-11695BCE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A1FCF2-3D06-4879-B448-E6CA4E277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Motivation: </a:t>
            </a:r>
            <a:r>
              <a:rPr lang="de-DE" dirty="0"/>
              <a:t>The „</a:t>
            </a: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“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7B6E5D2-FD3B-4585-85B9-B835D1F9258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de-DE" b="1" dirty="0" err="1"/>
              <a:t>Results</a:t>
            </a:r>
            <a:r>
              <a:rPr lang="de-DE" dirty="0"/>
              <a:t>: Best-</a:t>
            </a:r>
            <a:r>
              <a:rPr lang="de-DE" dirty="0" err="1"/>
              <a:t>performing</a:t>
            </a:r>
            <a:r>
              <a:rPr lang="de-DE" dirty="0"/>
              <a:t> </a:t>
            </a:r>
            <a:r>
              <a:rPr lang="de-DE" dirty="0" err="1"/>
              <a:t>scenarios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B8ED389-9443-438F-8044-D2D4668B7258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de-DE" b="1" dirty="0"/>
              <a:t>Method:</a:t>
            </a:r>
            <a:r>
              <a:rPr lang="de-DE" dirty="0"/>
              <a:t> Workflow on Supercomputers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A2C5611-E01E-47AD-B2C8-A82B7FF42C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4" y="1487788"/>
            <a:ext cx="10801350" cy="439824"/>
          </a:xfrm>
        </p:spPr>
        <p:txBody>
          <a:bodyPr>
            <a:normAutofit/>
          </a:bodyPr>
          <a:lstStyle/>
          <a:p>
            <a:r>
              <a:rPr lang="en-US" sz="1600" cap="small" dirty="0"/>
              <a:t>How to explore a large scenario space of future power systems: A multi-perspective analysis for Germany</a:t>
            </a:r>
            <a:endParaRPr lang="de-DE" sz="1600" dirty="0"/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8EB29DA2-D273-4D6D-91C2-315F09A9A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577" y="3257405"/>
            <a:ext cx="3481385" cy="1508525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FD1A0783-AB32-4D46-A68E-30B404498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65" y="2926673"/>
            <a:ext cx="3035368" cy="202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13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>
            <a:extLst>
              <a:ext uri="{FF2B5EF4-FFF2-40B4-BE49-F238E27FC236}">
                <a16:creationId xmlns:a16="http://schemas.microsoft.com/office/drawing/2014/main" id="{6B34C694-72C0-47AB-92BD-8300CF886F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ulrich.frey@dlr.de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0CFDAEE-D397-41B4-872E-8AB2F3E7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755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DDE5757F-34D1-44EF-AA14-D3434B34B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14" y="-3026183"/>
            <a:ext cx="8043512" cy="113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5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23713B7-6E41-41F3-BF66-74BB55D6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Exploring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Scenario Space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FA1A5F5-B568-4AE6-A43A-C83CD14D5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65A7644-F37B-470C-B5BD-83096EA25E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art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2B52C65-35E0-47D0-8904-562E3E824982}"/>
              </a:ext>
            </a:extLst>
          </p:cNvPr>
          <p:cNvGrpSpPr/>
          <p:nvPr/>
        </p:nvGrpSpPr>
        <p:grpSpPr>
          <a:xfrm>
            <a:off x="1214821" y="2272862"/>
            <a:ext cx="9600489" cy="3081037"/>
            <a:chOff x="1201615" y="7720361"/>
            <a:chExt cx="13573383" cy="4356037"/>
          </a:xfrm>
        </p:grpSpPr>
        <p:pic>
          <p:nvPicPr>
            <p:cNvPr id="10" name="Bildplatzhalter 10">
              <a:extLst>
                <a:ext uri="{FF2B5EF4-FFF2-40B4-BE49-F238E27FC236}">
                  <a16:creationId xmlns:a16="http://schemas.microsoft.com/office/drawing/2014/main" id="{C46FB7A8-5ED4-4497-9380-F0337C320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18009" r="6101" b="7576"/>
            <a:stretch/>
          </p:blipFill>
          <p:spPr>
            <a:xfrm>
              <a:off x="8502392" y="7720361"/>
              <a:ext cx="6092711" cy="3818400"/>
            </a:xfrm>
            <a:prstGeom prst="rect">
              <a:avLst/>
            </a:prstGeom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F00089DF-B822-4073-A642-6E79062CF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615" y="7995094"/>
              <a:ext cx="9905559" cy="3956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feld 23">
              <a:extLst>
                <a:ext uri="{FF2B5EF4-FFF2-40B4-BE49-F238E27FC236}">
                  <a16:creationId xmlns:a16="http://schemas.microsoft.com/office/drawing/2014/main" id="{D11C901C-3FA2-4A75-9F70-24750D059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5158" y="11514992"/>
              <a:ext cx="3669840" cy="56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90" tIns="45746" rIns="91490" bIns="45746">
              <a:spAutoFit/>
            </a:bodyPr>
            <a:lstStyle/>
            <a:p>
              <a:pPr algn="just"/>
              <a:r>
                <a:rPr lang="en-US" altLang="de-DE" sz="1980" dirty="0"/>
                <a:t>Decarbonized futures</a:t>
              </a:r>
            </a:p>
          </p:txBody>
        </p:sp>
        <p:sp>
          <p:nvSpPr>
            <p:cNvPr id="13" name="Textfeld 23">
              <a:extLst>
                <a:ext uri="{FF2B5EF4-FFF2-40B4-BE49-F238E27FC236}">
                  <a16:creationId xmlns:a16="http://schemas.microsoft.com/office/drawing/2014/main" id="{B3CA49CD-BDFD-458B-B2F3-544AD65DC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9863" y="8289539"/>
              <a:ext cx="1675371" cy="56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90" tIns="45746" rIns="91490" bIns="45746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Frutiger LT Std 55 Roman" pitchFamily="34" charset="0"/>
                </a:defRPr>
              </a:lvl1pPr>
            </a:lstStyle>
            <a:p>
              <a:r>
                <a:rPr lang="en-US" altLang="de-DE" sz="1980" dirty="0">
                  <a:latin typeface="+mn-lt"/>
                </a:rPr>
                <a:t>Best case</a:t>
              </a:r>
            </a:p>
          </p:txBody>
        </p:sp>
        <p:cxnSp>
          <p:nvCxnSpPr>
            <p:cNvPr id="14" name="Gerade Verbindung 12">
              <a:extLst>
                <a:ext uri="{FF2B5EF4-FFF2-40B4-BE49-F238E27FC236}">
                  <a16:creationId xmlns:a16="http://schemas.microsoft.com/office/drawing/2014/main" id="{5B0CFD6E-86AF-4B4D-B600-0E63C88DC6B7}"/>
                </a:ext>
              </a:extLst>
            </p:cNvPr>
            <p:cNvCxnSpPr/>
            <p:nvPr/>
          </p:nvCxnSpPr>
          <p:spPr>
            <a:xfrm flipH="1">
              <a:off x="6284840" y="8585313"/>
              <a:ext cx="487243" cy="243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88">
              <a:extLst>
                <a:ext uri="{FF2B5EF4-FFF2-40B4-BE49-F238E27FC236}">
                  <a16:creationId xmlns:a16="http://schemas.microsoft.com/office/drawing/2014/main" id="{67060A05-833B-4918-993B-074EADC4434A}"/>
                </a:ext>
              </a:extLst>
            </p:cNvPr>
            <p:cNvCxnSpPr/>
            <p:nvPr/>
          </p:nvCxnSpPr>
          <p:spPr>
            <a:xfrm flipH="1" flipV="1">
              <a:off x="6306074" y="10632578"/>
              <a:ext cx="556063" cy="180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23">
              <a:extLst>
                <a:ext uri="{FF2B5EF4-FFF2-40B4-BE49-F238E27FC236}">
                  <a16:creationId xmlns:a16="http://schemas.microsoft.com/office/drawing/2014/main" id="{E30D9358-61E9-42DE-8CFC-5F3B36F72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212" y="9629560"/>
              <a:ext cx="1201390" cy="56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90" tIns="45746" rIns="91490" bIns="45746">
              <a:spAutoFit/>
            </a:bodyPr>
            <a:lstStyle/>
            <a:p>
              <a:pPr algn="just"/>
              <a:r>
                <a:rPr lang="en-US" altLang="de-DE" sz="1980" dirty="0"/>
                <a:t>Trend</a:t>
              </a:r>
            </a:p>
          </p:txBody>
        </p:sp>
        <p:cxnSp>
          <p:nvCxnSpPr>
            <p:cNvPr id="17" name="Gerade Verbindung 94">
              <a:extLst>
                <a:ext uri="{FF2B5EF4-FFF2-40B4-BE49-F238E27FC236}">
                  <a16:creationId xmlns:a16="http://schemas.microsoft.com/office/drawing/2014/main" id="{5750AA67-D669-46E4-9238-3E0F15268E21}"/>
                </a:ext>
              </a:extLst>
            </p:cNvPr>
            <p:cNvCxnSpPr/>
            <p:nvPr/>
          </p:nvCxnSpPr>
          <p:spPr>
            <a:xfrm flipH="1" flipV="1">
              <a:off x="6343343" y="9866289"/>
              <a:ext cx="518794" cy="4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23">
              <a:extLst>
                <a:ext uri="{FF2B5EF4-FFF2-40B4-BE49-F238E27FC236}">
                  <a16:creationId xmlns:a16="http://schemas.microsoft.com/office/drawing/2014/main" id="{61D89771-CBF0-4206-93E8-F0D3A5337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946" y="10731369"/>
              <a:ext cx="1884485" cy="56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90" tIns="45746" rIns="91490" bIns="45746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Frutiger LT Std 55 Roman" pitchFamily="34" charset="0"/>
                </a:defRPr>
              </a:lvl1pPr>
            </a:lstStyle>
            <a:p>
              <a:r>
                <a:rPr lang="en-US" altLang="de-DE" sz="1980" dirty="0">
                  <a:latin typeface="+mn-lt"/>
                </a:rPr>
                <a:t>Worst 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73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68B5F3E-FFEF-4C1B-AAEB-4B3F5323E5A6}"/>
              </a:ext>
            </a:extLst>
          </p:cNvPr>
          <p:cNvGrpSpPr/>
          <p:nvPr/>
        </p:nvGrpSpPr>
        <p:grpSpPr>
          <a:xfrm>
            <a:off x="1255189" y="2467181"/>
            <a:ext cx="4024955" cy="2620458"/>
            <a:chOff x="1237780" y="16363752"/>
            <a:chExt cx="4066783" cy="2710863"/>
          </a:xfrm>
        </p:grpSpPr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0249CF3C-5D42-4D92-8130-FB2B58B7DD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00" b="6131"/>
            <a:stretch/>
          </p:blipFill>
          <p:spPr bwMode="auto">
            <a:xfrm>
              <a:off x="1237780" y="16365324"/>
              <a:ext cx="937965" cy="2709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E7AF3384-5B28-4A22-B303-0762BA2A3F7F}"/>
                </a:ext>
              </a:extLst>
            </p:cNvPr>
            <p:cNvSpPr/>
            <p:nvPr/>
          </p:nvSpPr>
          <p:spPr>
            <a:xfrm>
              <a:off x="1942475" y="17540489"/>
              <a:ext cx="303648" cy="396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D4D10A76-9F43-45B2-9A21-83D7D98FCA78}"/>
                </a:ext>
              </a:extLst>
            </p:cNvPr>
            <p:cNvGrpSpPr/>
            <p:nvPr/>
          </p:nvGrpSpPr>
          <p:grpSpPr>
            <a:xfrm>
              <a:off x="1775564" y="16363752"/>
              <a:ext cx="3528999" cy="2613049"/>
              <a:chOff x="2741519" y="3860454"/>
              <a:chExt cx="3111482" cy="1804935"/>
            </a:xfrm>
          </p:grpSpPr>
          <p:pic>
            <p:nvPicPr>
              <p:cNvPr id="27" name="Picture 2" descr="Szenario-Trichter">
                <a:extLst>
                  <a:ext uri="{FF2B5EF4-FFF2-40B4-BE49-F238E27FC236}">
                    <a16:creationId xmlns:a16="http://schemas.microsoft.com/office/drawing/2014/main" id="{198D7DA9-3E15-4806-AA22-FDDD9E2F4A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8544" b="14361"/>
              <a:stretch/>
            </p:blipFill>
            <p:spPr bwMode="auto">
              <a:xfrm>
                <a:off x="2741519" y="3860454"/>
                <a:ext cx="2980888" cy="1804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4DB7D94C-5A8B-4EF9-A48F-30B1F1A29962}"/>
                  </a:ext>
                </a:extLst>
              </p:cNvPr>
              <p:cNvSpPr/>
              <p:nvPr/>
            </p:nvSpPr>
            <p:spPr>
              <a:xfrm flipV="1">
                <a:off x="5334340" y="5149916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CB9AF84A-A131-412C-8882-A5D51F92DFBD}"/>
                  </a:ext>
                </a:extLst>
              </p:cNvPr>
              <p:cNvSpPr/>
              <p:nvPr/>
            </p:nvSpPr>
            <p:spPr>
              <a:xfrm flipV="1">
                <a:off x="5334340" y="4765194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5EC029F4-3915-4EA1-9521-1F9500820059}"/>
                  </a:ext>
                </a:extLst>
              </p:cNvPr>
              <p:cNvSpPr/>
              <p:nvPr/>
            </p:nvSpPr>
            <p:spPr>
              <a:xfrm flipV="1">
                <a:off x="5334340" y="4279196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71E652FE-9D84-4D77-9E7F-0FE332D3EAC4}"/>
                  </a:ext>
                </a:extLst>
              </p:cNvPr>
              <p:cNvSpPr/>
              <p:nvPr/>
            </p:nvSpPr>
            <p:spPr>
              <a:xfrm flipV="1">
                <a:off x="4470292" y="4762155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99370DCF-1856-4754-837B-C90444AB6A86}"/>
                  </a:ext>
                </a:extLst>
              </p:cNvPr>
              <p:cNvSpPr/>
              <p:nvPr/>
            </p:nvSpPr>
            <p:spPr>
              <a:xfrm flipV="1">
                <a:off x="5376163" y="5494789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6EDFD956-5516-4DD0-B8DB-A7B64A2D64EC}"/>
                  </a:ext>
                </a:extLst>
              </p:cNvPr>
              <p:cNvSpPr/>
              <p:nvPr/>
            </p:nvSpPr>
            <p:spPr>
              <a:xfrm flipV="1">
                <a:off x="5572653" y="5381863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BF5D7A57-5D65-4E75-AAF7-84FD3B08C0F1}"/>
                  </a:ext>
                </a:extLst>
              </p:cNvPr>
              <p:cNvSpPr/>
              <p:nvPr/>
            </p:nvSpPr>
            <p:spPr>
              <a:xfrm flipV="1">
                <a:off x="5431998" y="5337772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CC806EC0-6663-48F1-B048-02B13B562844}"/>
                  </a:ext>
                </a:extLst>
              </p:cNvPr>
              <p:cNvSpPr/>
              <p:nvPr/>
            </p:nvSpPr>
            <p:spPr>
              <a:xfrm flipV="1">
                <a:off x="5276211" y="5263359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2F6679D4-AFA4-494E-92D3-80EB10998098}"/>
                  </a:ext>
                </a:extLst>
              </p:cNvPr>
              <p:cNvSpPr/>
              <p:nvPr/>
            </p:nvSpPr>
            <p:spPr>
              <a:xfrm flipV="1">
                <a:off x="5617673" y="5181528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0668934C-E013-4599-B93A-A3358653B6D6}"/>
                  </a:ext>
                </a:extLst>
              </p:cNvPr>
              <p:cNvSpPr/>
              <p:nvPr/>
            </p:nvSpPr>
            <p:spPr>
              <a:xfrm flipV="1">
                <a:off x="5402132" y="5137739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FBFC074E-B1FD-4875-87AC-03353292FE67}"/>
                  </a:ext>
                </a:extLst>
              </p:cNvPr>
              <p:cNvSpPr/>
              <p:nvPr/>
            </p:nvSpPr>
            <p:spPr>
              <a:xfrm flipV="1">
                <a:off x="5338062" y="4631155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3CC33207-369C-4A51-AB45-28E887056363}"/>
                  </a:ext>
                </a:extLst>
              </p:cNvPr>
              <p:cNvSpPr/>
              <p:nvPr/>
            </p:nvSpPr>
            <p:spPr>
              <a:xfrm flipV="1">
                <a:off x="5534552" y="4518229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C270ED77-D5FE-4FAC-8D4F-F547C8777CA6}"/>
                  </a:ext>
                </a:extLst>
              </p:cNvPr>
              <p:cNvSpPr/>
              <p:nvPr/>
            </p:nvSpPr>
            <p:spPr>
              <a:xfrm flipV="1">
                <a:off x="5393897" y="4474138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97087B3E-BBED-4DAA-B4DF-113897D2E00F}"/>
                  </a:ext>
                </a:extLst>
              </p:cNvPr>
              <p:cNvSpPr/>
              <p:nvPr/>
            </p:nvSpPr>
            <p:spPr>
              <a:xfrm flipV="1">
                <a:off x="5238110" y="4399725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82720AA0-843C-4F2A-B176-F0A54452459E}"/>
                  </a:ext>
                </a:extLst>
              </p:cNvPr>
              <p:cNvSpPr/>
              <p:nvPr/>
            </p:nvSpPr>
            <p:spPr>
              <a:xfrm flipV="1">
                <a:off x="5579572" y="4317894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8B2EE515-A28D-41F6-B429-3C2BEB6376F3}"/>
                  </a:ext>
                </a:extLst>
              </p:cNvPr>
              <p:cNvSpPr/>
              <p:nvPr/>
            </p:nvSpPr>
            <p:spPr>
              <a:xfrm flipV="1">
                <a:off x="5364031" y="4274105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85A1A7DB-B509-4FA8-A2FD-17E106955805}"/>
                  </a:ext>
                </a:extLst>
              </p:cNvPr>
              <p:cNvSpPr/>
              <p:nvPr/>
            </p:nvSpPr>
            <p:spPr>
              <a:xfrm flipV="1">
                <a:off x="5153316" y="5120737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4AAD0CD8-A576-47CF-AC14-73FCAC1C8188}"/>
                  </a:ext>
                </a:extLst>
              </p:cNvPr>
              <p:cNvSpPr/>
              <p:nvPr/>
            </p:nvSpPr>
            <p:spPr>
              <a:xfrm flipV="1">
                <a:off x="5349806" y="5007811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733A7140-1034-4B6C-831A-BCD382FFF188}"/>
                  </a:ext>
                </a:extLst>
              </p:cNvPr>
              <p:cNvSpPr/>
              <p:nvPr/>
            </p:nvSpPr>
            <p:spPr>
              <a:xfrm flipV="1">
                <a:off x="5209151" y="4963720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C952289A-8215-41BD-B3BE-C17D8598B9A7}"/>
                  </a:ext>
                </a:extLst>
              </p:cNvPr>
              <p:cNvSpPr/>
              <p:nvPr/>
            </p:nvSpPr>
            <p:spPr>
              <a:xfrm flipV="1">
                <a:off x="5053364" y="4889307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776322F4-3348-438F-A2D5-60608474D0F1}"/>
                  </a:ext>
                </a:extLst>
              </p:cNvPr>
              <p:cNvSpPr/>
              <p:nvPr/>
            </p:nvSpPr>
            <p:spPr>
              <a:xfrm flipV="1">
                <a:off x="5394826" y="4807476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E254E517-AE4D-4639-9D33-AF2F3BA6F956}"/>
                  </a:ext>
                </a:extLst>
              </p:cNvPr>
              <p:cNvSpPr/>
              <p:nvPr/>
            </p:nvSpPr>
            <p:spPr>
              <a:xfrm flipV="1">
                <a:off x="5179285" y="4763687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C4D7711C-B5AE-424F-B80E-BEFBD61740B3}"/>
                  </a:ext>
                </a:extLst>
              </p:cNvPr>
              <p:cNvSpPr/>
              <p:nvPr/>
            </p:nvSpPr>
            <p:spPr>
              <a:xfrm flipV="1">
                <a:off x="5556499" y="5139612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D65C6E04-D34C-422A-B170-D0B897EC580F}"/>
                  </a:ext>
                </a:extLst>
              </p:cNvPr>
              <p:cNvSpPr/>
              <p:nvPr/>
            </p:nvSpPr>
            <p:spPr>
              <a:xfrm flipV="1">
                <a:off x="5752989" y="5026686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B7429BE9-CDF9-43DE-BD94-C218AC20171C}"/>
                  </a:ext>
                </a:extLst>
              </p:cNvPr>
              <p:cNvSpPr/>
              <p:nvPr/>
            </p:nvSpPr>
            <p:spPr>
              <a:xfrm flipV="1">
                <a:off x="5612334" y="4982595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D0DB0A25-9CB4-47F3-8C13-E403FBD0BDFB}"/>
                  </a:ext>
                </a:extLst>
              </p:cNvPr>
              <p:cNvSpPr/>
              <p:nvPr/>
            </p:nvSpPr>
            <p:spPr>
              <a:xfrm flipV="1">
                <a:off x="5456547" y="4908182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26B21553-F62F-416C-AA17-B2F76103A252}"/>
                  </a:ext>
                </a:extLst>
              </p:cNvPr>
              <p:cNvSpPr/>
              <p:nvPr/>
            </p:nvSpPr>
            <p:spPr>
              <a:xfrm flipV="1">
                <a:off x="5700514" y="4870743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7746D45D-6D42-44BB-8863-4C95776F0076}"/>
                  </a:ext>
                </a:extLst>
              </p:cNvPr>
              <p:cNvSpPr/>
              <p:nvPr/>
            </p:nvSpPr>
            <p:spPr>
              <a:xfrm flipV="1">
                <a:off x="5582468" y="4782562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54273E8D-C270-482B-B69C-A6C26491E995}"/>
                  </a:ext>
                </a:extLst>
              </p:cNvPr>
              <p:cNvSpPr/>
              <p:nvPr/>
            </p:nvSpPr>
            <p:spPr>
              <a:xfrm flipV="1">
                <a:off x="5523310" y="4706857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4B91B09F-7DC6-4FE9-B037-2412E20F3877}"/>
                  </a:ext>
                </a:extLst>
              </p:cNvPr>
              <p:cNvSpPr/>
              <p:nvPr/>
            </p:nvSpPr>
            <p:spPr>
              <a:xfrm flipV="1">
                <a:off x="5719800" y="4593931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BDC0BAAA-579A-4655-B679-227AF341BFC1}"/>
                  </a:ext>
                </a:extLst>
              </p:cNvPr>
              <p:cNvSpPr/>
              <p:nvPr/>
            </p:nvSpPr>
            <p:spPr>
              <a:xfrm flipV="1">
                <a:off x="5579145" y="4549840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487CEDBB-7D06-4053-BD91-AE4DBE26349A}"/>
                  </a:ext>
                </a:extLst>
              </p:cNvPr>
              <p:cNvSpPr/>
              <p:nvPr/>
            </p:nvSpPr>
            <p:spPr>
              <a:xfrm flipV="1">
                <a:off x="5764820" y="4393596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F51F1F43-3ABF-42AA-BECC-53CA3A6BC921}"/>
                  </a:ext>
                </a:extLst>
              </p:cNvPr>
              <p:cNvSpPr/>
              <p:nvPr/>
            </p:nvSpPr>
            <p:spPr>
              <a:xfrm flipV="1">
                <a:off x="5549279" y="4349807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75E3982A-03CB-4E8D-BCFB-65BC05F51166}"/>
                  </a:ext>
                </a:extLst>
              </p:cNvPr>
              <p:cNvSpPr/>
              <p:nvPr/>
            </p:nvSpPr>
            <p:spPr>
              <a:xfrm flipV="1">
                <a:off x="5109226" y="4720710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75032C52-6561-4370-BE1E-02B442B532ED}"/>
                  </a:ext>
                </a:extLst>
              </p:cNvPr>
              <p:cNvSpPr/>
              <p:nvPr/>
            </p:nvSpPr>
            <p:spPr>
              <a:xfrm flipV="1">
                <a:off x="5305716" y="4607784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58D65B0F-763D-48B9-8040-7988B7D6C42A}"/>
                  </a:ext>
                </a:extLst>
              </p:cNvPr>
              <p:cNvSpPr/>
              <p:nvPr/>
            </p:nvSpPr>
            <p:spPr>
              <a:xfrm flipV="1">
                <a:off x="5165061" y="4563693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A471BE7B-CEB9-49B5-870A-A9F10AE4FBDD}"/>
                  </a:ext>
                </a:extLst>
              </p:cNvPr>
              <p:cNvSpPr/>
              <p:nvPr/>
            </p:nvSpPr>
            <p:spPr>
              <a:xfrm flipV="1">
                <a:off x="5009274" y="4489280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717B6ED1-C182-4084-9512-0274AFE41D7B}"/>
                  </a:ext>
                </a:extLst>
              </p:cNvPr>
              <p:cNvSpPr/>
              <p:nvPr/>
            </p:nvSpPr>
            <p:spPr>
              <a:xfrm flipV="1">
                <a:off x="5350736" y="4407449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37D19100-97EA-4707-845C-F7C4F7756D58}"/>
                  </a:ext>
                </a:extLst>
              </p:cNvPr>
              <p:cNvSpPr/>
              <p:nvPr/>
            </p:nvSpPr>
            <p:spPr>
              <a:xfrm flipV="1">
                <a:off x="5135195" y="4363660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AE728403-EA77-4D14-A9F7-E4E2594A05CB}"/>
                  </a:ext>
                </a:extLst>
              </p:cNvPr>
              <p:cNvSpPr/>
              <p:nvPr/>
            </p:nvSpPr>
            <p:spPr>
              <a:xfrm flipV="1">
                <a:off x="5293823" y="4328424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06CEE07B-FE82-41E0-9873-AB3132A8DC45}"/>
                  </a:ext>
                </a:extLst>
              </p:cNvPr>
              <p:cNvSpPr/>
              <p:nvPr/>
            </p:nvSpPr>
            <p:spPr>
              <a:xfrm flipV="1">
                <a:off x="5490313" y="4215498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Ellipse 68">
                <a:extLst>
                  <a:ext uri="{FF2B5EF4-FFF2-40B4-BE49-F238E27FC236}">
                    <a16:creationId xmlns:a16="http://schemas.microsoft.com/office/drawing/2014/main" id="{7FA11581-FA57-47A7-A6FA-13785E1D5693}"/>
                  </a:ext>
                </a:extLst>
              </p:cNvPr>
              <p:cNvSpPr/>
              <p:nvPr/>
            </p:nvSpPr>
            <p:spPr>
              <a:xfrm flipV="1">
                <a:off x="5349658" y="4171407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id="{858C5A7B-4D37-4010-984F-D46DEDB7E721}"/>
                  </a:ext>
                </a:extLst>
              </p:cNvPr>
              <p:cNvSpPr/>
              <p:nvPr/>
            </p:nvSpPr>
            <p:spPr>
              <a:xfrm flipV="1">
                <a:off x="5193871" y="4096994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295B2C3C-7B70-4E6F-BC84-F5B959096F1F}"/>
                  </a:ext>
                </a:extLst>
              </p:cNvPr>
              <p:cNvSpPr/>
              <p:nvPr/>
            </p:nvSpPr>
            <p:spPr>
              <a:xfrm flipV="1">
                <a:off x="5535333" y="4015163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3B59E4F6-777E-4C9C-B2A3-1738524E84D2}"/>
                  </a:ext>
                </a:extLst>
              </p:cNvPr>
              <p:cNvSpPr/>
              <p:nvPr/>
            </p:nvSpPr>
            <p:spPr>
              <a:xfrm flipV="1">
                <a:off x="5319792" y="3971374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8275731-942A-4B72-9FBD-869066F6BA57}"/>
                  </a:ext>
                </a:extLst>
              </p:cNvPr>
              <p:cNvSpPr/>
              <p:nvPr/>
            </p:nvSpPr>
            <p:spPr>
              <a:xfrm flipV="1">
                <a:off x="5242427" y="5437941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0F0D216B-434E-4D6C-B796-B2F95332326A}"/>
                  </a:ext>
                </a:extLst>
              </p:cNvPr>
              <p:cNvSpPr/>
              <p:nvPr/>
            </p:nvSpPr>
            <p:spPr>
              <a:xfrm flipV="1">
                <a:off x="5438917" y="5325015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7A9E4C70-EE3F-458C-91DF-F5F088B15FB6}"/>
                  </a:ext>
                </a:extLst>
              </p:cNvPr>
              <p:cNvSpPr/>
              <p:nvPr/>
            </p:nvSpPr>
            <p:spPr>
              <a:xfrm flipV="1">
                <a:off x="5298262" y="5280924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C2536C45-BAF9-45A7-917D-01341C347BBE}"/>
                  </a:ext>
                </a:extLst>
              </p:cNvPr>
              <p:cNvSpPr/>
              <p:nvPr/>
            </p:nvSpPr>
            <p:spPr>
              <a:xfrm flipV="1">
                <a:off x="5142475" y="5206511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D2C49C8C-AC98-4FE4-A075-9BF815233495}"/>
                  </a:ext>
                </a:extLst>
              </p:cNvPr>
              <p:cNvSpPr/>
              <p:nvPr/>
            </p:nvSpPr>
            <p:spPr>
              <a:xfrm flipV="1">
                <a:off x="5483937" y="5124680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C81B1978-5D1C-4C74-8228-A573B3174476}"/>
                  </a:ext>
                </a:extLst>
              </p:cNvPr>
              <p:cNvSpPr/>
              <p:nvPr/>
            </p:nvSpPr>
            <p:spPr>
              <a:xfrm flipV="1">
                <a:off x="5268396" y="5080891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74EB617D-6F30-4B37-AE23-ABD68D0180EC}"/>
                  </a:ext>
                </a:extLst>
              </p:cNvPr>
              <p:cNvSpPr/>
              <p:nvPr/>
            </p:nvSpPr>
            <p:spPr>
              <a:xfrm flipV="1">
                <a:off x="4459593" y="4934454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043CC071-0A48-459F-8A95-297C9BF57BA8}"/>
                  </a:ext>
                </a:extLst>
              </p:cNvPr>
              <p:cNvSpPr/>
              <p:nvPr/>
            </p:nvSpPr>
            <p:spPr>
              <a:xfrm flipV="1">
                <a:off x="4656083" y="4821528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B3AC4E1F-541C-405E-A852-CF143D3144A2}"/>
                  </a:ext>
                </a:extLst>
              </p:cNvPr>
              <p:cNvSpPr/>
              <p:nvPr/>
            </p:nvSpPr>
            <p:spPr>
              <a:xfrm flipV="1">
                <a:off x="4515428" y="4777437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8A51994C-3C5C-4046-A307-47EF1654EFF1}"/>
                  </a:ext>
                </a:extLst>
              </p:cNvPr>
              <p:cNvSpPr/>
              <p:nvPr/>
            </p:nvSpPr>
            <p:spPr>
              <a:xfrm flipV="1">
                <a:off x="4359641" y="4703024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7632EB9D-68F7-4E70-9ABD-4E2764B1C45B}"/>
                  </a:ext>
                </a:extLst>
              </p:cNvPr>
              <p:cNvSpPr/>
              <p:nvPr/>
            </p:nvSpPr>
            <p:spPr>
              <a:xfrm flipV="1">
                <a:off x="4701103" y="4621193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BB185ECD-CC78-4A98-85A3-36B2686E2C11}"/>
                  </a:ext>
                </a:extLst>
              </p:cNvPr>
              <p:cNvSpPr/>
              <p:nvPr/>
            </p:nvSpPr>
            <p:spPr>
              <a:xfrm flipV="1">
                <a:off x="4485562" y="4577404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Ellipse 84">
                <a:extLst>
                  <a:ext uri="{FF2B5EF4-FFF2-40B4-BE49-F238E27FC236}">
                    <a16:creationId xmlns:a16="http://schemas.microsoft.com/office/drawing/2014/main" id="{5C94E097-B4B6-4929-97F4-7E7947AC8A08}"/>
                  </a:ext>
                </a:extLst>
              </p:cNvPr>
              <p:cNvSpPr/>
              <p:nvPr/>
            </p:nvSpPr>
            <p:spPr>
              <a:xfrm flipV="1">
                <a:off x="4454742" y="4782019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Ellipse 85">
                <a:extLst>
                  <a:ext uri="{FF2B5EF4-FFF2-40B4-BE49-F238E27FC236}">
                    <a16:creationId xmlns:a16="http://schemas.microsoft.com/office/drawing/2014/main" id="{E870BB69-8D7D-4349-8417-E3D932A80DD3}"/>
                  </a:ext>
                </a:extLst>
              </p:cNvPr>
              <p:cNvSpPr/>
              <p:nvPr/>
            </p:nvSpPr>
            <p:spPr>
              <a:xfrm flipV="1">
                <a:off x="4651232" y="4669093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C200437D-34D0-4AB1-AB62-C8811297D3E6}"/>
                  </a:ext>
                </a:extLst>
              </p:cNvPr>
              <p:cNvSpPr/>
              <p:nvPr/>
            </p:nvSpPr>
            <p:spPr>
              <a:xfrm flipV="1">
                <a:off x="4510577" y="4625002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C0F69002-3B2E-4C99-A6B4-96F0BFD41BC8}"/>
                  </a:ext>
                </a:extLst>
              </p:cNvPr>
              <p:cNvSpPr/>
              <p:nvPr/>
            </p:nvSpPr>
            <p:spPr>
              <a:xfrm flipV="1">
                <a:off x="4354790" y="4550589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Ellipse 88">
                <a:extLst>
                  <a:ext uri="{FF2B5EF4-FFF2-40B4-BE49-F238E27FC236}">
                    <a16:creationId xmlns:a16="http://schemas.microsoft.com/office/drawing/2014/main" id="{D7EAB976-5F0A-4793-AAA1-28F428E187CC}"/>
                  </a:ext>
                </a:extLst>
              </p:cNvPr>
              <p:cNvSpPr/>
              <p:nvPr/>
            </p:nvSpPr>
            <p:spPr>
              <a:xfrm flipV="1">
                <a:off x="4696252" y="4468758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Ellipse 89">
                <a:extLst>
                  <a:ext uri="{FF2B5EF4-FFF2-40B4-BE49-F238E27FC236}">
                    <a16:creationId xmlns:a16="http://schemas.microsoft.com/office/drawing/2014/main" id="{ED74B248-8859-4388-A71F-27C3584D4111}"/>
                  </a:ext>
                </a:extLst>
              </p:cNvPr>
              <p:cNvSpPr/>
              <p:nvPr/>
            </p:nvSpPr>
            <p:spPr>
              <a:xfrm flipV="1">
                <a:off x="4480711" y="4424969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Ellipse 90">
                <a:extLst>
                  <a:ext uri="{FF2B5EF4-FFF2-40B4-BE49-F238E27FC236}">
                    <a16:creationId xmlns:a16="http://schemas.microsoft.com/office/drawing/2014/main" id="{88D9AD71-85D1-49F9-8019-DF74A6812572}"/>
                  </a:ext>
                </a:extLst>
              </p:cNvPr>
              <p:cNvSpPr/>
              <p:nvPr/>
            </p:nvSpPr>
            <p:spPr>
              <a:xfrm flipV="1">
                <a:off x="4460522" y="5132347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83DED189-21F6-4E63-B721-E493ABFCA368}"/>
                  </a:ext>
                </a:extLst>
              </p:cNvPr>
              <p:cNvSpPr/>
              <p:nvPr/>
            </p:nvSpPr>
            <p:spPr>
              <a:xfrm flipV="1">
                <a:off x="4657012" y="5019421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FC6F9EFE-6463-450D-9717-2E9B5545537C}"/>
                  </a:ext>
                </a:extLst>
              </p:cNvPr>
              <p:cNvSpPr/>
              <p:nvPr/>
            </p:nvSpPr>
            <p:spPr>
              <a:xfrm flipV="1">
                <a:off x="4516357" y="4975330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Ellipse 93">
                <a:extLst>
                  <a:ext uri="{FF2B5EF4-FFF2-40B4-BE49-F238E27FC236}">
                    <a16:creationId xmlns:a16="http://schemas.microsoft.com/office/drawing/2014/main" id="{ECA1B7FC-8531-414B-975C-65CB1E2DD3BB}"/>
                  </a:ext>
                </a:extLst>
              </p:cNvPr>
              <p:cNvSpPr/>
              <p:nvPr/>
            </p:nvSpPr>
            <p:spPr>
              <a:xfrm flipV="1">
                <a:off x="4360570" y="4900917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34D1F317-C6B6-47C1-BF77-167F8C55DFF6}"/>
                  </a:ext>
                </a:extLst>
              </p:cNvPr>
              <p:cNvSpPr/>
              <p:nvPr/>
            </p:nvSpPr>
            <p:spPr>
              <a:xfrm flipV="1">
                <a:off x="4702032" y="4819086"/>
                <a:ext cx="88181" cy="8818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Ellipse 95">
                <a:extLst>
                  <a:ext uri="{FF2B5EF4-FFF2-40B4-BE49-F238E27FC236}">
                    <a16:creationId xmlns:a16="http://schemas.microsoft.com/office/drawing/2014/main" id="{EDDBAA05-5301-451E-A818-6491EDA90FCD}"/>
                  </a:ext>
                </a:extLst>
              </p:cNvPr>
              <p:cNvSpPr/>
              <p:nvPr/>
            </p:nvSpPr>
            <p:spPr>
              <a:xfrm flipV="1">
                <a:off x="4486491" y="4775297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E26B92B7-6A01-417F-ACC1-B8B8243FEBFC}"/>
                  </a:ext>
                </a:extLst>
              </p:cNvPr>
              <p:cNvSpPr/>
              <p:nvPr/>
            </p:nvSpPr>
            <p:spPr>
              <a:xfrm flipV="1">
                <a:off x="5600589" y="4472947"/>
                <a:ext cx="88181" cy="88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18B7A285-627B-4813-B228-506FD2D1A835}"/>
                  </a:ext>
                </a:extLst>
              </p:cNvPr>
              <p:cNvSpPr/>
              <p:nvPr/>
            </p:nvSpPr>
            <p:spPr>
              <a:xfrm flipV="1">
                <a:off x="5656424" y="4315930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Ellipse 98">
                <a:extLst>
                  <a:ext uri="{FF2B5EF4-FFF2-40B4-BE49-F238E27FC236}">
                    <a16:creationId xmlns:a16="http://schemas.microsoft.com/office/drawing/2014/main" id="{1A698607-F6BF-4950-8F44-9C4F4C3B670C}"/>
                  </a:ext>
                </a:extLst>
              </p:cNvPr>
              <p:cNvSpPr/>
              <p:nvPr/>
            </p:nvSpPr>
            <p:spPr>
              <a:xfrm flipV="1">
                <a:off x="5626558" y="4115897"/>
                <a:ext cx="88181" cy="88181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423713B7-6E41-41F3-BF66-74BB55D6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Exploring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Scenario Space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65A7644-F37B-470C-B5BD-83096EA25E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objective</a:t>
            </a:r>
            <a:endParaRPr lang="de-DE" dirty="0"/>
          </a:p>
        </p:txBody>
      </p:sp>
      <p:pic>
        <p:nvPicPr>
          <p:cNvPr id="20" name="Bildplatzhalter 10">
            <a:extLst>
              <a:ext uri="{FF2B5EF4-FFF2-40B4-BE49-F238E27FC236}">
                <a16:creationId xmlns:a16="http://schemas.microsoft.com/office/drawing/2014/main" id="{12DE74CD-8E90-4ED1-AD81-D78032855C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18009" r="6101" b="7576"/>
          <a:stretch/>
        </p:blipFill>
        <p:spPr>
          <a:xfrm>
            <a:off x="6403460" y="2284878"/>
            <a:ext cx="4265978" cy="2673557"/>
          </a:xfrm>
          <a:prstGeom prst="rect">
            <a:avLst/>
          </a:prstGeom>
        </p:spPr>
      </p:pic>
      <p:sp>
        <p:nvSpPr>
          <p:cNvPr id="21" name="Textfeld 23">
            <a:extLst>
              <a:ext uri="{FF2B5EF4-FFF2-40B4-BE49-F238E27FC236}">
                <a16:creationId xmlns:a16="http://schemas.microsoft.com/office/drawing/2014/main" id="{B551DE55-16FB-4B28-9CDD-470639346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747" y="4959601"/>
            <a:ext cx="2595687" cy="39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90" tIns="45746" rIns="91490" bIns="45746">
            <a:spAutoFit/>
          </a:bodyPr>
          <a:lstStyle/>
          <a:p>
            <a:pPr algn="just"/>
            <a:r>
              <a:rPr lang="en-US" altLang="de-DE" sz="1980" dirty="0"/>
              <a:t>Decarbonized futures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7268C7B8-09A3-4B0C-92CC-FBF3D5805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64"/>
          <a:stretch/>
        </p:blipFill>
        <p:spPr bwMode="auto">
          <a:xfrm>
            <a:off x="1215201" y="4926614"/>
            <a:ext cx="7008545" cy="3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feld 23">
            <a:extLst>
              <a:ext uri="{FF2B5EF4-FFF2-40B4-BE49-F238E27FC236}">
                <a16:creationId xmlns:a16="http://schemas.microsoft.com/office/drawing/2014/main" id="{C3CF5EF7-44BA-40CD-B7D9-3DAC81C4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506" y="2250087"/>
            <a:ext cx="2093195" cy="39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90" tIns="45746" rIns="91490" bIns="45746">
            <a:spAutoFit/>
          </a:bodyPr>
          <a:lstStyle>
            <a:defPPr>
              <a:defRPr lang="en-US"/>
            </a:defPPr>
            <a:lvl1pPr algn="just">
              <a:defRPr sz="2800">
                <a:latin typeface="Frutiger LT Std 55 Roman" pitchFamily="34" charset="0"/>
              </a:defRPr>
            </a:lvl1pPr>
          </a:lstStyle>
          <a:p>
            <a:r>
              <a:rPr lang="en-US" altLang="de-DE" sz="1980" dirty="0">
                <a:latin typeface="+mn-lt"/>
              </a:rPr>
              <a:t>Point of interest</a:t>
            </a:r>
          </a:p>
        </p:txBody>
      </p:sp>
      <p:cxnSp>
        <p:nvCxnSpPr>
          <p:cNvPr id="102" name="Gerade Verbindung 12">
            <a:extLst>
              <a:ext uri="{FF2B5EF4-FFF2-40B4-BE49-F238E27FC236}">
                <a16:creationId xmlns:a16="http://schemas.microsoft.com/office/drawing/2014/main" id="{43DA0C44-8A99-4ECC-924C-ABF79C78E371}"/>
              </a:ext>
            </a:extLst>
          </p:cNvPr>
          <p:cNvCxnSpPr/>
          <p:nvPr/>
        </p:nvCxnSpPr>
        <p:spPr>
          <a:xfrm flipH="1">
            <a:off x="4996716" y="2568173"/>
            <a:ext cx="344628" cy="17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44E573E-8F2A-4CAB-B0AE-AD0FB412731F}"/>
              </a:ext>
            </a:extLst>
          </p:cNvPr>
          <p:cNvSpPr txBox="1"/>
          <p:nvPr/>
        </p:nvSpPr>
        <p:spPr>
          <a:xfrm>
            <a:off x="1977226" y="4550867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Scenarios: n = 3600 </a:t>
            </a:r>
          </a:p>
        </p:txBody>
      </p:sp>
    </p:spTree>
    <p:extLst>
      <p:ext uri="{BB962C8B-B14F-4D97-AF65-F5344CB8AC3E}">
        <p14:creationId xmlns:p14="http://schemas.microsoft.com/office/powerpoint/2010/main" val="242727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171A920C-7EAA-4FD7-9C85-FA8E6F7D26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4E7212F-9BDD-4471-830C-851E9EDC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35E2BCB-E4EF-4283-B38D-92B0411F59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20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FB55-2B32-4942-87EC-7AA2BD22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Main </a:t>
            </a:r>
            <a:r>
              <a:rPr lang="de-DE" dirty="0" err="1"/>
              <a:t>Challenges</a:t>
            </a:r>
            <a:endParaRPr lang="de-DE" dirty="0"/>
          </a:p>
        </p:txBody>
      </p:sp>
      <p:pic>
        <p:nvPicPr>
          <p:cNvPr id="4" name="Inhaltsplatzhalter 3" descr="Uhr">
            <a:extLst>
              <a:ext uri="{FF2B5EF4-FFF2-40B4-BE49-F238E27FC236}">
                <a16:creationId xmlns:a16="http://schemas.microsoft.com/office/drawing/2014/main" id="{0B658E60-59C1-4995-8F4C-EE4F50FDA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7441" y="4027816"/>
            <a:ext cx="1897117" cy="1897117"/>
          </a:xfrm>
        </p:spPr>
      </p:pic>
      <p:sp>
        <p:nvSpPr>
          <p:cNvPr id="15" name="Abgerundetes Rechteck 13">
            <a:extLst>
              <a:ext uri="{FF2B5EF4-FFF2-40B4-BE49-F238E27FC236}">
                <a16:creationId xmlns:a16="http://schemas.microsoft.com/office/drawing/2014/main" id="{EB9A6662-832B-48B6-9521-9FA71DD1EB1B}"/>
              </a:ext>
            </a:extLst>
          </p:cNvPr>
          <p:cNvSpPr/>
          <p:nvPr/>
        </p:nvSpPr>
        <p:spPr>
          <a:xfrm>
            <a:off x="4833800" y="1970392"/>
            <a:ext cx="2520001" cy="1620000"/>
          </a:xfrm>
          <a:prstGeom prst="roundRect">
            <a:avLst>
              <a:gd name="adj" fmla="val 7330"/>
            </a:avLst>
          </a:prstGeom>
          <a:solidFill>
            <a:srgbClr val="EEECE1"/>
          </a:solidFill>
          <a:ln w="127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</a:rPr>
              <a:t>Huge solving </a:t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times</a:t>
            </a:r>
            <a:endParaRPr lang="en-US" sz="2800" kern="0" dirty="0">
              <a:solidFill>
                <a:prstClr val="black"/>
              </a:solidFill>
            </a:endParaRPr>
          </a:p>
        </p:txBody>
      </p:sp>
      <p:sp>
        <p:nvSpPr>
          <p:cNvPr id="20" name="Abgerundetes Rechteck 20">
            <a:extLst>
              <a:ext uri="{FF2B5EF4-FFF2-40B4-BE49-F238E27FC236}">
                <a16:creationId xmlns:a16="http://schemas.microsoft.com/office/drawing/2014/main" id="{F4D240B8-342B-4C25-AAEB-D83A63F87DEF}"/>
              </a:ext>
            </a:extLst>
          </p:cNvPr>
          <p:cNvSpPr/>
          <p:nvPr/>
        </p:nvSpPr>
        <p:spPr>
          <a:xfrm>
            <a:off x="1478380" y="1970392"/>
            <a:ext cx="2519999" cy="1620000"/>
          </a:xfrm>
          <a:prstGeom prst="roundRect">
            <a:avLst>
              <a:gd name="adj" fmla="val 7330"/>
            </a:avLst>
          </a:prstGeom>
          <a:solidFill>
            <a:srgbClr val="EEECE1"/>
          </a:solidFill>
          <a:ln w="127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</a:rPr>
              <a:t>Which scenario assumptions?</a:t>
            </a:r>
          </a:p>
        </p:txBody>
      </p:sp>
      <p:sp>
        <p:nvSpPr>
          <p:cNvPr id="23" name="Abgerundetes Rechteck 13">
            <a:extLst>
              <a:ext uri="{FF2B5EF4-FFF2-40B4-BE49-F238E27FC236}">
                <a16:creationId xmlns:a16="http://schemas.microsoft.com/office/drawing/2014/main" id="{506E4921-65EE-41F4-8474-A0E4F060300C}"/>
              </a:ext>
            </a:extLst>
          </p:cNvPr>
          <p:cNvSpPr/>
          <p:nvPr/>
        </p:nvSpPr>
        <p:spPr>
          <a:xfrm>
            <a:off x="8193617" y="1970392"/>
            <a:ext cx="2520001" cy="1620000"/>
          </a:xfrm>
          <a:prstGeom prst="roundRect">
            <a:avLst>
              <a:gd name="adj" fmla="val 7330"/>
            </a:avLst>
          </a:prstGeom>
          <a:solidFill>
            <a:srgbClr val="EEECE1"/>
          </a:solidFill>
          <a:ln w="127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</a:rPr>
              <a:t>Which evaluation perspective?</a:t>
            </a:r>
            <a:endParaRPr lang="en-US" sz="2800" kern="0" dirty="0">
              <a:solidFill>
                <a:prstClr val="black"/>
              </a:solidFill>
            </a:endParaRPr>
          </a:p>
        </p:txBody>
      </p:sp>
      <p:pic>
        <p:nvPicPr>
          <p:cNvPr id="9" name="Grafik 8" descr="Dirigent">
            <a:extLst>
              <a:ext uri="{FF2B5EF4-FFF2-40B4-BE49-F238E27FC236}">
                <a16:creationId xmlns:a16="http://schemas.microsoft.com/office/drawing/2014/main" id="{8FBD9103-A921-4E45-8E35-30A9B1D25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9820" y="4027815"/>
            <a:ext cx="1897117" cy="1897117"/>
          </a:xfrm>
          <a:prstGeom prst="corner">
            <a:avLst>
              <a:gd name="adj1" fmla="val 50000"/>
              <a:gd name="adj2" fmla="val 67950"/>
            </a:avLst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BD05B33-939F-423F-B5F5-21EAB716D2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8"/>
          <a:stretch/>
        </p:blipFill>
        <p:spPr>
          <a:xfrm>
            <a:off x="8505058" y="4027814"/>
            <a:ext cx="1897117" cy="1897117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82791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FB55-2B32-4942-87EC-7AA2BD22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Solutions</a:t>
            </a:r>
          </a:p>
        </p:txBody>
      </p:sp>
      <p:sp>
        <p:nvSpPr>
          <p:cNvPr id="15" name="Abgerundetes Rechteck 13">
            <a:extLst>
              <a:ext uri="{FF2B5EF4-FFF2-40B4-BE49-F238E27FC236}">
                <a16:creationId xmlns:a16="http://schemas.microsoft.com/office/drawing/2014/main" id="{EB9A6662-832B-48B6-9521-9FA71DD1EB1B}"/>
              </a:ext>
            </a:extLst>
          </p:cNvPr>
          <p:cNvSpPr/>
          <p:nvPr/>
        </p:nvSpPr>
        <p:spPr>
          <a:xfrm>
            <a:off x="4833800" y="1323187"/>
            <a:ext cx="2520001" cy="1162749"/>
          </a:xfrm>
          <a:prstGeom prst="roundRect">
            <a:avLst>
              <a:gd name="adj" fmla="val 7330"/>
            </a:avLst>
          </a:prstGeom>
          <a:solidFill>
            <a:srgbClr val="EEECE1"/>
          </a:solidFill>
          <a:ln w="127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</a:rPr>
              <a:t>Solving times</a:t>
            </a:r>
            <a:endParaRPr lang="en-US" sz="2800" kern="0" dirty="0">
              <a:solidFill>
                <a:prstClr val="black"/>
              </a:solidFill>
            </a:endParaRPr>
          </a:p>
        </p:txBody>
      </p:sp>
      <p:sp>
        <p:nvSpPr>
          <p:cNvPr id="20" name="Abgerundetes Rechteck 20">
            <a:extLst>
              <a:ext uri="{FF2B5EF4-FFF2-40B4-BE49-F238E27FC236}">
                <a16:creationId xmlns:a16="http://schemas.microsoft.com/office/drawing/2014/main" id="{F4D240B8-342B-4C25-AAEB-D83A63F87DEF}"/>
              </a:ext>
            </a:extLst>
          </p:cNvPr>
          <p:cNvSpPr/>
          <p:nvPr/>
        </p:nvSpPr>
        <p:spPr>
          <a:xfrm>
            <a:off x="1478380" y="1323187"/>
            <a:ext cx="2519999" cy="1162749"/>
          </a:xfrm>
          <a:prstGeom prst="roundRect">
            <a:avLst>
              <a:gd name="adj" fmla="val 7330"/>
            </a:avLst>
          </a:prstGeom>
          <a:solidFill>
            <a:srgbClr val="EEECE1"/>
          </a:solidFill>
          <a:ln w="127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</a:rPr>
              <a:t>Scenario Assumptions</a:t>
            </a:r>
          </a:p>
        </p:txBody>
      </p:sp>
      <p:sp>
        <p:nvSpPr>
          <p:cNvPr id="23" name="Abgerundetes Rechteck 13">
            <a:extLst>
              <a:ext uri="{FF2B5EF4-FFF2-40B4-BE49-F238E27FC236}">
                <a16:creationId xmlns:a16="http://schemas.microsoft.com/office/drawing/2014/main" id="{506E4921-65EE-41F4-8474-A0E4F060300C}"/>
              </a:ext>
            </a:extLst>
          </p:cNvPr>
          <p:cNvSpPr/>
          <p:nvPr/>
        </p:nvSpPr>
        <p:spPr>
          <a:xfrm>
            <a:off x="8193617" y="1323187"/>
            <a:ext cx="2520001" cy="1162749"/>
          </a:xfrm>
          <a:prstGeom prst="roundRect">
            <a:avLst>
              <a:gd name="adj" fmla="val 7330"/>
            </a:avLst>
          </a:prstGeom>
          <a:solidFill>
            <a:srgbClr val="EEECE1"/>
          </a:solidFill>
          <a:ln w="127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</a:rPr>
              <a:t>Evaluation Perspective</a:t>
            </a:r>
            <a:endParaRPr lang="en-US" sz="2800" kern="0" dirty="0">
              <a:solidFill>
                <a:prstClr val="black"/>
              </a:solidFill>
            </a:endParaRPr>
          </a:p>
        </p:txBody>
      </p:sp>
      <p:sp>
        <p:nvSpPr>
          <p:cNvPr id="12" name="Abgerundetes Rechteck 13">
            <a:extLst>
              <a:ext uri="{FF2B5EF4-FFF2-40B4-BE49-F238E27FC236}">
                <a16:creationId xmlns:a16="http://schemas.microsoft.com/office/drawing/2014/main" id="{A634DA0F-2D2D-4E66-82C1-81CA46ED0A36}"/>
              </a:ext>
            </a:extLst>
          </p:cNvPr>
          <p:cNvSpPr/>
          <p:nvPr/>
        </p:nvSpPr>
        <p:spPr>
          <a:xfrm>
            <a:off x="4833800" y="3314805"/>
            <a:ext cx="2520001" cy="1162749"/>
          </a:xfrm>
          <a:prstGeom prst="roundRect">
            <a:avLst>
              <a:gd name="adj" fmla="val 7330"/>
            </a:avLst>
          </a:prstGeom>
          <a:solidFill>
            <a:schemeClr val="accent3"/>
          </a:solidFill>
          <a:ln w="127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en-US" sz="2400" kern="0" dirty="0">
                <a:solidFill>
                  <a:schemeClr val="bg1"/>
                </a:solidFill>
              </a:rPr>
              <a:t>Parallelization on Supercomputers</a:t>
            </a:r>
          </a:p>
        </p:txBody>
      </p:sp>
      <p:sp>
        <p:nvSpPr>
          <p:cNvPr id="13" name="Abgerundetes Rechteck 20">
            <a:extLst>
              <a:ext uri="{FF2B5EF4-FFF2-40B4-BE49-F238E27FC236}">
                <a16:creationId xmlns:a16="http://schemas.microsoft.com/office/drawing/2014/main" id="{A17209A5-470E-4A57-A82C-48ADD600D2FF}"/>
              </a:ext>
            </a:extLst>
          </p:cNvPr>
          <p:cNvSpPr/>
          <p:nvPr/>
        </p:nvSpPr>
        <p:spPr>
          <a:xfrm>
            <a:off x="1478380" y="3314805"/>
            <a:ext cx="2519999" cy="1162749"/>
          </a:xfrm>
          <a:prstGeom prst="roundRect">
            <a:avLst>
              <a:gd name="adj" fmla="val 7330"/>
            </a:avLst>
          </a:prstGeom>
          <a:solidFill>
            <a:schemeClr val="accent2"/>
          </a:solidFill>
          <a:ln w="127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</a:rPr>
              <a:t>Scenario Generator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79E4C3D3-03E3-4569-9140-66CB6DA9384E}"/>
              </a:ext>
            </a:extLst>
          </p:cNvPr>
          <p:cNvSpPr/>
          <p:nvPr/>
        </p:nvSpPr>
        <p:spPr>
          <a:xfrm>
            <a:off x="8193617" y="3314805"/>
            <a:ext cx="2520001" cy="1162746"/>
          </a:xfrm>
          <a:prstGeom prst="roundRect">
            <a:avLst>
              <a:gd name="adj" fmla="val 7330"/>
            </a:avLst>
          </a:prstGeom>
          <a:solidFill>
            <a:schemeClr val="accent4"/>
          </a:solidFill>
          <a:ln w="127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</a:rPr>
              <a:t>Model coupling</a:t>
            </a:r>
            <a:endParaRPr lang="en-US" sz="2800" kern="0" dirty="0">
              <a:solidFill>
                <a:prstClr val="black"/>
              </a:solidFill>
            </a:endParaRPr>
          </a:p>
        </p:txBody>
      </p:sp>
      <p:pic>
        <p:nvPicPr>
          <p:cNvPr id="16" name="Inhaltsplatzhalter 7" descr="Netzplandiagramm">
            <a:extLst>
              <a:ext uri="{FF2B5EF4-FFF2-40B4-BE49-F238E27FC236}">
                <a16:creationId xmlns:a16="http://schemas.microsoft.com/office/drawing/2014/main" id="{83CD7076-9021-4FFA-951F-F86C6438C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193723" y="4611034"/>
            <a:ext cx="1800153" cy="1800153"/>
          </a:xfrm>
          <a:prstGeom prst="rect">
            <a:avLst/>
          </a:prstGeom>
        </p:spPr>
      </p:pic>
      <p:pic>
        <p:nvPicPr>
          <p:cNvPr id="17" name="Grafik 16" descr="Präsentation mit Balkendiagramm">
            <a:extLst>
              <a:ext uri="{FF2B5EF4-FFF2-40B4-BE49-F238E27FC236}">
                <a16:creationId xmlns:a16="http://schemas.microsoft.com/office/drawing/2014/main" id="{98E9AB02-757F-4886-BFA8-D80F57086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3750" y="4686482"/>
            <a:ext cx="1649257" cy="1649257"/>
          </a:xfrm>
          <a:prstGeom prst="rect">
            <a:avLst/>
          </a:prstGeom>
        </p:spPr>
      </p:pic>
      <p:sp>
        <p:nvSpPr>
          <p:cNvPr id="18" name="Halbbogen 17">
            <a:extLst>
              <a:ext uri="{FF2B5EF4-FFF2-40B4-BE49-F238E27FC236}">
                <a16:creationId xmlns:a16="http://schemas.microsoft.com/office/drawing/2014/main" id="{8669B2A8-98AC-46C7-8CE5-6BEB84294BFC}"/>
              </a:ext>
            </a:extLst>
          </p:cNvPr>
          <p:cNvSpPr/>
          <p:nvPr/>
        </p:nvSpPr>
        <p:spPr>
          <a:xfrm rot="1281006">
            <a:off x="8988528" y="5133706"/>
            <a:ext cx="914400" cy="914400"/>
          </a:xfrm>
          <a:prstGeom prst="blockArc">
            <a:avLst>
              <a:gd name="adj1" fmla="val 10800000"/>
              <a:gd name="adj2" fmla="val 7937597"/>
              <a:gd name="adj3" fmla="val 1340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3F3B2A8-F602-403F-B3D6-5BFDD7AA9A6E}"/>
              </a:ext>
            </a:extLst>
          </p:cNvPr>
          <p:cNvCxnSpPr>
            <a:cxnSpLocks/>
          </p:cNvCxnSpPr>
          <p:nvPr/>
        </p:nvCxnSpPr>
        <p:spPr>
          <a:xfrm>
            <a:off x="8434552" y="5590906"/>
            <a:ext cx="1011176" cy="0"/>
          </a:xfrm>
          <a:prstGeom prst="line">
            <a:avLst/>
          </a:prstGeom>
          <a:ln w="1746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222DD14-7418-4896-B496-E7CF669BD390}"/>
              </a:ext>
            </a:extLst>
          </p:cNvPr>
          <p:cNvCxnSpPr>
            <a:cxnSpLocks/>
          </p:cNvCxnSpPr>
          <p:nvPr/>
        </p:nvCxnSpPr>
        <p:spPr>
          <a:xfrm>
            <a:off x="9801744" y="5590906"/>
            <a:ext cx="721737" cy="0"/>
          </a:xfrm>
          <a:prstGeom prst="line">
            <a:avLst/>
          </a:prstGeom>
          <a:ln w="1746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634D739A-59E5-4E2B-9A66-0F1D64B5D5C8}"/>
              </a:ext>
            </a:extLst>
          </p:cNvPr>
          <p:cNvSpPr/>
          <p:nvPr/>
        </p:nvSpPr>
        <p:spPr>
          <a:xfrm>
            <a:off x="2496062" y="2634057"/>
            <a:ext cx="484632" cy="504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DE4CB524-8D06-4481-92DF-023050C50D29}"/>
              </a:ext>
            </a:extLst>
          </p:cNvPr>
          <p:cNvSpPr/>
          <p:nvPr/>
        </p:nvSpPr>
        <p:spPr>
          <a:xfrm>
            <a:off x="5851483" y="2634057"/>
            <a:ext cx="484632" cy="504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unten 23">
            <a:extLst>
              <a:ext uri="{FF2B5EF4-FFF2-40B4-BE49-F238E27FC236}">
                <a16:creationId xmlns:a16="http://schemas.microsoft.com/office/drawing/2014/main" id="{31D54CFC-BFBC-4226-A715-9A40DC574532}"/>
              </a:ext>
            </a:extLst>
          </p:cNvPr>
          <p:cNvSpPr/>
          <p:nvPr/>
        </p:nvSpPr>
        <p:spPr>
          <a:xfrm>
            <a:off x="9211306" y="2634057"/>
            <a:ext cx="484632" cy="504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489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7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FB55-2B32-4942-87EC-7AA2BD22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Introducing</a:t>
            </a:r>
            <a:r>
              <a:rPr lang="de-DE" dirty="0"/>
              <a:t> a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workflow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16D0252-AD66-4E10-B3FB-304940EF2B91}"/>
              </a:ext>
            </a:extLst>
          </p:cNvPr>
          <p:cNvGrpSpPr/>
          <p:nvPr/>
        </p:nvGrpSpPr>
        <p:grpSpPr>
          <a:xfrm>
            <a:off x="914402" y="1452283"/>
            <a:ext cx="10359878" cy="4615023"/>
            <a:chOff x="2044433" y="1752144"/>
            <a:chExt cx="9310137" cy="3989739"/>
          </a:xfrm>
        </p:grpSpPr>
        <p:sp>
          <p:nvSpPr>
            <p:cNvPr id="10" name="Oval 95">
              <a:extLst>
                <a:ext uri="{FF2B5EF4-FFF2-40B4-BE49-F238E27FC236}">
                  <a16:creationId xmlns:a16="http://schemas.microsoft.com/office/drawing/2014/main" id="{F5179872-1135-46B1-A5B9-2EBD096A61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27739" y="1876032"/>
              <a:ext cx="1326831" cy="1341215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73747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1600" kern="0" dirty="0">
                  <a:solidFill>
                    <a:prstClr val="white"/>
                  </a:solidFill>
                </a:rPr>
                <a:t>POIs</a:t>
              </a: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1" name="Pfeil nach rechts 9">
              <a:extLst>
                <a:ext uri="{FF2B5EF4-FFF2-40B4-BE49-F238E27FC236}">
                  <a16:creationId xmlns:a16="http://schemas.microsoft.com/office/drawing/2014/main" id="{02019076-521B-4CE4-81EF-20F630562D36}"/>
                </a:ext>
              </a:extLst>
            </p:cNvPr>
            <p:cNvSpPr/>
            <p:nvPr/>
          </p:nvSpPr>
          <p:spPr>
            <a:xfrm rot="10800000" flipH="1" flipV="1">
              <a:off x="6290643" y="2328548"/>
              <a:ext cx="824936" cy="432046"/>
            </a:xfrm>
            <a:prstGeom prst="rightArrow">
              <a:avLst>
                <a:gd name="adj1" fmla="val 50000"/>
                <a:gd name="adj2" fmla="val 3236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vert="horz" lIns="0" tIns="0" rIns="0" bIns="0" rtlCol="0" anchor="ctr" anchorCtr="0"/>
            <a:lstStyle/>
            <a:p>
              <a:pPr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Abgerundetes Rechteck 241">
              <a:extLst>
                <a:ext uri="{FF2B5EF4-FFF2-40B4-BE49-F238E27FC236}">
                  <a16:creationId xmlns:a16="http://schemas.microsoft.com/office/drawing/2014/main" id="{E8B4E5EC-DF8D-4FF3-B2A7-C77899C17BA5}"/>
                </a:ext>
              </a:extLst>
            </p:cNvPr>
            <p:cNvSpPr/>
            <p:nvPr/>
          </p:nvSpPr>
          <p:spPr>
            <a:xfrm>
              <a:off x="2565426" y="4110456"/>
              <a:ext cx="2520001" cy="1620000"/>
            </a:xfrm>
            <a:prstGeom prst="roundRect">
              <a:avLst>
                <a:gd name="adj" fmla="val 7330"/>
              </a:avLst>
            </a:prstGeom>
            <a:solidFill>
              <a:schemeClr val="accent2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tIns="0" rIns="0" bIns="0" rtlCol="0" anchor="t"/>
            <a:lstStyle/>
            <a:p>
              <a:pPr algn="ctr">
                <a:defRPr/>
              </a:pPr>
              <a:r>
                <a:rPr lang="en-US" sz="2000" kern="0" dirty="0"/>
                <a:t>Instance Generator</a:t>
              </a:r>
            </a:p>
          </p:txBody>
        </p:sp>
        <p:sp>
          <p:nvSpPr>
            <p:cNvPr id="13" name="Abgerundetes Rechteck 15">
              <a:extLst>
                <a:ext uri="{FF2B5EF4-FFF2-40B4-BE49-F238E27FC236}">
                  <a16:creationId xmlns:a16="http://schemas.microsoft.com/office/drawing/2014/main" id="{B1DF504A-D989-4EB7-8681-D64EAC18B7F6}"/>
                </a:ext>
              </a:extLst>
            </p:cNvPr>
            <p:cNvSpPr/>
            <p:nvPr/>
          </p:nvSpPr>
          <p:spPr>
            <a:xfrm>
              <a:off x="2746846" y="4680624"/>
              <a:ext cx="2160000" cy="900000"/>
            </a:xfrm>
            <a:prstGeom prst="roundRect">
              <a:avLst>
                <a:gd name="adj" fmla="val 7330"/>
              </a:avLst>
            </a:prstGeom>
            <a:solidFill>
              <a:schemeClr val="accent1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1400" kern="0" dirty="0" err="1">
                  <a:solidFill>
                    <a:prstClr val="white"/>
                  </a:solidFill>
                </a:rPr>
                <a:t>REMix</a:t>
              </a:r>
              <a:r>
                <a:rPr lang="en-US" sz="1400" kern="0" dirty="0">
                  <a:solidFill>
                    <a:prstClr val="white"/>
                  </a:solidFill>
                </a:rPr>
                <a:t> (.</a:t>
              </a:r>
              <a:r>
                <a:rPr lang="en-US" sz="1400" kern="0" dirty="0" err="1">
                  <a:solidFill>
                    <a:prstClr val="white"/>
                  </a:solidFill>
                </a:rPr>
                <a:t>dmp</a:t>
              </a:r>
              <a:r>
                <a:rPr lang="en-US" sz="1400" kern="0" dirty="0">
                  <a:solidFill>
                    <a:prstClr val="white"/>
                  </a:solidFill>
                </a:rPr>
                <a:t>)</a:t>
              </a:r>
            </a:p>
          </p:txBody>
        </p:sp>
        <p:sp>
          <p:nvSpPr>
            <p:cNvPr id="14" name="Pfeil nach rechts 9">
              <a:extLst>
                <a:ext uri="{FF2B5EF4-FFF2-40B4-BE49-F238E27FC236}">
                  <a16:creationId xmlns:a16="http://schemas.microsoft.com/office/drawing/2014/main" id="{54F1D222-B5A5-4822-8ADF-F83C7487199F}"/>
                </a:ext>
              </a:extLst>
            </p:cNvPr>
            <p:cNvSpPr/>
            <p:nvPr/>
          </p:nvSpPr>
          <p:spPr>
            <a:xfrm rot="10800000" flipH="1" flipV="1">
              <a:off x="3964470" y="2084478"/>
              <a:ext cx="536542" cy="432046"/>
            </a:xfrm>
            <a:prstGeom prst="rightArrow">
              <a:avLst>
                <a:gd name="adj1" fmla="val 50000"/>
                <a:gd name="adj2" fmla="val 3236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vert="horz" lIns="0" tIns="0" rIns="0" bIns="0" rtlCol="0" anchor="ctr" anchorCtr="0"/>
            <a:lstStyle/>
            <a:p>
              <a:pPr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15" name="Abgerundetes Rechteck 13">
              <a:extLst>
                <a:ext uri="{FF2B5EF4-FFF2-40B4-BE49-F238E27FC236}">
                  <a16:creationId xmlns:a16="http://schemas.microsoft.com/office/drawing/2014/main" id="{EB9A6662-832B-48B6-9521-9FA71DD1EB1B}"/>
                </a:ext>
              </a:extLst>
            </p:cNvPr>
            <p:cNvSpPr/>
            <p:nvPr/>
          </p:nvSpPr>
          <p:spPr>
            <a:xfrm>
              <a:off x="5462358" y="4108723"/>
              <a:ext cx="2520001" cy="1620000"/>
            </a:xfrm>
            <a:prstGeom prst="roundRect">
              <a:avLst>
                <a:gd name="adj" fmla="val 7330"/>
              </a:avLst>
            </a:prstGeom>
            <a:solidFill>
              <a:schemeClr val="accent3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tIns="0" rIns="0" bIns="0" rtlCol="0" anchor="t" anchorCtr="0"/>
            <a:lstStyle/>
            <a:p>
              <a:pPr algn="ctr">
                <a:defRPr/>
              </a:pPr>
              <a:r>
                <a:rPr lang="en-US" sz="2000" kern="0" dirty="0">
                  <a:solidFill>
                    <a:schemeClr val="bg1"/>
                  </a:solidFill>
                </a:rPr>
                <a:t>LP Solver</a:t>
              </a:r>
            </a:p>
            <a:p>
              <a:pPr algn="ctr">
                <a:defRPr/>
              </a:pPr>
              <a:endParaRPr lang="en-US" sz="2800" kern="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sz="2800" kern="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sz="2800" kern="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sz="1800" kern="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sz="2800" kern="0" dirty="0">
                <a:solidFill>
                  <a:schemeClr val="bg1"/>
                </a:solidFill>
              </a:endParaRPr>
            </a:p>
          </p:txBody>
        </p:sp>
        <p:sp>
          <p:nvSpPr>
            <p:cNvPr id="16" name="Abgerundetes Rechteck 21">
              <a:extLst>
                <a:ext uri="{FF2B5EF4-FFF2-40B4-BE49-F238E27FC236}">
                  <a16:creationId xmlns:a16="http://schemas.microsoft.com/office/drawing/2014/main" id="{AA6C3FC7-3C6F-4B0F-A2B1-FFD4C209A0CE}"/>
                </a:ext>
              </a:extLst>
            </p:cNvPr>
            <p:cNvSpPr/>
            <p:nvPr/>
          </p:nvSpPr>
          <p:spPr>
            <a:xfrm>
              <a:off x="5637163" y="4673103"/>
              <a:ext cx="2160000" cy="900000"/>
            </a:xfrm>
            <a:prstGeom prst="roundRect">
              <a:avLst>
                <a:gd name="adj" fmla="val 7330"/>
              </a:avLst>
            </a:prstGeom>
            <a:solidFill>
              <a:schemeClr val="accent1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</a:rPr>
                <a:t>PIPS-IPM++</a:t>
              </a:r>
            </a:p>
          </p:txBody>
        </p:sp>
        <p:sp>
          <p:nvSpPr>
            <p:cNvPr id="17" name="Pfeil nach rechts 9">
              <a:extLst>
                <a:ext uri="{FF2B5EF4-FFF2-40B4-BE49-F238E27FC236}">
                  <a16:creationId xmlns:a16="http://schemas.microsoft.com/office/drawing/2014/main" id="{95A13D19-B009-4276-AA3D-FC2A5AF1652C}"/>
                </a:ext>
              </a:extLst>
            </p:cNvPr>
            <p:cNvSpPr/>
            <p:nvPr/>
          </p:nvSpPr>
          <p:spPr>
            <a:xfrm rot="10800000" flipH="1" flipV="1">
              <a:off x="5085425" y="4828803"/>
              <a:ext cx="376932" cy="432046"/>
            </a:xfrm>
            <a:prstGeom prst="rightArrow">
              <a:avLst>
                <a:gd name="adj1" fmla="val 50000"/>
                <a:gd name="adj2" fmla="val 3236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vert="horz" lIns="0" tIns="0" rIns="0" bIns="0" rtlCol="0" anchor="ctr" anchorCtr="0"/>
            <a:lstStyle/>
            <a:p>
              <a:pPr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18" name="Abgerundetes Rechteck 5">
              <a:extLst>
                <a:ext uri="{FF2B5EF4-FFF2-40B4-BE49-F238E27FC236}">
                  <a16:creationId xmlns:a16="http://schemas.microsoft.com/office/drawing/2014/main" id="{721AD920-3106-4108-8F1F-9B101FB44B9E}"/>
                </a:ext>
              </a:extLst>
            </p:cNvPr>
            <p:cNvSpPr/>
            <p:nvPr/>
          </p:nvSpPr>
          <p:spPr>
            <a:xfrm>
              <a:off x="7115580" y="1757978"/>
              <a:ext cx="2520001" cy="1620000"/>
            </a:xfrm>
            <a:prstGeom prst="roundRect">
              <a:avLst>
                <a:gd name="adj" fmla="val 7330"/>
              </a:avLst>
            </a:prstGeom>
            <a:solidFill>
              <a:schemeClr val="accent4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tIns="0" rIns="0" bIns="0" rtlCol="0" anchor="t"/>
            <a:lstStyle/>
            <a:p>
              <a:pPr algn="ctr"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Indicator Models</a:t>
              </a:r>
            </a:p>
          </p:txBody>
        </p:sp>
        <p:sp>
          <p:nvSpPr>
            <p:cNvPr id="19" name="Abgerundetes Rechteck 23">
              <a:extLst>
                <a:ext uri="{FF2B5EF4-FFF2-40B4-BE49-F238E27FC236}">
                  <a16:creationId xmlns:a16="http://schemas.microsoft.com/office/drawing/2014/main" id="{08B1AA9A-6102-426C-B333-D4B36A268BF7}"/>
                </a:ext>
              </a:extLst>
            </p:cNvPr>
            <p:cNvSpPr/>
            <p:nvPr/>
          </p:nvSpPr>
          <p:spPr>
            <a:xfrm>
              <a:off x="7307716" y="2327573"/>
              <a:ext cx="2160000" cy="900000"/>
            </a:xfrm>
            <a:prstGeom prst="roundRect">
              <a:avLst>
                <a:gd name="adj" fmla="val 7330"/>
              </a:avLst>
            </a:prstGeom>
            <a:solidFill>
              <a:schemeClr val="accent1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88000" indent="-180000">
                <a:buFont typeface="Arial" panose="020B0604020202020204" pitchFamily="34" charset="0"/>
                <a:buChar char="•"/>
                <a:defRPr/>
              </a:pPr>
              <a:r>
                <a:rPr lang="en-US" sz="1400" kern="0" dirty="0">
                  <a:solidFill>
                    <a:prstClr val="white"/>
                  </a:solidFill>
                </a:rPr>
                <a:t>AMIRIS</a:t>
              </a:r>
            </a:p>
            <a:p>
              <a:pPr marL="288000" indent="-180000">
                <a:buFont typeface="Arial" panose="020B0604020202020204" pitchFamily="34" charset="0"/>
                <a:buChar char="•"/>
                <a:defRPr/>
              </a:pPr>
              <a:r>
                <a:rPr lang="en-US" sz="1400" kern="0" dirty="0">
                  <a:solidFill>
                    <a:prstClr val="white"/>
                  </a:solidFill>
                </a:rPr>
                <a:t>Python Scripts</a:t>
              </a:r>
            </a:p>
          </p:txBody>
        </p:sp>
        <p:sp>
          <p:nvSpPr>
            <p:cNvPr id="20" name="Abgerundetes Rechteck 20">
              <a:extLst>
                <a:ext uri="{FF2B5EF4-FFF2-40B4-BE49-F238E27FC236}">
                  <a16:creationId xmlns:a16="http://schemas.microsoft.com/office/drawing/2014/main" id="{F4D240B8-342B-4C25-AAEB-D83A63F87DEF}"/>
                </a:ext>
              </a:extLst>
            </p:cNvPr>
            <p:cNvSpPr/>
            <p:nvPr/>
          </p:nvSpPr>
          <p:spPr>
            <a:xfrm>
              <a:off x="3770644" y="1752144"/>
              <a:ext cx="2519999" cy="1620000"/>
            </a:xfrm>
            <a:prstGeom prst="roundRect">
              <a:avLst>
                <a:gd name="adj" fmla="val 7330"/>
              </a:avLst>
            </a:prstGeom>
            <a:solidFill>
              <a:schemeClr val="accent2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tIns="0" rIns="0" bIns="0" rtlCol="0" anchor="t"/>
            <a:lstStyle/>
            <a:p>
              <a:pPr algn="ctr"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Scenario Generator</a:t>
              </a:r>
            </a:p>
          </p:txBody>
        </p:sp>
        <p:sp>
          <p:nvSpPr>
            <p:cNvPr id="21" name="Abgerundetes Rechteck 17">
              <a:extLst>
                <a:ext uri="{FF2B5EF4-FFF2-40B4-BE49-F238E27FC236}">
                  <a16:creationId xmlns:a16="http://schemas.microsoft.com/office/drawing/2014/main" id="{2402D5D2-7D2B-412B-9B73-3B1C734130FA}"/>
                </a:ext>
              </a:extLst>
            </p:cNvPr>
            <p:cNvSpPr/>
            <p:nvPr/>
          </p:nvSpPr>
          <p:spPr>
            <a:xfrm>
              <a:off x="3964469" y="2327573"/>
              <a:ext cx="2160000" cy="900000"/>
            </a:xfrm>
            <a:prstGeom prst="roundRect">
              <a:avLst>
                <a:gd name="adj" fmla="val 7330"/>
              </a:avLst>
            </a:prstGeom>
            <a:solidFill>
              <a:schemeClr val="accent1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000" indent="-180000">
                <a:buFont typeface="Arial" panose="020B0604020202020204" pitchFamily="34" charset="0"/>
                <a:buChar char="•"/>
                <a:defRPr/>
              </a:pPr>
              <a:r>
                <a:rPr lang="en-US" sz="1400" kern="0" dirty="0">
                  <a:solidFill>
                    <a:prstClr val="white"/>
                  </a:solidFill>
                </a:rPr>
                <a:t>Preprocessing</a:t>
              </a:r>
            </a:p>
            <a:p>
              <a:pPr marL="360000" indent="-180000">
                <a:buFont typeface="Arial" panose="020B0604020202020204" pitchFamily="34" charset="0"/>
                <a:buChar char="•"/>
                <a:defRPr/>
              </a:pPr>
              <a:r>
                <a:rPr lang="en-US" sz="1400" kern="0" dirty="0">
                  <a:solidFill>
                    <a:prstClr val="white"/>
                  </a:solidFill>
                </a:rPr>
                <a:t>Sampling</a:t>
              </a:r>
            </a:p>
          </p:txBody>
        </p:sp>
        <p:sp>
          <p:nvSpPr>
            <p:cNvPr id="22" name="Abgerundetes Rechteck 18">
              <a:extLst>
                <a:ext uri="{FF2B5EF4-FFF2-40B4-BE49-F238E27FC236}">
                  <a16:creationId xmlns:a16="http://schemas.microsoft.com/office/drawing/2014/main" id="{1CB08C8E-F747-429E-AAC9-C70C5F39B450}"/>
                </a:ext>
              </a:extLst>
            </p:cNvPr>
            <p:cNvSpPr/>
            <p:nvPr/>
          </p:nvSpPr>
          <p:spPr>
            <a:xfrm>
              <a:off x="2044433" y="1886000"/>
              <a:ext cx="1320368" cy="1272217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1600" kern="0" dirty="0">
                  <a:solidFill>
                    <a:prstClr val="white"/>
                  </a:solidFill>
                </a:rPr>
                <a:t>Raw Data </a:t>
              </a:r>
            </a:p>
          </p:txBody>
        </p:sp>
        <p:sp>
          <p:nvSpPr>
            <p:cNvPr id="23" name="Abgerundetes Rechteck 13">
              <a:extLst>
                <a:ext uri="{FF2B5EF4-FFF2-40B4-BE49-F238E27FC236}">
                  <a16:creationId xmlns:a16="http://schemas.microsoft.com/office/drawing/2014/main" id="{506E4921-65EE-41F4-8474-A0E4F060300C}"/>
                </a:ext>
              </a:extLst>
            </p:cNvPr>
            <p:cNvSpPr/>
            <p:nvPr/>
          </p:nvSpPr>
          <p:spPr>
            <a:xfrm>
              <a:off x="8373885" y="4121883"/>
              <a:ext cx="2520001" cy="1620000"/>
            </a:xfrm>
            <a:prstGeom prst="roundRect">
              <a:avLst>
                <a:gd name="adj" fmla="val 7330"/>
              </a:avLst>
            </a:prstGeom>
            <a:solidFill>
              <a:schemeClr val="accent3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tIns="0" rIns="0" bIns="0" rtlCol="0" anchor="t" anchorCtr="0"/>
            <a:lstStyle/>
            <a:p>
              <a:pPr algn="ctr">
                <a:defRPr/>
              </a:pPr>
              <a:r>
                <a:rPr lang="en-US" sz="2000" kern="0" dirty="0" err="1">
                  <a:solidFill>
                    <a:schemeClr val="bg1"/>
                  </a:solidFill>
                </a:rPr>
                <a:t>Postsolve</a:t>
              </a:r>
              <a:endParaRPr lang="en-US" sz="2000" kern="0" dirty="0">
                <a:solidFill>
                  <a:schemeClr val="bg1"/>
                </a:solidFill>
              </a:endParaRPr>
            </a:p>
          </p:txBody>
        </p:sp>
        <p:sp>
          <p:nvSpPr>
            <p:cNvPr id="24" name="Abgerundetes Rechteck 21">
              <a:extLst>
                <a:ext uri="{FF2B5EF4-FFF2-40B4-BE49-F238E27FC236}">
                  <a16:creationId xmlns:a16="http://schemas.microsoft.com/office/drawing/2014/main" id="{B6092ECA-3B2B-4D93-8132-2B67F89C8208}"/>
                </a:ext>
              </a:extLst>
            </p:cNvPr>
            <p:cNvSpPr/>
            <p:nvPr/>
          </p:nvSpPr>
          <p:spPr>
            <a:xfrm>
              <a:off x="8556139" y="4680624"/>
              <a:ext cx="2160000" cy="900000"/>
            </a:xfrm>
            <a:prstGeom prst="roundRect">
              <a:avLst>
                <a:gd name="adj" fmla="val 7330"/>
              </a:avLst>
            </a:prstGeom>
            <a:solidFill>
              <a:schemeClr val="accent1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400" dirty="0">
                  <a:solidFill>
                    <a:schemeClr val="bg1"/>
                  </a:solidFill>
                </a:rPr>
                <a:t>Scenario </a:t>
              </a:r>
              <a:r>
                <a:rPr lang="de-DE" sz="1400" dirty="0" err="1">
                  <a:solidFill>
                    <a:schemeClr val="bg1"/>
                  </a:solidFill>
                </a:rPr>
                <a:t>Result</a:t>
              </a:r>
              <a:endParaRPr lang="en-US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25" name="Pfeil nach rechts 9">
              <a:extLst>
                <a:ext uri="{FF2B5EF4-FFF2-40B4-BE49-F238E27FC236}">
                  <a16:creationId xmlns:a16="http://schemas.microsoft.com/office/drawing/2014/main" id="{59ABD52B-CD79-4F3E-91B8-0399ABECA1D6}"/>
                </a:ext>
              </a:extLst>
            </p:cNvPr>
            <p:cNvSpPr/>
            <p:nvPr/>
          </p:nvSpPr>
          <p:spPr>
            <a:xfrm rot="10800000" flipH="1" flipV="1">
              <a:off x="7997136" y="4828803"/>
              <a:ext cx="376932" cy="432046"/>
            </a:xfrm>
            <a:prstGeom prst="rightArrow">
              <a:avLst>
                <a:gd name="adj1" fmla="val 50000"/>
                <a:gd name="adj2" fmla="val 3236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vert="horz" lIns="0" tIns="0" rIns="0" bIns="0" rtlCol="0" anchor="ctr" anchorCtr="0"/>
            <a:lstStyle/>
            <a:p>
              <a:pPr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26" name="Pfeil nach rechts 9">
              <a:extLst>
                <a:ext uri="{FF2B5EF4-FFF2-40B4-BE49-F238E27FC236}">
                  <a16:creationId xmlns:a16="http://schemas.microsoft.com/office/drawing/2014/main" id="{7D1F94B2-58EB-4F33-9DCB-1C025DEAD5AA}"/>
                </a:ext>
              </a:extLst>
            </p:cNvPr>
            <p:cNvSpPr/>
            <p:nvPr/>
          </p:nvSpPr>
          <p:spPr>
            <a:xfrm rot="10800000" flipH="1" flipV="1">
              <a:off x="3386168" y="2327573"/>
              <a:ext cx="376932" cy="432046"/>
            </a:xfrm>
            <a:prstGeom prst="rightArrow">
              <a:avLst>
                <a:gd name="adj1" fmla="val 50000"/>
                <a:gd name="adj2" fmla="val 3236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vert="horz" lIns="0" tIns="0" rIns="0" bIns="0" rtlCol="0" anchor="ctr" anchorCtr="0"/>
            <a:lstStyle/>
            <a:p>
              <a:pPr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28" name="Pfeil nach rechts 9">
              <a:extLst>
                <a:ext uri="{FF2B5EF4-FFF2-40B4-BE49-F238E27FC236}">
                  <a16:creationId xmlns:a16="http://schemas.microsoft.com/office/drawing/2014/main" id="{01812A45-D368-4A18-A68D-FDB77396D999}"/>
                </a:ext>
              </a:extLst>
            </p:cNvPr>
            <p:cNvSpPr/>
            <p:nvPr/>
          </p:nvSpPr>
          <p:spPr>
            <a:xfrm rot="10800000" flipH="1" flipV="1">
              <a:off x="9650980" y="2327573"/>
              <a:ext cx="376932" cy="432046"/>
            </a:xfrm>
            <a:prstGeom prst="rightArrow">
              <a:avLst>
                <a:gd name="adj1" fmla="val 50000"/>
                <a:gd name="adj2" fmla="val 3236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vert="horz" lIns="0" tIns="0" rIns="0" bIns="0" rtlCol="0" anchor="ctr" anchorCtr="0"/>
            <a:lstStyle/>
            <a:p>
              <a:pPr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29" name="Pfeil nach rechts 9">
              <a:extLst>
                <a:ext uri="{FF2B5EF4-FFF2-40B4-BE49-F238E27FC236}">
                  <a16:creationId xmlns:a16="http://schemas.microsoft.com/office/drawing/2014/main" id="{19FAB68E-0186-4989-BC79-4E129FD9816A}"/>
                </a:ext>
              </a:extLst>
            </p:cNvPr>
            <p:cNvSpPr/>
            <p:nvPr/>
          </p:nvSpPr>
          <p:spPr>
            <a:xfrm flipH="1" flipV="1">
              <a:off x="8369738" y="3607892"/>
              <a:ext cx="1375423" cy="506676"/>
            </a:xfrm>
            <a:prstGeom prst="corner">
              <a:avLst>
                <a:gd name="adj1" fmla="val 40522"/>
                <a:gd name="adj2" fmla="val 42854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vert="horz" lIns="0" tIns="0" rIns="0" bIns="0" rtlCol="0" anchor="ctr" anchorCtr="0"/>
            <a:lstStyle/>
            <a:p>
              <a:pPr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9" name="Pfeil nach rechts 9">
              <a:extLst>
                <a:ext uri="{FF2B5EF4-FFF2-40B4-BE49-F238E27FC236}">
                  <a16:creationId xmlns:a16="http://schemas.microsoft.com/office/drawing/2014/main" id="{51303FD9-2C3C-4FDC-8A94-8278DB0EDDBB}"/>
                </a:ext>
              </a:extLst>
            </p:cNvPr>
            <p:cNvSpPr/>
            <p:nvPr/>
          </p:nvSpPr>
          <p:spPr>
            <a:xfrm rot="5400000" flipH="1" flipV="1">
              <a:off x="8176962" y="3386599"/>
              <a:ext cx="421508" cy="432046"/>
            </a:xfrm>
            <a:prstGeom prst="rightArrow">
              <a:avLst>
                <a:gd name="adj1" fmla="val 50000"/>
                <a:gd name="adj2" fmla="val 3236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vert="horz" lIns="0" tIns="0" rIns="0" bIns="0" rtlCol="0" anchor="ctr" anchorCtr="0"/>
            <a:lstStyle/>
            <a:p>
              <a:pPr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0F336F0E-3C0A-42AE-A4F0-2F11A9E72493}"/>
                </a:ext>
              </a:extLst>
            </p:cNvPr>
            <p:cNvGrpSpPr/>
            <p:nvPr/>
          </p:nvGrpSpPr>
          <p:grpSpPr>
            <a:xfrm rot="10800000" flipH="1">
              <a:off x="3595999" y="3380491"/>
              <a:ext cx="1564756" cy="730015"/>
              <a:chOff x="6283152" y="253202"/>
              <a:chExt cx="1573468" cy="730015"/>
            </a:xfrm>
          </p:grpSpPr>
          <p:sp>
            <p:nvSpPr>
              <p:cNvPr id="30" name="Pfeil nach rechts 9">
                <a:extLst>
                  <a:ext uri="{FF2B5EF4-FFF2-40B4-BE49-F238E27FC236}">
                    <a16:creationId xmlns:a16="http://schemas.microsoft.com/office/drawing/2014/main" id="{9DECD636-EE4A-4728-A4BF-A13E5915C113}"/>
                  </a:ext>
                </a:extLst>
              </p:cNvPr>
              <p:cNvSpPr/>
              <p:nvPr/>
            </p:nvSpPr>
            <p:spPr>
              <a:xfrm flipH="1" flipV="1">
                <a:off x="6481197" y="476541"/>
                <a:ext cx="1375423" cy="506676"/>
              </a:xfrm>
              <a:prstGeom prst="corner">
                <a:avLst>
                  <a:gd name="adj1" fmla="val 40522"/>
                  <a:gd name="adj2" fmla="val 4285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vert="horz" lIns="0" tIns="0" rIns="0" bIns="0" rtlCol="0" anchor="ctr" anchorCtr="0"/>
              <a:lstStyle/>
              <a:p>
                <a:pPr>
                  <a:defRPr/>
                </a:pPr>
                <a:endParaRPr lang="en-US" sz="2000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Pfeil nach rechts 9">
                <a:extLst>
                  <a:ext uri="{FF2B5EF4-FFF2-40B4-BE49-F238E27FC236}">
                    <a16:creationId xmlns:a16="http://schemas.microsoft.com/office/drawing/2014/main" id="{9E69FA95-A132-451F-AA91-19663E82B5D6}"/>
                  </a:ext>
                </a:extLst>
              </p:cNvPr>
              <p:cNvSpPr/>
              <p:nvPr/>
            </p:nvSpPr>
            <p:spPr>
              <a:xfrm rot="5400000" flipH="1" flipV="1">
                <a:off x="6288421" y="247933"/>
                <a:ext cx="421508" cy="432046"/>
              </a:xfrm>
              <a:prstGeom prst="rightArrow">
                <a:avLst>
                  <a:gd name="adj1" fmla="val 50000"/>
                  <a:gd name="adj2" fmla="val 32363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vert="horz" lIns="0" tIns="0" rIns="0" bIns="0" rtlCol="0" anchor="ctr" anchorCtr="0"/>
              <a:lstStyle/>
              <a:p>
                <a:pPr>
                  <a:defRPr/>
                </a:pPr>
                <a:endParaRPr lang="en-US" sz="2000" kern="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791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AE009-5830-4545-AA95-62B16023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Generation </a:t>
            </a:r>
            <a:r>
              <a:rPr lang="de-DE" dirty="0" err="1"/>
              <a:t>of</a:t>
            </a:r>
            <a:r>
              <a:rPr lang="de-DE" dirty="0"/>
              <a:t> multiple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instances</a:t>
            </a:r>
            <a:endParaRPr lang="de-DE" dirty="0"/>
          </a:p>
        </p:txBody>
      </p:sp>
      <p:graphicFrame>
        <p:nvGraphicFramePr>
          <p:cNvPr id="84" name="Inhaltsplatzhalter 83">
            <a:extLst>
              <a:ext uri="{FF2B5EF4-FFF2-40B4-BE49-F238E27FC236}">
                <a16:creationId xmlns:a16="http://schemas.microsoft.com/office/drawing/2014/main" id="{D6C37A11-2D0E-49AD-B240-259F97EAC6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659135"/>
              </p:ext>
            </p:extLst>
          </p:nvPr>
        </p:nvGraphicFramePr>
        <p:xfrm>
          <a:off x="7043643" y="4299134"/>
          <a:ext cx="110941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00">
                  <a:extLst>
                    <a:ext uri="{9D8B030D-6E8A-4147-A177-3AD203B41FA5}">
                      <a16:colId xmlns:a16="http://schemas.microsoft.com/office/drawing/2014/main" val="4215283852"/>
                    </a:ext>
                  </a:extLst>
                </a:gridCol>
                <a:gridCol w="277750">
                  <a:extLst>
                    <a:ext uri="{9D8B030D-6E8A-4147-A177-3AD203B41FA5}">
                      <a16:colId xmlns:a16="http://schemas.microsoft.com/office/drawing/2014/main" val="3667098446"/>
                    </a:ext>
                  </a:extLst>
                </a:gridCol>
                <a:gridCol w="277750">
                  <a:extLst>
                    <a:ext uri="{9D8B030D-6E8A-4147-A177-3AD203B41FA5}">
                      <a16:colId xmlns:a16="http://schemas.microsoft.com/office/drawing/2014/main" val="2959466544"/>
                    </a:ext>
                  </a:extLst>
                </a:gridCol>
                <a:gridCol w="282512">
                  <a:extLst>
                    <a:ext uri="{9D8B030D-6E8A-4147-A177-3AD203B41FA5}">
                      <a16:colId xmlns:a16="http://schemas.microsoft.com/office/drawing/2014/main" val="2272238570"/>
                    </a:ext>
                  </a:extLst>
                </a:gridCol>
              </a:tblGrid>
              <a:tr h="192540">
                <a:tc>
                  <a:txBody>
                    <a:bodyPr/>
                    <a:lstStyle/>
                    <a:p>
                      <a:pPr algn="ctr"/>
                      <a:endParaRPr lang="de-DE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46800" marR="46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de-DE" sz="1100" b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de-DE" sz="1100" dirty="0"/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de-DE" sz="1100" b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e-DE" sz="1100" dirty="0"/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err="1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de-DE" sz="1100" b="1" baseline="-250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endParaRPr lang="de-DE" sz="1100" dirty="0"/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611925758"/>
                  </a:ext>
                </a:extLst>
              </a:tr>
              <a:tr h="192540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de-DE" sz="1100" b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6800" marR="46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/>
                    </a:p>
                  </a:txBody>
                  <a:tcPr marL="46800" marR="46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-2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1504531148"/>
                  </a:ext>
                </a:extLst>
              </a:tr>
              <a:tr h="192540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de-DE" sz="1100" b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e-DE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46800" marR="46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-2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/>
                    </a:p>
                  </a:txBody>
                  <a:tcPr marL="46800" marR="46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376305316"/>
                  </a:ext>
                </a:extLst>
              </a:tr>
              <a:tr h="192540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err="1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de-DE" sz="1100" b="1" baseline="-250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endParaRPr lang="de-DE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46800" marR="46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/>
                    </a:p>
                  </a:txBody>
                  <a:tcPr marL="46800" marR="468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179823"/>
                  </a:ext>
                </a:extLst>
              </a:tr>
            </a:tbl>
          </a:graphicData>
        </a:graphic>
      </p:graphicFrame>
      <p:sp>
        <p:nvSpPr>
          <p:cNvPr id="5" name="Rechteck: eine Ecke abgeschnitten 4">
            <a:extLst>
              <a:ext uri="{FF2B5EF4-FFF2-40B4-BE49-F238E27FC236}">
                <a16:creationId xmlns:a16="http://schemas.microsoft.com/office/drawing/2014/main" id="{18820BF7-A809-42E7-BF05-3951128D3CEF}"/>
              </a:ext>
            </a:extLst>
          </p:cNvPr>
          <p:cNvSpPr/>
          <p:nvPr/>
        </p:nvSpPr>
        <p:spPr>
          <a:xfrm>
            <a:off x="711289" y="2086357"/>
            <a:ext cx="2128342" cy="2904134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/>
              <a:t>Model </a:t>
            </a:r>
            <a:r>
              <a:rPr lang="de-DE" dirty="0" err="1"/>
              <a:t>inputs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6CE29CE-68B0-4C10-8DEE-1102F831358D}"/>
              </a:ext>
            </a:extLst>
          </p:cNvPr>
          <p:cNvSpPr/>
          <p:nvPr/>
        </p:nvSpPr>
        <p:spPr>
          <a:xfrm>
            <a:off x="877614" y="2710608"/>
            <a:ext cx="1795692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Static</a:t>
            </a:r>
          </a:p>
          <a:p>
            <a:pPr algn="ctr"/>
            <a:r>
              <a:rPr lang="de-DE" sz="1200" dirty="0"/>
              <a:t>e.g. network </a:t>
            </a:r>
            <a:r>
              <a:rPr lang="de-DE" sz="1200" dirty="0" err="1"/>
              <a:t>topology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0488CD5-0D58-4513-9C12-A7DA13E8D2D6}"/>
              </a:ext>
            </a:extLst>
          </p:cNvPr>
          <p:cNvSpPr/>
          <p:nvPr/>
        </p:nvSpPr>
        <p:spPr>
          <a:xfrm>
            <a:off x="877614" y="3792059"/>
            <a:ext cx="1795692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„Drivers“</a:t>
            </a:r>
          </a:p>
          <a:p>
            <a:pPr algn="ctr"/>
            <a:r>
              <a:rPr lang="de-DE" sz="1200" dirty="0"/>
              <a:t>e.g. </a:t>
            </a:r>
            <a:r>
              <a:rPr lang="de-DE" sz="1200" dirty="0" err="1"/>
              <a:t>costs</a:t>
            </a:r>
            <a:r>
              <a:rPr lang="de-DE" sz="1200" dirty="0"/>
              <a:t>, </a:t>
            </a:r>
            <a:r>
              <a:rPr lang="de-DE" sz="1200" dirty="0" err="1"/>
              <a:t>demand</a:t>
            </a:r>
            <a:endParaRPr lang="de-DE" sz="1200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F828B04-E358-4987-8507-D5B473284FF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673306" y="3167808"/>
            <a:ext cx="625245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A1BF7FF-183C-49CF-B0A8-A0FB7F7BFE19}"/>
              </a:ext>
            </a:extLst>
          </p:cNvPr>
          <p:cNvGrpSpPr/>
          <p:nvPr/>
        </p:nvGrpSpPr>
        <p:grpSpPr>
          <a:xfrm>
            <a:off x="8925763" y="2317645"/>
            <a:ext cx="2861321" cy="3755507"/>
            <a:chOff x="8925764" y="1629157"/>
            <a:chExt cx="2585541" cy="3361333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0AF05C85-B5E5-4A63-9B7F-36C88D273A84}"/>
                </a:ext>
              </a:extLst>
            </p:cNvPr>
            <p:cNvSpPr/>
            <p:nvPr/>
          </p:nvSpPr>
          <p:spPr>
            <a:xfrm>
              <a:off x="8925764" y="1629157"/>
              <a:ext cx="2128341" cy="2904133"/>
            </a:xfrm>
            <a:prstGeom prst="roundRect">
              <a:avLst>
                <a:gd name="adj" fmla="val 4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Model </a:t>
              </a:r>
              <a:r>
                <a:rPr lang="de-DE" dirty="0" err="1"/>
                <a:t>instance</a:t>
              </a:r>
              <a:endParaRPr lang="de-DE" dirty="0"/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C68E938C-370D-4B0E-B827-04CFA6FA9EBE}"/>
                </a:ext>
              </a:extLst>
            </p:cNvPr>
            <p:cNvSpPr/>
            <p:nvPr/>
          </p:nvSpPr>
          <p:spPr>
            <a:xfrm>
              <a:off x="9078164" y="1781557"/>
              <a:ext cx="2128341" cy="2904133"/>
            </a:xfrm>
            <a:prstGeom prst="roundRect">
              <a:avLst>
                <a:gd name="adj" fmla="val 4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Model </a:t>
              </a:r>
              <a:r>
                <a:rPr lang="de-DE" dirty="0" err="1"/>
                <a:t>instance</a:t>
              </a:r>
              <a:endParaRPr lang="de-DE" dirty="0"/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668A07DC-DB4C-4559-8E43-732E931D2A54}"/>
                </a:ext>
              </a:extLst>
            </p:cNvPr>
            <p:cNvSpPr/>
            <p:nvPr/>
          </p:nvSpPr>
          <p:spPr>
            <a:xfrm>
              <a:off x="9230564" y="1933957"/>
              <a:ext cx="2128341" cy="2904133"/>
            </a:xfrm>
            <a:prstGeom prst="roundRect">
              <a:avLst>
                <a:gd name="adj" fmla="val 4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Model </a:t>
              </a:r>
              <a:r>
                <a:rPr lang="de-DE" dirty="0" err="1"/>
                <a:t>instance</a:t>
              </a:r>
              <a:endParaRPr lang="de-DE" dirty="0"/>
            </a:p>
          </p:txBody>
        </p:sp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A0A56DBA-F174-4B8E-B68E-0B5FC543664B}"/>
                </a:ext>
              </a:extLst>
            </p:cNvPr>
            <p:cNvSpPr/>
            <p:nvPr/>
          </p:nvSpPr>
          <p:spPr>
            <a:xfrm>
              <a:off x="9382964" y="2086357"/>
              <a:ext cx="2128341" cy="2904133"/>
            </a:xfrm>
            <a:prstGeom prst="roundRect">
              <a:avLst>
                <a:gd name="adj" fmla="val 4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dirty="0"/>
                <a:t>Model </a:t>
              </a:r>
              <a:r>
                <a:rPr lang="de-DE" dirty="0" err="1"/>
                <a:t>instances</a:t>
              </a:r>
              <a:endParaRPr lang="de-DE" dirty="0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AA7E7E8-D2C9-43FC-9943-90545CF2A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10546" y="2470176"/>
              <a:ext cx="2086127" cy="2398245"/>
            </a:xfrm>
            <a:prstGeom prst="rect">
              <a:avLst/>
            </a:prstGeom>
          </p:spPr>
        </p:pic>
      </p:grpSp>
      <p:sp>
        <p:nvSpPr>
          <p:cNvPr id="31" name="Flussdiagramm: Mehrere Dokumente 30">
            <a:extLst>
              <a:ext uri="{FF2B5EF4-FFF2-40B4-BE49-F238E27FC236}">
                <a16:creationId xmlns:a16="http://schemas.microsoft.com/office/drawing/2014/main" id="{5670DDAF-77A4-4CBD-9FAF-B00FFDBD133E}"/>
              </a:ext>
            </a:extLst>
          </p:cNvPr>
          <p:cNvSpPr/>
          <p:nvPr/>
        </p:nvSpPr>
        <p:spPr>
          <a:xfrm>
            <a:off x="3514034" y="4299134"/>
            <a:ext cx="1133069" cy="107844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 descr="Präsentation mit Balkendiagramm">
            <a:extLst>
              <a:ext uri="{FF2B5EF4-FFF2-40B4-BE49-F238E27FC236}">
                <a16:creationId xmlns:a16="http://schemas.microsoft.com/office/drawing/2014/main" id="{CB9A022A-B4BA-4FDA-8645-D419FC255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6192" y="4552709"/>
            <a:ext cx="688768" cy="688768"/>
          </a:xfrm>
          <a:prstGeom prst="rect">
            <a:avLst/>
          </a:prstGeom>
        </p:spPr>
      </p:pic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501122B5-8F9A-4ADC-8A69-12AC1157578E}"/>
              </a:ext>
            </a:extLst>
          </p:cNvPr>
          <p:cNvGrpSpPr/>
          <p:nvPr/>
        </p:nvGrpSpPr>
        <p:grpSpPr>
          <a:xfrm>
            <a:off x="4906543" y="4243886"/>
            <a:ext cx="1952309" cy="1398719"/>
            <a:chOff x="4619625" y="307661"/>
            <a:chExt cx="1717675" cy="980439"/>
          </a:xfrm>
        </p:grpSpPr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B132B83C-A5EB-494C-9052-28E53719D7B6}"/>
                </a:ext>
              </a:extLst>
            </p:cNvPr>
            <p:cNvSpPr/>
            <p:nvPr/>
          </p:nvSpPr>
          <p:spPr>
            <a:xfrm>
              <a:off x="4640580" y="393697"/>
              <a:ext cx="1645920" cy="592140"/>
            </a:xfrm>
            <a:custGeom>
              <a:avLst/>
              <a:gdLst>
                <a:gd name="connsiteX0" fmla="*/ 0 w 1666875"/>
                <a:gd name="connsiteY0" fmla="*/ 338138 h 338138"/>
                <a:gd name="connsiteX1" fmla="*/ 381000 w 1666875"/>
                <a:gd name="connsiteY1" fmla="*/ 228600 h 338138"/>
                <a:gd name="connsiteX2" fmla="*/ 857250 w 1666875"/>
                <a:gd name="connsiteY2" fmla="*/ 0 h 338138"/>
                <a:gd name="connsiteX3" fmla="*/ 1338263 w 1666875"/>
                <a:gd name="connsiteY3" fmla="*/ 228600 h 338138"/>
                <a:gd name="connsiteX4" fmla="*/ 1666875 w 1666875"/>
                <a:gd name="connsiteY4" fmla="*/ 338138 h 338138"/>
                <a:gd name="connsiteX5" fmla="*/ 1666875 w 1666875"/>
                <a:gd name="connsiteY5" fmla="*/ 338138 h 338138"/>
                <a:gd name="connsiteX0" fmla="*/ 0 w 1666875"/>
                <a:gd name="connsiteY0" fmla="*/ 338392 h 338392"/>
                <a:gd name="connsiteX1" fmla="*/ 384175 w 1666875"/>
                <a:gd name="connsiteY1" fmla="*/ 276479 h 338392"/>
                <a:gd name="connsiteX2" fmla="*/ 857250 w 1666875"/>
                <a:gd name="connsiteY2" fmla="*/ 254 h 338392"/>
                <a:gd name="connsiteX3" fmla="*/ 1338263 w 1666875"/>
                <a:gd name="connsiteY3" fmla="*/ 228854 h 338392"/>
                <a:gd name="connsiteX4" fmla="*/ 1666875 w 1666875"/>
                <a:gd name="connsiteY4" fmla="*/ 338392 h 338392"/>
                <a:gd name="connsiteX5" fmla="*/ 1666875 w 1666875"/>
                <a:gd name="connsiteY5" fmla="*/ 338392 h 338392"/>
                <a:gd name="connsiteX0" fmla="*/ 0 w 1666875"/>
                <a:gd name="connsiteY0" fmla="*/ 338138 h 338138"/>
                <a:gd name="connsiteX1" fmla="*/ 384175 w 1666875"/>
                <a:gd name="connsiteY1" fmla="*/ 276225 h 338138"/>
                <a:gd name="connsiteX2" fmla="*/ 857250 w 1666875"/>
                <a:gd name="connsiteY2" fmla="*/ 0 h 338138"/>
                <a:gd name="connsiteX3" fmla="*/ 1338263 w 1666875"/>
                <a:gd name="connsiteY3" fmla="*/ 276225 h 338138"/>
                <a:gd name="connsiteX4" fmla="*/ 1666875 w 1666875"/>
                <a:gd name="connsiteY4" fmla="*/ 338138 h 338138"/>
                <a:gd name="connsiteX5" fmla="*/ 1666875 w 1666875"/>
                <a:gd name="connsiteY5" fmla="*/ 338138 h 338138"/>
                <a:gd name="connsiteX0" fmla="*/ 0 w 1666875"/>
                <a:gd name="connsiteY0" fmla="*/ 512763 h 512763"/>
                <a:gd name="connsiteX1" fmla="*/ 384175 w 1666875"/>
                <a:gd name="connsiteY1" fmla="*/ 450850 h 512763"/>
                <a:gd name="connsiteX2" fmla="*/ 857250 w 1666875"/>
                <a:gd name="connsiteY2" fmla="*/ 0 h 512763"/>
                <a:gd name="connsiteX3" fmla="*/ 1338263 w 1666875"/>
                <a:gd name="connsiteY3" fmla="*/ 450850 h 512763"/>
                <a:gd name="connsiteX4" fmla="*/ 1666875 w 1666875"/>
                <a:gd name="connsiteY4" fmla="*/ 512763 h 512763"/>
                <a:gd name="connsiteX5" fmla="*/ 1666875 w 1666875"/>
                <a:gd name="connsiteY5" fmla="*/ 512763 h 512763"/>
                <a:gd name="connsiteX0" fmla="*/ 0 w 1666875"/>
                <a:gd name="connsiteY0" fmla="*/ 592138 h 594571"/>
                <a:gd name="connsiteX1" fmla="*/ 384175 w 1666875"/>
                <a:gd name="connsiteY1" fmla="*/ 530225 h 594571"/>
                <a:gd name="connsiteX2" fmla="*/ 850900 w 1666875"/>
                <a:gd name="connsiteY2" fmla="*/ 0 h 594571"/>
                <a:gd name="connsiteX3" fmla="*/ 1338263 w 1666875"/>
                <a:gd name="connsiteY3" fmla="*/ 530225 h 594571"/>
                <a:gd name="connsiteX4" fmla="*/ 1666875 w 1666875"/>
                <a:gd name="connsiteY4" fmla="*/ 592138 h 594571"/>
                <a:gd name="connsiteX5" fmla="*/ 1666875 w 1666875"/>
                <a:gd name="connsiteY5" fmla="*/ 592138 h 594571"/>
                <a:gd name="connsiteX0" fmla="*/ 0 w 1666875"/>
                <a:gd name="connsiteY0" fmla="*/ 592212 h 594645"/>
                <a:gd name="connsiteX1" fmla="*/ 387350 w 1666875"/>
                <a:gd name="connsiteY1" fmla="*/ 492199 h 594645"/>
                <a:gd name="connsiteX2" fmla="*/ 850900 w 1666875"/>
                <a:gd name="connsiteY2" fmla="*/ 74 h 594645"/>
                <a:gd name="connsiteX3" fmla="*/ 1338263 w 1666875"/>
                <a:gd name="connsiteY3" fmla="*/ 530299 h 594645"/>
                <a:gd name="connsiteX4" fmla="*/ 1666875 w 1666875"/>
                <a:gd name="connsiteY4" fmla="*/ 592212 h 594645"/>
                <a:gd name="connsiteX5" fmla="*/ 1666875 w 1666875"/>
                <a:gd name="connsiteY5" fmla="*/ 592212 h 594645"/>
                <a:gd name="connsiteX0" fmla="*/ 0 w 1666875"/>
                <a:gd name="connsiteY0" fmla="*/ 592138 h 592138"/>
                <a:gd name="connsiteX1" fmla="*/ 387350 w 1666875"/>
                <a:gd name="connsiteY1" fmla="*/ 492125 h 592138"/>
                <a:gd name="connsiteX2" fmla="*/ 850900 w 1666875"/>
                <a:gd name="connsiteY2" fmla="*/ 0 h 592138"/>
                <a:gd name="connsiteX3" fmla="*/ 1338263 w 1666875"/>
                <a:gd name="connsiteY3" fmla="*/ 492125 h 592138"/>
                <a:gd name="connsiteX4" fmla="*/ 1666875 w 1666875"/>
                <a:gd name="connsiteY4" fmla="*/ 592138 h 592138"/>
                <a:gd name="connsiteX5" fmla="*/ 1666875 w 1666875"/>
                <a:gd name="connsiteY5" fmla="*/ 592138 h 592138"/>
                <a:gd name="connsiteX0" fmla="*/ 0 w 1666875"/>
                <a:gd name="connsiteY0" fmla="*/ 592138 h 592138"/>
                <a:gd name="connsiteX1" fmla="*/ 387350 w 1666875"/>
                <a:gd name="connsiteY1" fmla="*/ 492125 h 592138"/>
                <a:gd name="connsiteX2" fmla="*/ 850900 w 1666875"/>
                <a:gd name="connsiteY2" fmla="*/ 0 h 592138"/>
                <a:gd name="connsiteX3" fmla="*/ 1142122 w 1666875"/>
                <a:gd name="connsiteY3" fmla="*/ 492125 h 592138"/>
                <a:gd name="connsiteX4" fmla="*/ 1666875 w 1666875"/>
                <a:gd name="connsiteY4" fmla="*/ 592138 h 592138"/>
                <a:gd name="connsiteX5" fmla="*/ 1666875 w 1666875"/>
                <a:gd name="connsiteY5" fmla="*/ 592138 h 592138"/>
                <a:gd name="connsiteX0" fmla="*/ 0 w 1666875"/>
                <a:gd name="connsiteY0" fmla="*/ 592140 h 592140"/>
                <a:gd name="connsiteX1" fmla="*/ 541690 w 1666875"/>
                <a:gd name="connsiteY1" fmla="*/ 498477 h 592140"/>
                <a:gd name="connsiteX2" fmla="*/ 850900 w 1666875"/>
                <a:gd name="connsiteY2" fmla="*/ 2 h 592140"/>
                <a:gd name="connsiteX3" fmla="*/ 1142122 w 1666875"/>
                <a:gd name="connsiteY3" fmla="*/ 492127 h 592140"/>
                <a:gd name="connsiteX4" fmla="*/ 1666875 w 1666875"/>
                <a:gd name="connsiteY4" fmla="*/ 592140 h 592140"/>
                <a:gd name="connsiteX5" fmla="*/ 1666875 w 1666875"/>
                <a:gd name="connsiteY5" fmla="*/ 592140 h 59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875" h="592140">
                  <a:moveTo>
                    <a:pt x="0" y="592140"/>
                  </a:moveTo>
                  <a:cubicBezTo>
                    <a:pt x="119062" y="565549"/>
                    <a:pt x="399873" y="597167"/>
                    <a:pt x="541690" y="498477"/>
                  </a:cubicBezTo>
                  <a:cubicBezTo>
                    <a:pt x="683507" y="399787"/>
                    <a:pt x="750828" y="1060"/>
                    <a:pt x="850900" y="2"/>
                  </a:cubicBezTo>
                  <a:cubicBezTo>
                    <a:pt x="950972" y="-1056"/>
                    <a:pt x="1006126" y="393437"/>
                    <a:pt x="1142122" y="492127"/>
                  </a:cubicBezTo>
                  <a:cubicBezTo>
                    <a:pt x="1278118" y="590817"/>
                    <a:pt x="1579416" y="575471"/>
                    <a:pt x="1666875" y="592140"/>
                  </a:cubicBezTo>
                  <a:lnTo>
                    <a:pt x="1666875" y="592140"/>
                  </a:ln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F85FB84C-66D7-4153-8963-A2E850FB1736}"/>
                </a:ext>
              </a:extLst>
            </p:cNvPr>
            <p:cNvSpPr/>
            <p:nvPr/>
          </p:nvSpPr>
          <p:spPr>
            <a:xfrm>
              <a:off x="4619625" y="951428"/>
              <a:ext cx="1717675" cy="6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96202743-6834-4B46-BB69-B5D65DF048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77867" y="307661"/>
              <a:ext cx="596" cy="715808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0701EAD8-A99E-4EEA-BBFE-3487B44AEA41}"/>
                </a:ext>
              </a:extLst>
            </p:cNvPr>
            <p:cNvSpPr/>
            <p:nvPr/>
          </p:nvSpPr>
          <p:spPr>
            <a:xfrm>
              <a:off x="4864037" y="762692"/>
              <a:ext cx="160983" cy="232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892DD2AB-1E6F-4795-B6E2-23F7A690CB6B}"/>
                </a:ext>
              </a:extLst>
            </p:cNvPr>
            <p:cNvSpPr/>
            <p:nvPr/>
          </p:nvSpPr>
          <p:spPr>
            <a:xfrm>
              <a:off x="5910481" y="768726"/>
              <a:ext cx="207574" cy="232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C9D91098-D040-40DE-9F32-15F112FFAAFA}"/>
                </a:ext>
              </a:extLst>
            </p:cNvPr>
            <p:cNvCxnSpPr>
              <a:cxnSpLocks/>
              <a:stCxn id="63" idx="2"/>
              <a:endCxn id="62" idx="2"/>
            </p:cNvCxnSpPr>
            <p:nvPr/>
          </p:nvCxnSpPr>
          <p:spPr>
            <a:xfrm flipH="1" flipV="1">
              <a:off x="4944530" y="995541"/>
              <a:ext cx="1069738" cy="6034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5FEF42E1-4407-4211-B114-0AABBC4E5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3443" y="919363"/>
              <a:ext cx="0" cy="98244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0F296ED5-D540-4CF6-BD84-0768B1264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5199" y="924640"/>
              <a:ext cx="0" cy="98244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41F42647-36A3-4ABE-BF86-C6EE9E3DA211}"/>
                </a:ext>
              </a:extLst>
            </p:cNvPr>
            <p:cNvSpPr txBox="1"/>
            <p:nvPr/>
          </p:nvSpPr>
          <p:spPr>
            <a:xfrm>
              <a:off x="5196866" y="969548"/>
              <a:ext cx="653406" cy="318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mean</a:t>
              </a:r>
              <a:endParaRPr lang="de-DE" sz="1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6BB21D73-C339-4298-92E5-FCD4FAEA12FE}"/>
                </a:ext>
              </a:extLst>
            </p:cNvPr>
            <p:cNvSpPr txBox="1"/>
            <p:nvPr/>
          </p:nvSpPr>
          <p:spPr>
            <a:xfrm>
              <a:off x="4821166" y="969546"/>
              <a:ext cx="517450" cy="318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37258491-17E0-4346-A2DA-56D359F9E961}"/>
                </a:ext>
              </a:extLst>
            </p:cNvPr>
            <p:cNvSpPr txBox="1"/>
            <p:nvPr/>
          </p:nvSpPr>
          <p:spPr>
            <a:xfrm>
              <a:off x="5672601" y="969036"/>
              <a:ext cx="546289" cy="318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max</a:t>
              </a:r>
              <a:endParaRPr lang="de-DE" sz="1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174F608F-F1AB-48D0-9E9D-449D2A3CD92E}"/>
              </a:ext>
            </a:extLst>
          </p:cNvPr>
          <p:cNvSpPr/>
          <p:nvPr/>
        </p:nvSpPr>
        <p:spPr>
          <a:xfrm>
            <a:off x="3329939" y="3584144"/>
            <a:ext cx="5052061" cy="2506830"/>
          </a:xfrm>
          <a:prstGeom prst="roundRect">
            <a:avLst>
              <a:gd name="adj" fmla="val 5292"/>
            </a:avLst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algn="ctr"/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sampling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bandwiths</a:t>
            </a:r>
            <a:endParaRPr lang="de-DE" dirty="0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ABA49BCC-00D2-4EA4-AD51-5C2EA9250320}"/>
              </a:ext>
            </a:extLst>
          </p:cNvPr>
          <p:cNvSpPr txBox="1"/>
          <p:nvPr/>
        </p:nvSpPr>
        <p:spPr>
          <a:xfrm>
            <a:off x="3531993" y="5384666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>
                <a:solidFill>
                  <a:schemeClr val="tx2"/>
                </a:solidFill>
              </a:rPr>
              <a:t>Literature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review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D17D410D-3C65-4E0E-90F4-25525ABE66D0}"/>
              </a:ext>
            </a:extLst>
          </p:cNvPr>
          <p:cNvSpPr txBox="1"/>
          <p:nvPr/>
        </p:nvSpPr>
        <p:spPr>
          <a:xfrm>
            <a:off x="5098026" y="5384666"/>
            <a:ext cx="157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>
                <a:solidFill>
                  <a:schemeClr val="tx2"/>
                </a:solidFill>
              </a:rPr>
              <a:t>Truncated</a:t>
            </a:r>
            <a:r>
              <a:rPr lang="de-DE" sz="1400" dirty="0">
                <a:solidFill>
                  <a:schemeClr val="tx2"/>
                </a:solidFill>
              </a:rPr>
              <a:t> normal</a:t>
            </a: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 err="1">
                <a:solidFill>
                  <a:schemeClr val="tx2"/>
                </a:solidFill>
              </a:rPr>
              <a:t>distribution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B0C25804-B998-4534-A42B-AC8997316E85}"/>
              </a:ext>
            </a:extLst>
          </p:cNvPr>
          <p:cNvSpPr txBox="1"/>
          <p:nvPr/>
        </p:nvSpPr>
        <p:spPr>
          <a:xfrm>
            <a:off x="7128927" y="5384666"/>
            <a:ext cx="110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tx2"/>
                </a:solidFill>
              </a:rPr>
              <a:t>Pseudo-</a:t>
            </a: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 err="1">
                <a:solidFill>
                  <a:schemeClr val="tx2"/>
                </a:solidFill>
              </a:rPr>
              <a:t>correlations</a:t>
            </a:r>
            <a:endParaRPr lang="de-DE" sz="1400" dirty="0">
              <a:solidFill>
                <a:schemeClr val="tx2"/>
              </a:solidFill>
            </a:endParaRPr>
          </a:p>
        </p:txBody>
      </p: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7658BE6B-38EA-423E-9B52-62B693C33DD7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673306" y="4243706"/>
            <a:ext cx="592931" cy="55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B6C1BC30-0C00-413F-B391-67799FCBCAD3}"/>
              </a:ext>
            </a:extLst>
          </p:cNvPr>
          <p:cNvCxnSpPr>
            <a:cxnSpLocks/>
          </p:cNvCxnSpPr>
          <p:nvPr/>
        </p:nvCxnSpPr>
        <p:spPr>
          <a:xfrm flipV="1">
            <a:off x="8433616" y="4066379"/>
            <a:ext cx="486692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9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85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A6AF3-4AE1-41DA-BBE8-4D814307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Assessment: 27 Scenario indicators</a:t>
            </a:r>
            <a:r>
              <a:rPr lang="de-DE" baseline="30000" dirty="0"/>
              <a:t>1</a:t>
            </a:r>
          </a:p>
        </p:txBody>
      </p:sp>
      <p:sp>
        <p:nvSpPr>
          <p:cNvPr id="5" name="Flussdiagramm: Auszug 4">
            <a:extLst>
              <a:ext uri="{FF2B5EF4-FFF2-40B4-BE49-F238E27FC236}">
                <a16:creationId xmlns:a16="http://schemas.microsoft.com/office/drawing/2014/main" id="{39DE3188-18AD-42F5-BCA1-1545916ED138}"/>
              </a:ext>
            </a:extLst>
          </p:cNvPr>
          <p:cNvSpPr/>
          <p:nvPr/>
        </p:nvSpPr>
        <p:spPr>
          <a:xfrm>
            <a:off x="5308559" y="3468052"/>
            <a:ext cx="685800" cy="685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7C9BB80-4436-4635-ADC2-77A43E5356D2}"/>
              </a:ext>
            </a:extLst>
          </p:cNvPr>
          <p:cNvSpPr txBox="1"/>
          <p:nvPr/>
        </p:nvSpPr>
        <p:spPr>
          <a:xfrm>
            <a:off x="7129308" y="366915"/>
            <a:ext cx="410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solidFill>
                  <a:schemeClr val="tx2"/>
                </a:solidFill>
              </a:rPr>
              <a:t>1</a:t>
            </a:r>
            <a:r>
              <a:rPr lang="en-US" sz="900" dirty="0">
                <a:solidFill>
                  <a:schemeClr val="tx2"/>
                </a:solidFill>
              </a:rPr>
              <a:t> Buschmann, J., von Krbek, K., Schimeczek, C. “Energy System Indicators”, </a:t>
            </a:r>
            <a:r>
              <a:rPr lang="en-US" sz="900" dirty="0" err="1">
                <a:solidFill>
                  <a:schemeClr val="tx2"/>
                </a:solidFill>
              </a:rPr>
              <a:t>doi</a:t>
            </a:r>
            <a:r>
              <a:rPr lang="en-US" sz="900" dirty="0">
                <a:solidFill>
                  <a:schemeClr val="tx2"/>
                </a:solidFill>
              </a:rPr>
              <a:t>: 10.23728/b2share.fe70b138419243c0817425a0d2d5ae32, 2022</a:t>
            </a:r>
            <a:endParaRPr lang="de-DE" sz="900" dirty="0">
              <a:solidFill>
                <a:schemeClr val="tx2"/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ED8493B-A8B2-4A55-BED9-A89961EACBFF}"/>
              </a:ext>
            </a:extLst>
          </p:cNvPr>
          <p:cNvGrpSpPr/>
          <p:nvPr/>
        </p:nvGrpSpPr>
        <p:grpSpPr>
          <a:xfrm>
            <a:off x="6355749" y="3799416"/>
            <a:ext cx="5524502" cy="2491571"/>
            <a:chOff x="6450999" y="3713352"/>
            <a:chExt cx="5524502" cy="2491571"/>
          </a:xfrm>
        </p:grpSpPr>
        <p:sp>
          <p:nvSpPr>
            <p:cNvPr id="26" name="Parallelogramm 25">
              <a:extLst>
                <a:ext uri="{FF2B5EF4-FFF2-40B4-BE49-F238E27FC236}">
                  <a16:creationId xmlns:a16="http://schemas.microsoft.com/office/drawing/2014/main" id="{977E069F-6DD0-4544-91D9-022B71DC5501}"/>
                </a:ext>
              </a:extLst>
            </p:cNvPr>
            <p:cNvSpPr/>
            <p:nvPr/>
          </p:nvSpPr>
          <p:spPr>
            <a:xfrm flipH="1">
              <a:off x="6450999" y="3713352"/>
              <a:ext cx="5524502" cy="2491571"/>
            </a:xfrm>
            <a:prstGeom prst="parallelogram">
              <a:avLst>
                <a:gd name="adj" fmla="val 4378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D07ABA6-97C0-44BD-A2B2-BE1407CBB096}"/>
                </a:ext>
              </a:extLst>
            </p:cNvPr>
            <p:cNvSpPr txBox="1"/>
            <p:nvPr/>
          </p:nvSpPr>
          <p:spPr>
            <a:xfrm>
              <a:off x="6728939" y="3779575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Economic</a:t>
              </a:r>
              <a:r>
                <a:rPr lang="de-DE" dirty="0"/>
                <a:t> </a:t>
              </a:r>
              <a:r>
                <a:rPr lang="de-DE" dirty="0" err="1"/>
                <a:t>feasibility</a:t>
              </a:r>
              <a:endParaRPr lang="de-DE" baseline="30000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1547FF4-91D6-4154-82C8-05CC9F30F71A}"/>
                </a:ext>
              </a:extLst>
            </p:cNvPr>
            <p:cNvSpPr/>
            <p:nvPr/>
          </p:nvSpPr>
          <p:spPr>
            <a:xfrm>
              <a:off x="9380823" y="3816990"/>
              <a:ext cx="1102743" cy="1102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050" dirty="0" err="1"/>
                <a:t>Electricity</a:t>
              </a:r>
              <a:r>
                <a:rPr lang="de-DE" sz="1050" dirty="0"/>
                <a:t> </a:t>
              </a:r>
              <a:r>
                <a:rPr lang="de-DE" sz="1050" dirty="0" err="1"/>
                <a:t>price</a:t>
              </a:r>
              <a:r>
                <a:rPr lang="de-DE" sz="1050" dirty="0"/>
                <a:t> </a:t>
              </a:r>
              <a:r>
                <a:rPr lang="de-DE" sz="1050" dirty="0" err="1"/>
                <a:t>volatilities</a:t>
              </a:r>
              <a:endParaRPr lang="de-DE" sz="1050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AED78B4-37B1-4074-90CA-69D3D83F9DEA}"/>
                </a:ext>
              </a:extLst>
            </p:cNvPr>
            <p:cNvSpPr/>
            <p:nvPr/>
          </p:nvSpPr>
          <p:spPr>
            <a:xfrm>
              <a:off x="7366025" y="4314465"/>
              <a:ext cx="1102743" cy="1102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050" dirty="0"/>
                <a:t>Average </a:t>
              </a:r>
              <a:r>
                <a:rPr lang="de-DE" sz="1050" dirty="0" err="1"/>
                <a:t>electricity</a:t>
              </a:r>
              <a:r>
                <a:rPr lang="de-DE" sz="1050" dirty="0"/>
                <a:t> </a:t>
              </a:r>
              <a:r>
                <a:rPr lang="de-DE" sz="1050" dirty="0" err="1"/>
                <a:t>price</a:t>
              </a:r>
              <a:endParaRPr lang="de-DE" sz="1050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D1EC95AA-827C-4810-A86F-B67654868872}"/>
                </a:ext>
              </a:extLst>
            </p:cNvPr>
            <p:cNvSpPr/>
            <p:nvPr/>
          </p:nvSpPr>
          <p:spPr>
            <a:xfrm>
              <a:off x="8568020" y="4982561"/>
              <a:ext cx="1102743" cy="1102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050" dirty="0" err="1"/>
                <a:t>Profitability</a:t>
              </a:r>
              <a:r>
                <a:rPr lang="de-DE" sz="1050" dirty="0"/>
                <a:t> </a:t>
              </a:r>
              <a:r>
                <a:rPr lang="de-DE" sz="1050" dirty="0" err="1"/>
                <a:t>by</a:t>
              </a:r>
              <a:r>
                <a:rPr lang="de-DE" sz="1050" dirty="0"/>
                <a:t> </a:t>
              </a:r>
              <a:r>
                <a:rPr lang="de-DE" sz="1050" dirty="0" err="1"/>
                <a:t>technology</a:t>
              </a:r>
              <a:endParaRPr lang="de-DE" sz="1050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E1CA6AC-FB6F-4B2A-86B5-895199861257}"/>
                </a:ext>
              </a:extLst>
            </p:cNvPr>
            <p:cNvSpPr/>
            <p:nvPr/>
          </p:nvSpPr>
          <p:spPr>
            <a:xfrm>
              <a:off x="10313852" y="4982560"/>
              <a:ext cx="1102743" cy="1102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050" dirty="0"/>
                <a:t>Policy </a:t>
              </a:r>
              <a:r>
                <a:rPr lang="de-DE" sz="1050" dirty="0" err="1"/>
                <a:t>instrument</a:t>
              </a:r>
              <a:r>
                <a:rPr lang="de-DE" sz="1050" dirty="0"/>
                <a:t> </a:t>
              </a:r>
              <a:r>
                <a:rPr lang="de-DE" sz="1050" dirty="0" err="1"/>
                <a:t>costs</a:t>
              </a:r>
              <a:endParaRPr lang="de-DE" sz="1050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C5F39B9-C33A-4639-913B-ED019936CCEF}"/>
              </a:ext>
            </a:extLst>
          </p:cNvPr>
          <p:cNvGrpSpPr/>
          <p:nvPr/>
        </p:nvGrpSpPr>
        <p:grpSpPr>
          <a:xfrm>
            <a:off x="2471156" y="866551"/>
            <a:ext cx="5524502" cy="2491571"/>
            <a:chOff x="263890" y="842635"/>
            <a:chExt cx="5524502" cy="2491571"/>
          </a:xfrm>
        </p:grpSpPr>
        <p:sp>
          <p:nvSpPr>
            <p:cNvPr id="29" name="Parallelogramm 28">
              <a:extLst>
                <a:ext uri="{FF2B5EF4-FFF2-40B4-BE49-F238E27FC236}">
                  <a16:creationId xmlns:a16="http://schemas.microsoft.com/office/drawing/2014/main" id="{EE67CD3F-114E-4CBB-B9F2-DB2455122116}"/>
                </a:ext>
              </a:extLst>
            </p:cNvPr>
            <p:cNvSpPr/>
            <p:nvPr/>
          </p:nvSpPr>
          <p:spPr>
            <a:xfrm flipH="1">
              <a:off x="263890" y="842635"/>
              <a:ext cx="5524502" cy="2491571"/>
            </a:xfrm>
            <a:prstGeom prst="parallelogram">
              <a:avLst>
                <a:gd name="adj" fmla="val 43780"/>
              </a:avLst>
            </a:prstGeom>
            <a:solidFill>
              <a:srgbClr val="6CB9DC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242370A-508B-4F7F-B812-79178BE34AA7}"/>
                </a:ext>
              </a:extLst>
            </p:cNvPr>
            <p:cNvSpPr txBox="1"/>
            <p:nvPr/>
          </p:nvSpPr>
          <p:spPr>
            <a:xfrm>
              <a:off x="417722" y="890958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Sustainability</a:t>
              </a:r>
              <a:endParaRPr lang="de-DE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8426144-2CFB-4F4D-9868-FC76B3558A5E}"/>
                </a:ext>
              </a:extLst>
            </p:cNvPr>
            <p:cNvSpPr/>
            <p:nvPr/>
          </p:nvSpPr>
          <p:spPr>
            <a:xfrm>
              <a:off x="1052167" y="1326128"/>
              <a:ext cx="1102743" cy="110274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050" dirty="0"/>
                <a:t>Dispersion </a:t>
              </a:r>
              <a:r>
                <a:rPr lang="de-DE" sz="1050" dirty="0" err="1"/>
                <a:t>of</a:t>
              </a:r>
              <a:r>
                <a:rPr lang="de-DE" sz="1050" dirty="0"/>
                <a:t> VRE </a:t>
              </a:r>
              <a:r>
                <a:rPr lang="de-DE" sz="1050" dirty="0" err="1"/>
                <a:t>generation</a:t>
              </a:r>
              <a:endParaRPr lang="de-DE" sz="1050" dirty="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9AEEA79-773B-4D1B-B737-40654908A728}"/>
                </a:ext>
              </a:extLst>
            </p:cNvPr>
            <p:cNvSpPr/>
            <p:nvPr/>
          </p:nvSpPr>
          <p:spPr>
            <a:xfrm>
              <a:off x="2341450" y="2088420"/>
              <a:ext cx="1102743" cy="110274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050" dirty="0"/>
                <a:t>Carbon </a:t>
              </a:r>
              <a:r>
                <a:rPr lang="de-DE" sz="1050" dirty="0" err="1"/>
                <a:t>dioxide</a:t>
              </a:r>
              <a:r>
                <a:rPr lang="de-DE" sz="1050" dirty="0"/>
                <a:t> </a:t>
              </a:r>
              <a:r>
                <a:rPr lang="de-DE" sz="1050" dirty="0" err="1"/>
                <a:t>emissions</a:t>
              </a:r>
              <a:r>
                <a:rPr lang="de-DE" sz="1050" dirty="0"/>
                <a:t> 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625C149-7F79-47EC-8E97-9FB66B2040A5}"/>
                </a:ext>
              </a:extLst>
            </p:cNvPr>
            <p:cNvSpPr/>
            <p:nvPr/>
          </p:nvSpPr>
          <p:spPr>
            <a:xfrm>
              <a:off x="4137072" y="2131948"/>
              <a:ext cx="1102743" cy="110274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050" dirty="0" err="1"/>
                <a:t>Renewable</a:t>
              </a:r>
              <a:r>
                <a:rPr lang="de-DE" sz="1050" dirty="0"/>
                <a:t> Energy Penetration Index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54549EA-9459-4FDB-819D-BD110A09FEDA}"/>
                </a:ext>
              </a:extLst>
            </p:cNvPr>
            <p:cNvSpPr/>
            <p:nvPr/>
          </p:nvSpPr>
          <p:spPr>
            <a:xfrm>
              <a:off x="3323691" y="952565"/>
              <a:ext cx="1102743" cy="110274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050" dirty="0"/>
                <a:t>Shannon-Wiener-Index </a:t>
              </a:r>
            </a:p>
          </p:txBody>
        </p:sp>
      </p:grpSp>
      <p:sp>
        <p:nvSpPr>
          <p:cNvPr id="25" name="Parallelogramm 24">
            <a:extLst>
              <a:ext uri="{FF2B5EF4-FFF2-40B4-BE49-F238E27FC236}">
                <a16:creationId xmlns:a16="http://schemas.microsoft.com/office/drawing/2014/main" id="{9A1B7687-C331-4520-8DE0-2F05F6DE2ADD}"/>
              </a:ext>
            </a:extLst>
          </p:cNvPr>
          <p:cNvSpPr/>
          <p:nvPr/>
        </p:nvSpPr>
        <p:spPr>
          <a:xfrm flipH="1">
            <a:off x="363050" y="3822840"/>
            <a:ext cx="5524502" cy="2491571"/>
          </a:xfrm>
          <a:prstGeom prst="parallelogram">
            <a:avLst>
              <a:gd name="adj" fmla="val 43780"/>
            </a:avLst>
          </a:prstGeom>
          <a:solidFill>
            <a:srgbClr val="E76C4B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B6587-90CF-45FF-856A-82A1737D8D7D}"/>
              </a:ext>
            </a:extLst>
          </p:cNvPr>
          <p:cNvSpPr txBox="1"/>
          <p:nvPr/>
        </p:nvSpPr>
        <p:spPr>
          <a:xfrm>
            <a:off x="465479" y="382315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Security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supply</a:t>
            </a:r>
            <a:endParaRPr lang="de-DE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044A316-53E8-4236-8358-454A2B316A54}"/>
              </a:ext>
            </a:extLst>
          </p:cNvPr>
          <p:cNvSpPr/>
          <p:nvPr/>
        </p:nvSpPr>
        <p:spPr>
          <a:xfrm>
            <a:off x="4276355" y="5068625"/>
            <a:ext cx="1102743" cy="110274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50" dirty="0" err="1"/>
              <a:t>Expected</a:t>
            </a:r>
            <a:r>
              <a:rPr lang="de-DE" sz="1050" dirty="0"/>
              <a:t> </a:t>
            </a:r>
            <a:r>
              <a:rPr lang="de-DE" sz="1050" dirty="0" err="1"/>
              <a:t>Flexibility</a:t>
            </a:r>
            <a:r>
              <a:rPr lang="de-DE" sz="1050" dirty="0"/>
              <a:t> Shortfall 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5CB6716-9EEC-4CDE-99D7-9CD7856E1163}"/>
              </a:ext>
            </a:extLst>
          </p:cNvPr>
          <p:cNvSpPr/>
          <p:nvPr/>
        </p:nvSpPr>
        <p:spPr>
          <a:xfrm>
            <a:off x="2476090" y="5072472"/>
            <a:ext cx="1102743" cy="110274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50" dirty="0"/>
              <a:t>Grid-</a:t>
            </a:r>
            <a:r>
              <a:rPr lang="de-DE" sz="1050" dirty="0" err="1"/>
              <a:t>related</a:t>
            </a:r>
            <a:r>
              <a:rPr lang="de-DE" sz="1050" dirty="0"/>
              <a:t> </a:t>
            </a:r>
            <a:r>
              <a:rPr lang="de-DE" sz="1050" dirty="0" err="1"/>
              <a:t>curtailment</a:t>
            </a:r>
            <a:endParaRPr lang="de-DE" sz="105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A82E110-AD24-4057-B739-E130BDF659F9}"/>
              </a:ext>
            </a:extLst>
          </p:cNvPr>
          <p:cNvSpPr/>
          <p:nvPr/>
        </p:nvSpPr>
        <p:spPr>
          <a:xfrm>
            <a:off x="1218858" y="4321813"/>
            <a:ext cx="1102743" cy="110274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50" dirty="0"/>
              <a:t>Energy Not </a:t>
            </a:r>
            <a:r>
              <a:rPr lang="de-DE" sz="1050" dirty="0" err="1"/>
              <a:t>Served</a:t>
            </a:r>
            <a:endParaRPr lang="de-DE" sz="105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932A8EE-1316-4A4E-B312-18FE81033897}"/>
              </a:ext>
            </a:extLst>
          </p:cNvPr>
          <p:cNvSpPr/>
          <p:nvPr/>
        </p:nvSpPr>
        <p:spPr>
          <a:xfrm>
            <a:off x="3491673" y="3910681"/>
            <a:ext cx="1102743" cy="110274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50" dirty="0"/>
              <a:t>Energy </a:t>
            </a:r>
            <a:r>
              <a:rPr lang="de-DE" sz="1050" dirty="0" err="1"/>
              <a:t>self</a:t>
            </a:r>
            <a:r>
              <a:rPr lang="de-DE" sz="1050" dirty="0"/>
              <a:t> </a:t>
            </a:r>
            <a:r>
              <a:rPr lang="de-DE" sz="1050" dirty="0" err="1"/>
              <a:t>sufficiency</a:t>
            </a:r>
            <a:r>
              <a:rPr lang="de-DE" sz="1050" dirty="0"/>
              <a:t> rate</a:t>
            </a: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E21AE4AE-6CF1-40B9-B302-D9E0E608A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40400"/>
              </p:ext>
            </p:extLst>
          </p:nvPr>
        </p:nvGraphicFramePr>
        <p:xfrm>
          <a:off x="8194161" y="1211244"/>
          <a:ext cx="3867149" cy="236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787">
                  <a:extLst>
                    <a:ext uri="{9D8B030D-6E8A-4147-A177-3AD203B41FA5}">
                      <a16:colId xmlns:a16="http://schemas.microsoft.com/office/drawing/2014/main" val="1182028429"/>
                    </a:ext>
                  </a:extLst>
                </a:gridCol>
                <a:gridCol w="1098362">
                  <a:extLst>
                    <a:ext uri="{9D8B030D-6E8A-4147-A177-3AD203B41FA5}">
                      <a16:colId xmlns:a16="http://schemas.microsoft.com/office/drawing/2014/main" val="4203658267"/>
                    </a:ext>
                  </a:extLst>
                </a:gridCol>
              </a:tblGrid>
              <a:tr h="527685">
                <a:tc>
                  <a:txBody>
                    <a:bodyPr/>
                    <a:lstStyle/>
                    <a:p>
                      <a:r>
                        <a:rPr lang="de-DE" dirty="0" err="1"/>
                        <a:t>Exemplary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Indicators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Direc-tion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673026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RE-share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↑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03085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de-DE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-emissions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↓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3251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Geographical dispersion </a:t>
                      </a:r>
                    </a:p>
                    <a:p>
                      <a:pPr algn="l"/>
                      <a:r>
                        <a:rPr lang="en-US" sz="1800" dirty="0"/>
                        <a:t>of VRE power generation</a:t>
                      </a:r>
                      <a:endParaRPr lang="de-DE" sz="1800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?</a:t>
                      </a:r>
                    </a:p>
                  </a:txBody>
                  <a:tcPr>
                    <a:solidFill>
                      <a:srgbClr val="D91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40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86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dad9fe-cda8-47ed-851c-5bddb7f7bf1d">RJR4FMAMASVY-255725602-1707</_dlc_DocId>
    <_dlc_DocIdUrl xmlns="61dad9fe-cda8-47ed-851c-5bddb7f7bf1d">
      <Url>https://teamsites.dlr.de/sites/corporatedesign/_layouts/15/DocIdRedir.aspx?ID=RJR4FMAMASVY-255725602-1707</Url>
      <Description>RJR4FMAMASVY-255725602-1707</Description>
    </_dlc_DocIdUrl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8642E809F99A4B88805E4D04E7DEC5" ma:contentTypeVersion="2" ma:contentTypeDescription="Ein neues Dokument erstellen." ma:contentTypeScope="" ma:versionID="d15227cf0aaf4819343fb832bd48d19b">
  <xsd:schema xmlns:xsd="http://www.w3.org/2001/XMLSchema" xmlns:xs="http://www.w3.org/2001/XMLSchema" xmlns:p="http://schemas.microsoft.com/office/2006/metadata/properties" xmlns:ns2="61dad9fe-cda8-47ed-851c-5bddb7f7bf1d" targetNamespace="http://schemas.microsoft.com/office/2006/metadata/properties" ma:root="true" ma:fieldsID="5c6cc39d14485c4ec9adf8f493c5734c" ns2:_="">
    <xsd:import namespace="61dad9fe-cda8-47ed-851c-5bddb7f7bf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ad9fe-cda8-47ed-851c-5bddb7f7bf1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170D5A-9BC8-4D7D-BA7D-63FC497B55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D41FAA-8ABE-45CF-BBF4-A2B10E5E769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61dad9fe-cda8-47ed-851c-5bddb7f7bf1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4E6433-2E89-4D2A-8CB2-48A0D4CFA6A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B303279-336F-4400-83DD-EEB1DCFEA4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ad9fe-cda8-47ed-851c-5bddb7f7b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Breitbild</PresentationFormat>
  <Paragraphs>143</Paragraphs>
  <Slides>19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</vt:lpstr>
      <vt:lpstr>How to explore a large scenario space of future power systems?  A multi-perspective analysis for Germany</vt:lpstr>
      <vt:lpstr>Exploring the Scenario Space</vt:lpstr>
      <vt:lpstr>Exploring the Scenario Space</vt:lpstr>
      <vt:lpstr>MEthodology</vt:lpstr>
      <vt:lpstr>Three Main Challenges</vt:lpstr>
      <vt:lpstr>Three Solutions</vt:lpstr>
      <vt:lpstr>Introducing a complex workflow</vt:lpstr>
      <vt:lpstr>Generation of multiple model instances</vt:lpstr>
      <vt:lpstr>Assessment: 27 Scenario indicators1</vt:lpstr>
      <vt:lpstr>From indicators to Points-of-Interest</vt:lpstr>
      <vt:lpstr>Results</vt:lpstr>
      <vt:lpstr>Results 1:  Overall distribution of technologies over 3600 runs</vt:lpstr>
      <vt:lpstr>Results 2: Clustering scenario groups</vt:lpstr>
      <vt:lpstr>Results 2: Clustering scenario groups</vt:lpstr>
      <vt:lpstr>Results 3: How many scenarios do we need at all?</vt:lpstr>
      <vt:lpstr>Limitations &amp; Outlook</vt:lpstr>
      <vt:lpstr>Conclusion</vt:lpstr>
      <vt:lpstr>Thank you!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Frey, Ulrich</cp:lastModifiedBy>
  <cp:revision>274</cp:revision>
  <dcterms:created xsi:type="dcterms:W3CDTF">2022-03-24T21:12:41Z</dcterms:created>
  <dcterms:modified xsi:type="dcterms:W3CDTF">2023-02-15T10:28:34Z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0x010100568642E809F99A4B88805E4D04E7DEC5</vt:lpwstr>
  </property>
  <property fmtid="{D5CDD505-2E9C-101B-9397-08002B2CF9AE}" pid="3" name="_dlc_DocIdItemGuid">
    <vt:lpwstr>96de9b51-b4b2-4c73-82fc-f2d82905805f</vt:lpwstr>
  </property>
</Properties>
</file>