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48" r:id="rId1"/>
  </p:sldMasterIdLst>
  <p:sldIdLst>
    <p:sldId id="256" r:id="rId2"/>
    <p:sldId id="257" r:id="rId3"/>
    <p:sldId id="372" r:id="rId4"/>
    <p:sldId id="379" r:id="rId5"/>
    <p:sldId id="374" r:id="rId6"/>
    <p:sldId id="371" r:id="rId7"/>
    <p:sldId id="2063" r:id="rId8"/>
    <p:sldId id="2061" r:id="rId9"/>
    <p:sldId id="2064" r:id="rId10"/>
    <p:sldId id="363" r:id="rId11"/>
    <p:sldId id="2069" r:id="rId12"/>
    <p:sldId id="2067" r:id="rId13"/>
    <p:sldId id="2070" r:id="rId14"/>
    <p:sldId id="2065" r:id="rId15"/>
    <p:sldId id="2066" r:id="rId16"/>
    <p:sldId id="366" r:id="rId17"/>
    <p:sldId id="2048" r:id="rId18"/>
    <p:sldId id="385" r:id="rId19"/>
    <p:sldId id="2060" r:id="rId20"/>
  </p:sldIdLst>
  <p:sldSz cx="9144000" cy="5143500" type="screen16x9"/>
  <p:notesSz cx="9144000" cy="51435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8F4F5D-A938-4588-669B-6A56F2871B00}">
  <a:tblStyle styleId="{7F8F4F5D-A938-4588-669B-6A56F2871B00}" styleName="Keine Formatvorlage, Tabellenraster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6048375" y="4068000"/>
            <a:ext cx="2771774" cy="772288"/>
          </a:xfrm>
        </p:spPr>
        <p:txBody>
          <a:bodyPr lIns="0" tIns="0" rIns="0" bIns="0" anchor="ctr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  <a:cs typeface="Arial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de-AT"/>
              <a:t>DD. MMMMM 2018</a:t>
            </a:r>
            <a:endParaRPr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144000" cy="4021281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860797" y="782052"/>
            <a:ext cx="3422406" cy="900000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 bwMode="auto">
          <a:xfrm>
            <a:off x="575556" y="2211710"/>
            <a:ext cx="7992888" cy="1203324"/>
          </a:xfrm>
        </p:spPr>
        <p:txBody>
          <a:bodyPr lIns="0" tIns="0" rIns="0" bIns="0" anchor="ctr" anchorCtr="1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>
              <a:defRPr/>
            </a:pPr>
            <a:r>
              <a:rPr lang="de-DE"/>
              <a:t>Mustertitel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23850" y="4068764"/>
            <a:ext cx="5653088" cy="771524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>
              <a:defRPr/>
            </a:pPr>
            <a:r>
              <a:rPr lang="de-AT"/>
              <a:t>Dr. Mag. Muster Mustermann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l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lr - VA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 bwMode="auto"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r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3167062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rr - VA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3167062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r - VA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m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 bwMode="auto"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 bwMode="auto"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mr - VA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 bwMode="auto"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 bwMode="auto"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mr^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 bwMode="auto"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>
              <a:defRPr/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 bwMode="auto">
          <a:xfrm>
            <a:off x="324000" y="1058400"/>
            <a:ext cx="2772000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3" name="Inhaltsplatzhalter 7"/>
          <p:cNvSpPr>
            <a:spLocks noGrp="1"/>
          </p:cNvSpPr>
          <p:nvPr>
            <p:ph sz="quarter" idx="14" hasCustomPrompt="1"/>
          </p:nvPr>
        </p:nvSpPr>
        <p:spPr bwMode="auto">
          <a:xfrm>
            <a:off x="323625" y="2290490"/>
            <a:ext cx="2772000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 hasCustomPrompt="1"/>
          </p:nvPr>
        </p:nvSpPr>
        <p:spPr bwMode="auto">
          <a:xfrm>
            <a:off x="323403" y="3514627"/>
            <a:ext cx="2772000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5" name="Inhaltsplatzhalter 7"/>
          <p:cNvSpPr>
            <a:spLocks noGrp="1"/>
          </p:cNvSpPr>
          <p:nvPr>
            <p:ph sz="quarter" idx="16" hasCustomPrompt="1"/>
          </p:nvPr>
        </p:nvSpPr>
        <p:spPr bwMode="auto">
          <a:xfrm>
            <a:off x="3174773" y="1058400"/>
            <a:ext cx="2802165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6" name="Inhaltsplatzhalter 7"/>
          <p:cNvSpPr>
            <a:spLocks noGrp="1"/>
          </p:cNvSpPr>
          <p:nvPr>
            <p:ph sz="quarter" idx="17" hasCustomPrompt="1"/>
          </p:nvPr>
        </p:nvSpPr>
        <p:spPr bwMode="auto">
          <a:xfrm>
            <a:off x="3174773" y="2290490"/>
            <a:ext cx="2802165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20" name="Inhaltsplatzhalter 7"/>
          <p:cNvSpPr>
            <a:spLocks noGrp="1"/>
          </p:cNvSpPr>
          <p:nvPr>
            <p:ph sz="quarter" idx="18" hasCustomPrompt="1"/>
          </p:nvPr>
        </p:nvSpPr>
        <p:spPr bwMode="auto">
          <a:xfrm>
            <a:off x="3174773" y="3514627"/>
            <a:ext cx="2802165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21" name="Inhaltsplatzhalter 7"/>
          <p:cNvSpPr>
            <a:spLocks noGrp="1"/>
          </p:cNvSpPr>
          <p:nvPr>
            <p:ph sz="quarter" idx="19" hasCustomPrompt="1"/>
          </p:nvPr>
        </p:nvSpPr>
        <p:spPr bwMode="auto">
          <a:xfrm>
            <a:off x="6054923" y="1058400"/>
            <a:ext cx="2765227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22" name="Inhaltsplatzhalter 7"/>
          <p:cNvSpPr>
            <a:spLocks noGrp="1"/>
          </p:cNvSpPr>
          <p:nvPr>
            <p:ph sz="quarter" idx="20" hasCustomPrompt="1"/>
          </p:nvPr>
        </p:nvSpPr>
        <p:spPr bwMode="auto">
          <a:xfrm>
            <a:off x="6054923" y="2290490"/>
            <a:ext cx="2765227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23" name="Inhaltsplatzhalter 7"/>
          <p:cNvSpPr>
            <a:spLocks noGrp="1"/>
          </p:cNvSpPr>
          <p:nvPr>
            <p:ph sz="quarter" idx="21" hasCustomPrompt="1"/>
          </p:nvPr>
        </p:nvSpPr>
        <p:spPr bwMode="auto">
          <a:xfrm>
            <a:off x="6054923" y="3514627"/>
            <a:ext cx="2765227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2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2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4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24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ontakt_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 bwMode="auto"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>
              <a:defRPr/>
            </a:pPr>
            <a:endParaRPr lang="de-DE">
              <a:solidFill>
                <a:srgbClr val="0066A9"/>
              </a:solidFill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2836528" y="2130720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AT"/>
              <a:t>Titel Vorname Name</a:t>
            </a:r>
            <a:endParaRPr/>
          </a:p>
        </p:txBody>
      </p:sp>
      <p:sp>
        <p:nvSpPr>
          <p:cNvPr id="10" name="Inhaltsplatzhalter 2"/>
          <p:cNvSpPr>
            <a:spLocks noGrp="1"/>
          </p:cNvSpPr>
          <p:nvPr>
            <p:ph idx="13" hasCustomPrompt="1"/>
          </p:nvPr>
        </p:nvSpPr>
        <p:spPr bwMode="auto">
          <a:xfrm>
            <a:off x="4283967" y="2511391"/>
            <a:ext cx="2117737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DW</a:t>
            </a:r>
            <a:endParaRPr/>
          </a:p>
        </p:txBody>
      </p:sp>
      <p:sp>
        <p:nvSpPr>
          <p:cNvPr id="12" name="Textfeld 11"/>
          <p:cNvSpPr txBox="1"/>
          <p:nvPr userDrawn="1"/>
        </p:nvSpPr>
        <p:spPr bwMode="auto">
          <a:xfrm>
            <a:off x="3329070" y="2511391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+43 1 24724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3329071" y="2853637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vorname.nachname@e-control.at</a:t>
            </a:r>
            <a:endParaRPr/>
          </a:p>
        </p:txBody>
      </p:sp>
      <p:sp>
        <p:nvSpPr>
          <p:cNvPr id="18" name="Textfeld 17"/>
          <p:cNvSpPr txBox="1"/>
          <p:nvPr userDrawn="1"/>
        </p:nvSpPr>
        <p:spPr bwMode="auto">
          <a:xfrm>
            <a:off x="3329075" y="3205304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www.e-control.at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9" name="Rechteck 18"/>
          <p:cNvSpPr/>
          <p:nvPr userDrawn="1"/>
        </p:nvSpPr>
        <p:spPr bwMode="auto">
          <a:xfrm>
            <a:off x="2757091" y="248061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</a:rPr>
              <a:t>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 bwMode="auto">
          <a:xfrm>
            <a:off x="2751480" y="282285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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 bwMode="auto">
          <a:xfrm>
            <a:off x="2766709" y="31745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</a:t>
            </a:r>
            <a:endParaRPr lang="de-DE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Kontakt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renner - E-Contro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 bwMode="auto"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>
              <a:defRPr/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>
              <a:defRPr/>
            </a:pPr>
            <a:r>
              <a:rPr lang="de-DE"/>
              <a:t>Formatvorlage des Untertitelmasters durch Klicken bearbeiten</a:t>
            </a:r>
            <a:endParaRPr lang="de-AT"/>
          </a:p>
        </p:txBody>
      </p:sp>
      <p:grpSp>
        <p:nvGrpSpPr>
          <p:cNvPr id="14" name="Gruppieren 13"/>
          <p:cNvGrpSpPr>
            <a:grpSpLocks noChangeAspect="1"/>
          </p:cNvGrpSpPr>
          <p:nvPr userDrawn="1"/>
        </p:nvGrpSpPr>
        <p:grpSpPr bwMode="auto">
          <a:xfrm>
            <a:off x="3927377" y="1401602"/>
            <a:ext cx="1289247" cy="1332000"/>
            <a:chOff x="467544" y="1660398"/>
            <a:chExt cx="1764196" cy="1822704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/>
            <a:srcRect r="74547"/>
            <a:stretch/>
          </p:blipFill>
          <p:spPr bwMode="auto">
            <a:xfrm>
              <a:off x="467544" y="1660398"/>
              <a:ext cx="1764196" cy="1822704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 bwMode="auto">
            <a:xfrm>
              <a:off x="1943708" y="2374474"/>
              <a:ext cx="288032" cy="2411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>
                <a:defRPr/>
              </a:pPr>
              <a:endParaRPr lang="de-DE">
                <a:solidFill>
                  <a:srgbClr val="0066A9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ontakt_DE_mul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 bwMode="auto"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>
              <a:defRPr/>
            </a:pPr>
            <a:endParaRPr lang="de-DE">
              <a:solidFill>
                <a:srgbClr val="0066A9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5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49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Kontakt</a:t>
            </a:r>
            <a:endParaRPr/>
          </a:p>
        </p:txBody>
      </p:sp>
      <p:sp>
        <p:nvSpPr>
          <p:cNvPr id="50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663072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AT"/>
              <a:t>Titel Vorname Name</a:t>
            </a:r>
            <a:endParaRPr/>
          </a:p>
        </p:txBody>
      </p:sp>
      <p:sp>
        <p:nvSpPr>
          <p:cNvPr id="51" name="Inhaltsplatzhalter 2"/>
          <p:cNvSpPr>
            <a:spLocks noGrp="1"/>
          </p:cNvSpPr>
          <p:nvPr>
            <p:ph idx="13" hasCustomPrompt="1"/>
          </p:nvPr>
        </p:nvSpPr>
        <p:spPr bwMode="auto">
          <a:xfrm>
            <a:off x="2123727" y="1584269"/>
            <a:ext cx="2104521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DW</a:t>
            </a:r>
            <a:endParaRPr/>
          </a:p>
        </p:txBody>
      </p:sp>
      <p:sp>
        <p:nvSpPr>
          <p:cNvPr id="52" name="Textfeld 51"/>
          <p:cNvSpPr txBox="1"/>
          <p:nvPr userDrawn="1"/>
        </p:nvSpPr>
        <p:spPr bwMode="auto">
          <a:xfrm>
            <a:off x="1155614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+43 1 24724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1155615" y="1926514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vorname.nachname@e-control.at</a:t>
            </a:r>
            <a:endParaRPr/>
          </a:p>
        </p:txBody>
      </p:sp>
      <p:sp>
        <p:nvSpPr>
          <p:cNvPr id="54" name="Textfeld 53"/>
          <p:cNvSpPr txBox="1"/>
          <p:nvPr userDrawn="1"/>
        </p:nvSpPr>
        <p:spPr bwMode="auto">
          <a:xfrm>
            <a:off x="1155619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www.e-control.at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5" name="Rechteck 54"/>
          <p:cNvSpPr/>
          <p:nvPr userDrawn="1"/>
        </p:nvSpPr>
        <p:spPr bwMode="auto">
          <a:xfrm>
            <a:off x="583635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</a:rPr>
              <a:t>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 userDrawn="1"/>
        </p:nvSpPr>
        <p:spPr bwMode="auto">
          <a:xfrm>
            <a:off x="578024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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593253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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58" name="Inhaltsplatzhalter 2"/>
          <p:cNvSpPr>
            <a:spLocks noGrp="1"/>
          </p:cNvSpPr>
          <p:nvPr>
            <p:ph idx="27" hasCustomPrompt="1"/>
          </p:nvPr>
        </p:nvSpPr>
        <p:spPr bwMode="auto">
          <a:xfrm>
            <a:off x="661294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AT"/>
              <a:t>Titel Vorname Name</a:t>
            </a:r>
            <a:endParaRPr/>
          </a:p>
        </p:txBody>
      </p:sp>
      <p:sp>
        <p:nvSpPr>
          <p:cNvPr id="59" name="Inhaltsplatzhalter 2"/>
          <p:cNvSpPr>
            <a:spLocks noGrp="1"/>
          </p:cNvSpPr>
          <p:nvPr>
            <p:ph idx="28" hasCustomPrompt="1"/>
          </p:nvPr>
        </p:nvSpPr>
        <p:spPr bwMode="auto">
          <a:xfrm>
            <a:off x="2123727" y="3449923"/>
            <a:ext cx="2102744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DW</a:t>
            </a:r>
            <a:endParaRPr/>
          </a:p>
        </p:txBody>
      </p:sp>
      <p:sp>
        <p:nvSpPr>
          <p:cNvPr id="60" name="Textfeld 59"/>
          <p:cNvSpPr txBox="1"/>
          <p:nvPr userDrawn="1"/>
        </p:nvSpPr>
        <p:spPr bwMode="auto">
          <a:xfrm>
            <a:off x="1153836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+43 1 24724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1" name="Inhaltsplatzhalter 2"/>
          <p:cNvSpPr>
            <a:spLocks noGrp="1"/>
          </p:cNvSpPr>
          <p:nvPr>
            <p:ph idx="29" hasCustomPrompt="1"/>
          </p:nvPr>
        </p:nvSpPr>
        <p:spPr bwMode="auto">
          <a:xfrm>
            <a:off x="1153837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vorname.nachname@e-control.at</a:t>
            </a:r>
            <a:endParaRPr/>
          </a:p>
        </p:txBody>
      </p:sp>
      <p:sp>
        <p:nvSpPr>
          <p:cNvPr id="62" name="Textfeld 61"/>
          <p:cNvSpPr txBox="1"/>
          <p:nvPr userDrawn="1"/>
        </p:nvSpPr>
        <p:spPr bwMode="auto">
          <a:xfrm>
            <a:off x="1153841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www.e-control.at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3" name="Rechteck 62"/>
          <p:cNvSpPr/>
          <p:nvPr userDrawn="1"/>
        </p:nvSpPr>
        <p:spPr bwMode="auto">
          <a:xfrm>
            <a:off x="581857" y="341914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</a:rPr>
              <a:t>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64" name="Rechteck 63"/>
          <p:cNvSpPr/>
          <p:nvPr userDrawn="1"/>
        </p:nvSpPr>
        <p:spPr bwMode="auto">
          <a:xfrm>
            <a:off x="576246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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65" name="Rechteck 64"/>
          <p:cNvSpPr/>
          <p:nvPr userDrawn="1"/>
        </p:nvSpPr>
        <p:spPr bwMode="auto">
          <a:xfrm>
            <a:off x="591475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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66" name="Inhaltsplatzhalter 2"/>
          <p:cNvSpPr>
            <a:spLocks noGrp="1"/>
          </p:cNvSpPr>
          <p:nvPr>
            <p:ph idx="30" hasCustomPrompt="1"/>
          </p:nvPr>
        </p:nvSpPr>
        <p:spPr bwMode="auto">
          <a:xfrm>
            <a:off x="4909988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AT"/>
              <a:t>Titel Vorname Name</a:t>
            </a:r>
            <a:endParaRPr/>
          </a:p>
        </p:txBody>
      </p:sp>
      <p:sp>
        <p:nvSpPr>
          <p:cNvPr id="67" name="Inhaltsplatzhalter 2"/>
          <p:cNvSpPr>
            <a:spLocks noGrp="1"/>
          </p:cNvSpPr>
          <p:nvPr>
            <p:ph idx="31" hasCustomPrompt="1"/>
          </p:nvPr>
        </p:nvSpPr>
        <p:spPr bwMode="auto">
          <a:xfrm>
            <a:off x="6372199" y="1584269"/>
            <a:ext cx="2102965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DW</a:t>
            </a:r>
            <a:endParaRPr/>
          </a:p>
        </p:txBody>
      </p:sp>
      <p:sp>
        <p:nvSpPr>
          <p:cNvPr id="68" name="Textfeld 67"/>
          <p:cNvSpPr txBox="1"/>
          <p:nvPr userDrawn="1"/>
        </p:nvSpPr>
        <p:spPr bwMode="auto">
          <a:xfrm>
            <a:off x="5402530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+43 1 24724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9" name="Inhaltsplatzhalter 2"/>
          <p:cNvSpPr>
            <a:spLocks noGrp="1"/>
          </p:cNvSpPr>
          <p:nvPr>
            <p:ph idx="32" hasCustomPrompt="1"/>
          </p:nvPr>
        </p:nvSpPr>
        <p:spPr bwMode="auto">
          <a:xfrm>
            <a:off x="5402531" y="1926514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vorname.nachname@e-control.at</a:t>
            </a:r>
            <a:endParaRPr/>
          </a:p>
        </p:txBody>
      </p:sp>
      <p:sp>
        <p:nvSpPr>
          <p:cNvPr id="70" name="Textfeld 69"/>
          <p:cNvSpPr txBox="1"/>
          <p:nvPr userDrawn="1"/>
        </p:nvSpPr>
        <p:spPr bwMode="auto">
          <a:xfrm>
            <a:off x="5402535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www.e-control.at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1" name="Rechteck 70"/>
          <p:cNvSpPr/>
          <p:nvPr userDrawn="1"/>
        </p:nvSpPr>
        <p:spPr bwMode="auto">
          <a:xfrm>
            <a:off x="4830551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</a:rPr>
              <a:t>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72" name="Rechteck 71"/>
          <p:cNvSpPr/>
          <p:nvPr userDrawn="1"/>
        </p:nvSpPr>
        <p:spPr bwMode="auto">
          <a:xfrm>
            <a:off x="4824940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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73" name="Rechteck 72"/>
          <p:cNvSpPr/>
          <p:nvPr userDrawn="1"/>
        </p:nvSpPr>
        <p:spPr bwMode="auto">
          <a:xfrm>
            <a:off x="4840169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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74" name="Inhaltsplatzhalter 2"/>
          <p:cNvSpPr>
            <a:spLocks noGrp="1"/>
          </p:cNvSpPr>
          <p:nvPr>
            <p:ph idx="33" hasCustomPrompt="1"/>
          </p:nvPr>
        </p:nvSpPr>
        <p:spPr bwMode="auto">
          <a:xfrm>
            <a:off x="4908210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AT"/>
              <a:t>Titel Vorname Name</a:t>
            </a:r>
            <a:endParaRPr/>
          </a:p>
        </p:txBody>
      </p:sp>
      <p:sp>
        <p:nvSpPr>
          <p:cNvPr id="75" name="Inhaltsplatzhalter 2"/>
          <p:cNvSpPr>
            <a:spLocks noGrp="1"/>
          </p:cNvSpPr>
          <p:nvPr>
            <p:ph idx="34" hasCustomPrompt="1"/>
          </p:nvPr>
        </p:nvSpPr>
        <p:spPr bwMode="auto">
          <a:xfrm>
            <a:off x="6372199" y="3449923"/>
            <a:ext cx="2101188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DW</a:t>
            </a:r>
            <a:endParaRPr/>
          </a:p>
        </p:txBody>
      </p:sp>
      <p:sp>
        <p:nvSpPr>
          <p:cNvPr id="76" name="Textfeld 75"/>
          <p:cNvSpPr txBox="1"/>
          <p:nvPr userDrawn="1"/>
        </p:nvSpPr>
        <p:spPr bwMode="auto">
          <a:xfrm>
            <a:off x="5400752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+43 1 24724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7" name="Inhaltsplatzhalter 2"/>
          <p:cNvSpPr>
            <a:spLocks noGrp="1"/>
          </p:cNvSpPr>
          <p:nvPr>
            <p:ph idx="35" hasCustomPrompt="1"/>
          </p:nvPr>
        </p:nvSpPr>
        <p:spPr bwMode="auto">
          <a:xfrm>
            <a:off x="5400753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de-AT"/>
              <a:t>vorname.nachname@e-control.at</a:t>
            </a:r>
            <a:endParaRPr/>
          </a:p>
        </p:txBody>
      </p:sp>
      <p:sp>
        <p:nvSpPr>
          <p:cNvPr id="78" name="Textfeld 77"/>
          <p:cNvSpPr txBox="1"/>
          <p:nvPr userDrawn="1"/>
        </p:nvSpPr>
        <p:spPr bwMode="auto">
          <a:xfrm>
            <a:off x="5400757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/>
              <a:buNone/>
              <a:defRPr sz="2000">
                <a:latin typeface="Arial"/>
                <a:cs typeface="Arial"/>
              </a:defRPr>
            </a:lvl1pPr>
            <a:lvl2pPr marL="179388" indent="-179388">
              <a:spcBef>
                <a:spcPts val="500"/>
              </a:spcBef>
              <a:buFont typeface="Arial"/>
              <a:buChar char="•"/>
              <a:defRPr sz="2000">
                <a:latin typeface="Arial"/>
                <a:cs typeface="Arial"/>
              </a:defRPr>
            </a:lvl2pPr>
            <a:lvl3pPr marL="447675" indent="-268288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3pPr>
            <a:lvl4pPr marL="627063" indent="-179388">
              <a:spcBef>
                <a:spcPts val="400"/>
              </a:spcBef>
              <a:buFont typeface="Arial"/>
              <a:buChar char="•"/>
              <a:defRPr>
                <a:latin typeface="Arial"/>
                <a:cs typeface="Arial"/>
              </a:defRPr>
            </a:lvl4pPr>
            <a:lvl5pPr marL="896938" indent="-269875">
              <a:spcBef>
                <a:spcPts val="400"/>
              </a:spcBef>
              <a:buFont typeface="Arial"/>
              <a:buChar char="–"/>
              <a:defRPr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buFont typeface="Arial"/>
              <a:buChar char="•"/>
              <a:defRPr sz="2000"/>
            </a:lvl6pPr>
            <a:lvl7pPr marL="2971800" indent="-228600">
              <a:spcBef>
                <a:spcPts val="0"/>
              </a:spcBef>
              <a:buFont typeface="Arial"/>
              <a:buChar char="•"/>
              <a:defRPr sz="2000"/>
            </a:lvl7pPr>
            <a:lvl8pPr marL="3429000" indent="-228600">
              <a:spcBef>
                <a:spcPts val="0"/>
              </a:spcBef>
              <a:buFont typeface="Arial"/>
              <a:buChar char="•"/>
              <a:defRPr sz="2000"/>
            </a:lvl8pPr>
            <a:lvl9pPr marL="3886200" indent="-228600">
              <a:spcBef>
                <a:spcPts val="0"/>
              </a:spcBef>
              <a:buFont typeface="Arial"/>
              <a:buChar char="•"/>
              <a:defRPr sz="2000"/>
            </a:lvl9pPr>
          </a:lstStyle>
          <a:p>
            <a:pPr lvl="0" algn="l">
              <a:defRPr/>
            </a:pPr>
            <a:r>
              <a:rPr lang="de-AT" sz="1600">
                <a:solidFill>
                  <a:schemeClr val="bg1"/>
                </a:solidFill>
                <a:latin typeface="Arial Narrow"/>
              </a:rPr>
              <a:t>www.e-control.at</a:t>
            </a:r>
            <a:endParaRPr lang="en-GB" sz="160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9" name="Rechteck 78"/>
          <p:cNvSpPr/>
          <p:nvPr userDrawn="1"/>
        </p:nvSpPr>
        <p:spPr bwMode="auto">
          <a:xfrm>
            <a:off x="4828773" y="341914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</a:rPr>
              <a:t>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 userDrawn="1"/>
        </p:nvSpPr>
        <p:spPr bwMode="auto">
          <a:xfrm>
            <a:off x="4823162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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81" name="Rechteck 80"/>
          <p:cNvSpPr/>
          <p:nvPr userDrawn="1"/>
        </p:nvSpPr>
        <p:spPr bwMode="auto">
          <a:xfrm>
            <a:off x="4838391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>
                <a:solidFill>
                  <a:schemeClr val="bg1"/>
                </a:solidFill>
                <a:cs typeface="Arial"/>
              </a:rPr>
              <a:t>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reensaver - Ende - 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sz="135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2286000" y="24480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E-Control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Rudolfsplatz 13a, 1010 Wien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Tel.: +43 1 24 7 24-0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Fax: +43 1 247 24-900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E-Mail: office@e-control.at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www.e-control.at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Twitter: www.twitter.com/energiecontrol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Arial"/>
                <a:cs typeface="Arial"/>
              </a:rPr>
              <a:t>Facebook: www.facebook.com/energie.control</a:t>
            </a:r>
            <a:endParaRPr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1295636" y="1293817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1" u="none" strike="noStrike" cap="none" spc="0">
                <a:ln>
                  <a:noFill/>
                </a:ln>
                <a:solidFill>
                  <a:prstClr val="white"/>
                </a:solidFill>
                <a:latin typeface="Franklin Gothic Demi"/>
                <a:ea typeface="Arial"/>
                <a:cs typeface="Arial"/>
              </a:rPr>
              <a:t>Unsere Energie </a:t>
            </a:r>
            <a:r>
              <a:rPr lang="de-DE" sz="2800" b="0" i="1" u="none" strike="noStrike" cap="none" spc="0">
                <a:ln>
                  <a:noFill/>
                </a:ln>
                <a:solidFill>
                  <a:prstClr val="white"/>
                </a:solidFill>
                <a:latin typeface="Franklin Gothic Book"/>
                <a:ea typeface="Arial"/>
                <a:cs typeface="Arial"/>
              </a:rPr>
              <a:t>gehört der Zukunft.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reensav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972813" y="1888235"/>
            <a:ext cx="5198375" cy="1367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renner - Str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 bwMode="auto"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>
              <a:defRPr/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>
              <a:defRPr/>
            </a:pPr>
            <a:r>
              <a:rPr lang="de-DE"/>
              <a:t>Formatvorlage des Untertitelmasters durch Klicken bearbeiten</a:t>
            </a:r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744000" y="1239786"/>
            <a:ext cx="1656000" cy="165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renner - Rech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 bwMode="auto"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>
              <a:defRPr/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>
              <a:defRPr/>
            </a:pPr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4044378" y="749167"/>
            <a:ext cx="1055246" cy="2169825"/>
          </a:xfrm>
          <a:prstGeom prst="rect">
            <a:avLst/>
          </a:prstGeom>
          <a:noFill/>
        </p:spPr>
        <p:txBody>
          <a:bodyPr wrap="none" lIns="90000" tIns="45720" rIns="91440" bIns="45720">
            <a:spAutoFit/>
          </a:bodyPr>
          <a:lstStyle/>
          <a:p>
            <a:pPr algn="ctr">
              <a:defRPr/>
            </a:pPr>
            <a:r>
              <a:rPr lang="de-DE" sz="13500" b="1" cap="none" spc="50">
                <a:ln w="9525" cmpd="sng">
                  <a:noFill/>
                  <a:prstDash val="solid"/>
                </a:ln>
                <a:solidFill>
                  <a:schemeClr val="accent1"/>
                </a:solidFill>
                <a:latin typeface="Times New Roman"/>
                <a:cs typeface="Times New Roman"/>
              </a:rPr>
              <a:t>§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 - 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 bwMode="auto"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>
              <a:defRPr/>
            </a:pPr>
            <a:r>
              <a:rPr lang="de-DE" sz="2600">
                <a:solidFill>
                  <a:schemeClr val="bg1"/>
                </a:solidFill>
              </a:rPr>
              <a:t>Agenda</a:t>
            </a:r>
            <a:endParaRPr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1-zeiliger Titel - 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90000"/>
              </a:lnSpc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AT"/>
              <a:t>Muster-Untertitel / Take home message (1-2 zeilig)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l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 - Muster</a:t>
            </a:r>
            <a:endParaRPr/>
          </a:p>
          <a:p>
            <a:pPr lvl="2">
              <a:defRPr/>
            </a:pPr>
            <a:r>
              <a:rPr lang="de-DE"/>
              <a:t>Dritte Ebene - Muster</a:t>
            </a:r>
            <a:endParaRPr/>
          </a:p>
          <a:p>
            <a:pPr lvl="3">
              <a:defRPr/>
            </a:pPr>
            <a:r>
              <a:rPr lang="de-DE"/>
              <a:t>Vierte Ebene - Muster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- 2-zeiliger Titel - lll - VA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/>
              <a:buChar char="&gt;"/>
              <a:defRPr sz="1600">
                <a:solidFill>
                  <a:schemeClr val="tx1"/>
                </a:solidFill>
                <a:latin typeface="Arial Narrow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/>
              <a:buChar char="§"/>
              <a:defRPr sz="1600">
                <a:solidFill>
                  <a:schemeClr val="tx1"/>
                </a:solidFill>
                <a:latin typeface="Arial Narrow"/>
              </a:defRPr>
            </a:lvl3pPr>
            <a:lvl4pPr marL="809625" indent="-268288">
              <a:buSzPct val="100000"/>
              <a:buFont typeface="Symbol"/>
              <a:buChar char="-"/>
              <a:defRPr sz="1600">
                <a:solidFill>
                  <a:schemeClr val="tx1"/>
                </a:solidFill>
                <a:latin typeface="Arial Narrow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de-AT"/>
              <a:t>Mustertitel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>
                <a:solidFill>
                  <a:schemeClr val="bg1"/>
                </a:solidFill>
                <a:latin typeface="Arial Narrow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de-DE"/>
              <a:t>Muster-Untertitel / Take home message (1-2 zeilig)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381"/>
            <a:ext cx="9144000" cy="972000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>
              <a:defRPr/>
            </a:pPr>
            <a:endParaRPr lang="de-DE">
              <a:solidFill>
                <a:srgbClr val="0066A9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 bwMode="auto">
          <a:xfrm>
            <a:off x="323850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 bwMode="auto">
          <a:xfrm>
            <a:off x="2052000" y="4769165"/>
            <a:ext cx="504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 bwMode="auto">
          <a:xfrm>
            <a:off x="7740352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AE58CD-3741-43C7-A2FD-7865044D30D6}" type="slidenum">
              <a:rPr lang="de-DE"/>
              <a:t>‹Nr.›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4"/>
          <a:stretch/>
        </p:blipFill>
        <p:spPr bwMode="auto">
          <a:xfrm>
            <a:off x="7171200" y="272381"/>
            <a:ext cx="1642756" cy="432000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 bwMode="auto">
          <a:xfrm>
            <a:off x="323850" y="1059801"/>
            <a:ext cx="8490106" cy="36360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ftr="0" dt="0"/>
  <p:txStyles>
    <p:titleStyle>
      <a:lvl1pPr algn="l" defTabSz="914400">
        <a:spcBef>
          <a:spcPts val="0"/>
        </a:spcBef>
        <a:buNone/>
        <a:defRPr sz="28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914400">
        <a:spcBef>
          <a:spcPts val="500"/>
        </a:spcBef>
        <a:buFont typeface="Arial"/>
        <a:buNone/>
        <a:defRPr sz="1600">
          <a:solidFill>
            <a:schemeClr val="tx1"/>
          </a:solidFill>
          <a:latin typeface="+mj-lt"/>
          <a:ea typeface="+mn-ea"/>
          <a:cs typeface="Arial"/>
        </a:defRPr>
      </a:lvl1pPr>
      <a:lvl2pPr marL="268288" indent="-268288" algn="l" defTabSz="914400">
        <a:spcBef>
          <a:spcPts val="500"/>
        </a:spcBef>
        <a:buClr>
          <a:srgbClr val="0066A9"/>
        </a:buClr>
        <a:buFont typeface="Arial"/>
        <a:buChar char="&gt;"/>
        <a:defRPr sz="1600">
          <a:solidFill>
            <a:schemeClr val="tx1"/>
          </a:solidFill>
          <a:latin typeface="+mj-lt"/>
          <a:ea typeface="+mn-ea"/>
          <a:cs typeface="Arial"/>
        </a:defRPr>
      </a:lvl2pPr>
      <a:lvl3pPr marL="536575" indent="-268288" algn="l" defTabSz="914400">
        <a:spcBef>
          <a:spcPts val="400"/>
        </a:spcBef>
        <a:buClr>
          <a:srgbClr val="0066A9"/>
        </a:buClr>
        <a:buFont typeface="Wingdings"/>
        <a:buChar char=""/>
        <a:defRPr sz="1600">
          <a:solidFill>
            <a:schemeClr val="tx1"/>
          </a:solidFill>
          <a:latin typeface="+mj-lt"/>
          <a:ea typeface="+mn-ea"/>
          <a:cs typeface="Arial"/>
        </a:defRPr>
      </a:lvl3pPr>
      <a:lvl4pPr marL="720724" indent="-273050" algn="l" defTabSz="914400">
        <a:spcBef>
          <a:spcPts val="400"/>
        </a:spcBef>
        <a:buFont typeface="Symbol"/>
        <a:buChar char="-"/>
        <a:defRPr sz="1600">
          <a:solidFill>
            <a:schemeClr val="tx1"/>
          </a:solidFill>
          <a:latin typeface="+mj-lt"/>
          <a:ea typeface="+mn-ea"/>
          <a:cs typeface="Arial"/>
        </a:defRPr>
      </a:lvl4pPr>
      <a:lvl5pPr marL="896938" indent="-269875" algn="l" defTabSz="914400">
        <a:spcBef>
          <a:spcPts val="400"/>
        </a:spcBef>
        <a:buFont typeface="Arial"/>
        <a:buChar char="–"/>
        <a:defRPr sz="1600">
          <a:solidFill>
            <a:schemeClr val="tx1"/>
          </a:solidFill>
          <a:latin typeface="+mj-lt"/>
          <a:ea typeface="+mn-ea"/>
          <a:cs typeface="Arial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17. Feb. 2023</a:t>
            </a:r>
            <a:endParaRPr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>
          <a:xfrm>
            <a:off x="611560" y="2231551"/>
            <a:ext cx="7992888" cy="1203324"/>
          </a:xfrm>
        </p:spPr>
        <p:txBody>
          <a:bodyPr/>
          <a:lstStyle/>
          <a:p>
            <a:pPr algn="ctr">
              <a:defRPr/>
            </a:pPr>
            <a:r>
              <a:rPr lang="de-DE" b="1" dirty="0"/>
              <a:t>Regulatorischer Rahmen für Flexibilitätsleistungen in Verteilernetzen</a:t>
            </a:r>
            <a:br>
              <a:rPr lang="de-DE" dirty="0"/>
            </a:br>
            <a:endParaRPr lang="de-DE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4068764"/>
            <a:ext cx="6264374" cy="7715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Gerald KALT, Sven KAISER, Alexander KABINGER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10693F-D136-9CB1-D4E5-6833E0B1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11550"/>
            <a:ext cx="666026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2000" b="1" i="1" dirty="0">
                <a:solidFill>
                  <a:schemeClr val="accent5">
                    <a:lumMod val="75000"/>
                  </a:schemeClr>
                </a:solidFill>
              </a:rPr>
              <a:t>Konzept 1: Langfristbeschaffung mittels Ausschreibungen (1/2)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1FA7104-CECD-1FB7-CC73-98E8E08E67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44957F-82AA-355A-53A0-8253B5CA8157}"/>
              </a:ext>
            </a:extLst>
          </p:cNvPr>
          <p:cNvSpPr txBox="1"/>
          <p:nvPr/>
        </p:nvSpPr>
        <p:spPr>
          <a:xfrm>
            <a:off x="323648" y="1203598"/>
            <a:ext cx="8136784" cy="401191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571500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Vorbild: UK</a:t>
            </a:r>
          </a:p>
          <a:p>
            <a:pPr marL="571500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VNB identifizieren Flexibilitätsbedarf in ihrem Netz und beschaffen lokale Flexibilitätsleistungen über Ausschreibungen (längerfristige Verträge über Leistungsvorhaltung und Erbringung auf Abruf)</a:t>
            </a:r>
          </a:p>
          <a:p>
            <a:pPr marL="571500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Keine Änderungen beim ÜNB-Redispatch (kostenbasiert mit kontrahierten Erzeugungsanlagen; Netzreserve als Backup)</a:t>
            </a:r>
          </a:p>
          <a:p>
            <a:pPr marL="571500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Flexibilitätsbeschaffung der VNB unabhängig von ÜNB-Redispatch</a:t>
            </a:r>
          </a:p>
        </p:txBody>
      </p:sp>
    </p:spTree>
    <p:extLst>
      <p:ext uri="{BB962C8B-B14F-4D97-AF65-F5344CB8AC3E}">
        <p14:creationId xmlns:p14="http://schemas.microsoft.com/office/powerpoint/2010/main" val="371614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auto">
          <a:xfrm>
            <a:off x="5801043" y="1617558"/>
            <a:ext cx="3161302" cy="3415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5" name="Pfeil: nach links 34">
            <a:extLst>
              <a:ext uri="{FF2B5EF4-FFF2-40B4-BE49-F238E27FC236}">
                <a16:creationId xmlns:a16="http://schemas.microsoft.com/office/drawing/2014/main" id="{CC9FBDF3-DC22-38B4-D4BF-903B4591BEFD}"/>
              </a:ext>
            </a:extLst>
          </p:cNvPr>
          <p:cNvSpPr/>
          <p:nvPr/>
        </p:nvSpPr>
        <p:spPr bwMode="auto">
          <a:xfrm rot="10800000">
            <a:off x="5364089" y="4058228"/>
            <a:ext cx="579407" cy="530513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11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245839" y="1275605"/>
            <a:ext cx="3035126" cy="377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10" name="Rechteck: abgerundete Ecken 9"/>
          <p:cNvSpPr/>
          <p:nvPr/>
        </p:nvSpPr>
        <p:spPr bwMode="auto">
          <a:xfrm>
            <a:off x="326906" y="2168260"/>
            <a:ext cx="1196257" cy="442114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dirty="0" err="1">
                <a:latin typeface="Arial Narrow"/>
              </a:rPr>
              <a:t>Stromerzeu-gungsanlagen</a:t>
            </a:r>
            <a:endParaRPr lang="de-DE" sz="1400" dirty="0">
              <a:latin typeface="Arial Narrow"/>
            </a:endParaRPr>
          </a:p>
        </p:txBody>
      </p:sp>
      <p:sp>
        <p:nvSpPr>
          <p:cNvPr id="12" name="Rechteck: abgerundete Ecken 11"/>
          <p:cNvSpPr/>
          <p:nvPr/>
        </p:nvSpPr>
        <p:spPr bwMode="auto">
          <a:xfrm>
            <a:off x="5943919" y="2202750"/>
            <a:ext cx="1398947" cy="867325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Balancing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Engpass-management (Redispatch)</a:t>
            </a:r>
            <a:endParaRPr/>
          </a:p>
        </p:txBody>
      </p:sp>
      <p:sp>
        <p:nvSpPr>
          <p:cNvPr id="13" name="Textfeld 12"/>
          <p:cNvSpPr txBox="1"/>
          <p:nvPr/>
        </p:nvSpPr>
        <p:spPr bwMode="auto">
          <a:xfrm>
            <a:off x="7771242" y="1911734"/>
            <a:ext cx="112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Bedarfsträger</a:t>
            </a:r>
            <a:endParaRPr/>
          </a:p>
        </p:txBody>
      </p:sp>
      <p:sp>
        <p:nvSpPr>
          <p:cNvPr id="14" name="Textfeld 13"/>
          <p:cNvSpPr txBox="1"/>
          <p:nvPr/>
        </p:nvSpPr>
        <p:spPr bwMode="auto">
          <a:xfrm>
            <a:off x="5940304" y="1686231"/>
            <a:ext cx="1320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Einsatzzwecke von Flexibilität</a:t>
            </a:r>
            <a:endParaRPr/>
          </a:p>
        </p:txBody>
      </p:sp>
      <p:sp>
        <p:nvSpPr>
          <p:cNvPr id="15" name="Textfeld 14"/>
          <p:cNvSpPr txBox="1"/>
          <p:nvPr/>
        </p:nvSpPr>
        <p:spPr bwMode="auto">
          <a:xfrm>
            <a:off x="331904" y="1362030"/>
            <a:ext cx="1575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Anbieter von Flexibilität (Marktteilnehmer)</a:t>
            </a:r>
            <a:endParaRPr/>
          </a:p>
        </p:txBody>
      </p:sp>
      <p:sp>
        <p:nvSpPr>
          <p:cNvPr id="16" name="Rechteck: abgerundete Ecken 15"/>
          <p:cNvSpPr/>
          <p:nvPr/>
        </p:nvSpPr>
        <p:spPr bwMode="auto">
          <a:xfrm>
            <a:off x="329607" y="2671175"/>
            <a:ext cx="1196257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Industrie</a:t>
            </a:r>
            <a:endParaRPr/>
          </a:p>
        </p:txBody>
      </p:sp>
      <p:sp>
        <p:nvSpPr>
          <p:cNvPr id="17" name="Rechteck: abgerundete Ecken 16"/>
          <p:cNvSpPr/>
          <p:nvPr/>
        </p:nvSpPr>
        <p:spPr bwMode="auto">
          <a:xfrm>
            <a:off x="331635" y="3039227"/>
            <a:ext cx="1191854" cy="30263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Gewerbe</a:t>
            </a:r>
            <a:endParaRPr/>
          </a:p>
        </p:txBody>
      </p:sp>
      <p:sp>
        <p:nvSpPr>
          <p:cNvPr id="18" name="Rechteck: abgerundete Ecken 17"/>
          <p:cNvSpPr/>
          <p:nvPr/>
        </p:nvSpPr>
        <p:spPr bwMode="auto">
          <a:xfrm>
            <a:off x="331635" y="3421242"/>
            <a:ext cx="1191854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Haushalte</a:t>
            </a:r>
            <a:endParaRPr/>
          </a:p>
        </p:txBody>
      </p:sp>
      <p:sp>
        <p:nvSpPr>
          <p:cNvPr id="19" name="Rechteck: abgerundete Ecken 18"/>
          <p:cNvSpPr/>
          <p:nvPr/>
        </p:nvSpPr>
        <p:spPr bwMode="auto">
          <a:xfrm>
            <a:off x="336120" y="3795886"/>
            <a:ext cx="1187370" cy="54890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Betreiber von Ladeparks</a:t>
            </a:r>
            <a:endParaRPr/>
          </a:p>
        </p:txBody>
      </p:sp>
      <p:sp>
        <p:nvSpPr>
          <p:cNvPr id="20" name="Rechteck: abgerundete Ecken 19"/>
          <p:cNvSpPr/>
          <p:nvPr/>
        </p:nvSpPr>
        <p:spPr bwMode="auto">
          <a:xfrm>
            <a:off x="5943919" y="3221672"/>
            <a:ext cx="1398947" cy="637647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Portfolio-</a:t>
            </a:r>
            <a:br>
              <a:rPr lang="de-DE" sz="1200" dirty="0">
                <a:latin typeface="Arial Narrow"/>
              </a:rPr>
            </a:br>
            <a:r>
              <a:rPr lang="de-DE" sz="1200" dirty="0" err="1">
                <a:latin typeface="Arial Narrow"/>
              </a:rPr>
              <a:t>optimierung</a:t>
            </a:r>
            <a:r>
              <a:rPr lang="de-DE" sz="1200" dirty="0">
                <a:latin typeface="Arial Narrow"/>
              </a:rPr>
              <a:t>, </a:t>
            </a:r>
            <a:br>
              <a:rPr lang="de-DE" sz="1200" dirty="0">
                <a:latin typeface="Arial Narrow"/>
              </a:rPr>
            </a:br>
            <a:r>
              <a:rPr lang="de-DE" sz="1200" dirty="0">
                <a:latin typeface="Arial Narrow"/>
              </a:rPr>
              <a:t>Fahrplantreue</a:t>
            </a:r>
            <a:endParaRPr dirty="0"/>
          </a:p>
        </p:txBody>
      </p:sp>
      <p:sp>
        <p:nvSpPr>
          <p:cNvPr id="21" name="Rechteck: abgerundete Ecken 20"/>
          <p:cNvSpPr/>
          <p:nvPr/>
        </p:nvSpPr>
        <p:spPr bwMode="auto">
          <a:xfrm>
            <a:off x="5943919" y="4010916"/>
            <a:ext cx="1398945" cy="637648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Kapazitäts- &amp; Restriktions-management </a:t>
            </a:r>
            <a:endParaRPr/>
          </a:p>
        </p:txBody>
      </p:sp>
      <p:sp>
        <p:nvSpPr>
          <p:cNvPr id="22" name="Rechteck: abgerundete Ecken 21"/>
          <p:cNvSpPr/>
          <p:nvPr/>
        </p:nvSpPr>
        <p:spPr bwMode="auto">
          <a:xfrm>
            <a:off x="7741472" y="2370618"/>
            <a:ext cx="1085614" cy="538196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Übertragungs-netzbetreiber</a:t>
            </a:r>
          </a:p>
        </p:txBody>
      </p:sp>
      <p:sp>
        <p:nvSpPr>
          <p:cNvPr id="23" name="Rechteck: abgerundete Ecken 22"/>
          <p:cNvSpPr/>
          <p:nvPr/>
        </p:nvSpPr>
        <p:spPr bwMode="auto">
          <a:xfrm>
            <a:off x="7741471" y="4092792"/>
            <a:ext cx="1048849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Verteilernetz-betreiber</a:t>
            </a:r>
            <a:endParaRPr/>
          </a:p>
        </p:txBody>
      </p:sp>
      <p:sp>
        <p:nvSpPr>
          <p:cNvPr id="24" name="Rechteck: abgerundete Ecken 23"/>
          <p:cNvSpPr/>
          <p:nvPr/>
        </p:nvSpPr>
        <p:spPr bwMode="auto">
          <a:xfrm>
            <a:off x="7741472" y="3287902"/>
            <a:ext cx="1122382" cy="502677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Bilanzgruppen</a:t>
            </a:r>
            <a:endParaRPr/>
          </a:p>
        </p:txBody>
      </p:sp>
      <p:sp>
        <p:nvSpPr>
          <p:cNvPr id="26" name="Textfeld 25"/>
          <p:cNvSpPr txBox="1"/>
          <p:nvPr/>
        </p:nvSpPr>
        <p:spPr bwMode="auto">
          <a:xfrm rot="5400000">
            <a:off x="830973" y="4811768"/>
            <a:ext cx="323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 b="1">
                <a:latin typeface="Arial Narrow"/>
              </a:rPr>
              <a:t>…</a:t>
            </a:r>
            <a:endParaRPr/>
          </a:p>
        </p:txBody>
      </p:sp>
      <p:sp>
        <p:nvSpPr>
          <p:cNvPr id="27" name="Textfeld 26"/>
          <p:cNvSpPr txBox="1"/>
          <p:nvPr/>
        </p:nvSpPr>
        <p:spPr bwMode="auto">
          <a:xfrm>
            <a:off x="500095" y="978281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Flexibilitätsangebot</a:t>
            </a:r>
            <a:endParaRPr/>
          </a:p>
        </p:txBody>
      </p:sp>
      <p:sp>
        <p:nvSpPr>
          <p:cNvPr id="28" name="Rechteck: abgerundete Ecken 27"/>
          <p:cNvSpPr/>
          <p:nvPr/>
        </p:nvSpPr>
        <p:spPr bwMode="auto">
          <a:xfrm>
            <a:off x="340861" y="4433893"/>
            <a:ext cx="1182628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Energie-gemeinschaften</a:t>
            </a:r>
            <a:endParaRPr/>
          </a:p>
        </p:txBody>
      </p:sp>
      <p:sp>
        <p:nvSpPr>
          <p:cNvPr id="29" name="Textfeld 28"/>
          <p:cNvSpPr txBox="1"/>
          <p:nvPr/>
        </p:nvSpPr>
        <p:spPr bwMode="auto">
          <a:xfrm>
            <a:off x="6116706" y="1238726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Flexibilitätsbedarf</a:t>
            </a:r>
            <a:endParaRPr/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7336914" y="2435840"/>
            <a:ext cx="410509" cy="398606"/>
          </a:xfrm>
          <a:prstGeom prst="triangl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7321770" y="3354436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7322304" y="4130329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39A9F5E-3BBA-4F26-B61D-43A81A521C92}"/>
              </a:ext>
            </a:extLst>
          </p:cNvPr>
          <p:cNvSpPr/>
          <p:nvPr/>
        </p:nvSpPr>
        <p:spPr bwMode="auto">
          <a:xfrm>
            <a:off x="3709341" y="2518377"/>
            <a:ext cx="1725318" cy="2357629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200" b="1" dirty="0">
                <a:latin typeface="Arial Narrow"/>
              </a:rPr>
              <a:t>Ausschreibungen von Flexibilitätsleistungen durch Verteilernetzbetreiber</a:t>
            </a:r>
            <a:br>
              <a:rPr lang="de-DE" sz="1200" b="1" dirty="0">
                <a:latin typeface="Arial Narrow"/>
              </a:rPr>
            </a:br>
            <a:endParaRPr sz="1000" dirty="0"/>
          </a:p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Spezifikationen können von VNB individuell gestaltet werden, sind jedoch durch Regulierungs-behörde zu genehmigen</a:t>
            </a:r>
            <a:endParaRPr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085540D-7144-CB79-5488-F0B6390100A6}"/>
              </a:ext>
            </a:extLst>
          </p:cNvPr>
          <p:cNvSpPr/>
          <p:nvPr/>
        </p:nvSpPr>
        <p:spPr bwMode="auto">
          <a:xfrm>
            <a:off x="1905193" y="2202751"/>
            <a:ext cx="1224739" cy="24458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200"/>
              <a:t>3 Wege der </a:t>
            </a:r>
            <a:br>
              <a:rPr lang="de-DE" sz="1200"/>
            </a:br>
            <a:r>
              <a:rPr lang="de-DE" sz="1200"/>
              <a:t>Flex.vermarkung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7B74701-D522-193E-AE46-8EA8C689FAFD}"/>
              </a:ext>
            </a:extLst>
          </p:cNvPr>
          <p:cNvSpPr/>
          <p:nvPr/>
        </p:nvSpPr>
        <p:spPr bwMode="auto">
          <a:xfrm>
            <a:off x="2024391" y="3972978"/>
            <a:ext cx="948569" cy="561927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Unab-hängiger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21B15C2-0C1E-40DF-C713-D461D9CCFA11}"/>
              </a:ext>
            </a:extLst>
          </p:cNvPr>
          <p:cNvSpPr/>
          <p:nvPr/>
        </p:nvSpPr>
        <p:spPr bwMode="auto">
          <a:xfrm>
            <a:off x="2024391" y="3325236"/>
            <a:ext cx="948569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Lieferant als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F5EED3BA-F764-2322-42A8-A6DE91AC77B3}"/>
              </a:ext>
            </a:extLst>
          </p:cNvPr>
          <p:cNvSpPr/>
          <p:nvPr/>
        </p:nvSpPr>
        <p:spPr bwMode="auto">
          <a:xfrm>
            <a:off x="2024391" y="2695062"/>
            <a:ext cx="934333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100" b="1">
                <a:solidFill>
                  <a:sysClr val="windowText" lastClr="000000"/>
                </a:solidFill>
                <a:latin typeface="Arial Narrow"/>
              </a:rPr>
              <a:t>Direkte Vermarktung</a:t>
            </a:r>
            <a:endParaRPr lang="de-DE" sz="11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33" name="Gleichschenkliges Dreieck 32">
            <a:extLst>
              <a:ext uri="{FF2B5EF4-FFF2-40B4-BE49-F238E27FC236}">
                <a16:creationId xmlns:a16="http://schemas.microsoft.com/office/drawing/2014/main" id="{54D8C4EB-7603-F76D-A4B9-3D70D466F575}"/>
              </a:ext>
            </a:extLst>
          </p:cNvPr>
          <p:cNvSpPr/>
          <p:nvPr/>
        </p:nvSpPr>
        <p:spPr bwMode="auto">
          <a:xfrm rot="5400000">
            <a:off x="569228" y="3310225"/>
            <a:ext cx="2293495" cy="38318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4" name="Pfeil: nach links 33">
            <a:extLst>
              <a:ext uri="{FF2B5EF4-FFF2-40B4-BE49-F238E27FC236}">
                <a16:creationId xmlns:a16="http://schemas.microsoft.com/office/drawing/2014/main" id="{53DA8891-BA82-1D19-49AF-0F2D9D588AA3}"/>
              </a:ext>
            </a:extLst>
          </p:cNvPr>
          <p:cNvSpPr/>
          <p:nvPr/>
        </p:nvSpPr>
        <p:spPr bwMode="auto">
          <a:xfrm rot="10800000">
            <a:off x="3129933" y="3154788"/>
            <a:ext cx="579407" cy="530513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D900F5D0-5663-9612-E25D-D0907F9D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11550"/>
            <a:ext cx="666026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2000" b="1" i="1" dirty="0">
                <a:solidFill>
                  <a:schemeClr val="accent5">
                    <a:lumMod val="75000"/>
                  </a:schemeClr>
                </a:solidFill>
              </a:rPr>
              <a:t>Konzept 1: Langfristbeschaffung mittels Ausschreibungen (2/2)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9A57ADF6-5D70-106A-A6E6-9B31FB5D0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11550"/>
            <a:ext cx="666026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Konzept 2: Hybrides Redispatch-Modell (1/2)</a:t>
            </a:r>
            <a:endParaRPr lang="de-DE" sz="1400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1FA7104-CECD-1FB7-CC73-98E8E08E67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44957F-82AA-355A-53A0-8253B5CA8157}"/>
              </a:ext>
            </a:extLst>
          </p:cNvPr>
          <p:cNvSpPr txBox="1"/>
          <p:nvPr/>
        </p:nvSpPr>
        <p:spPr>
          <a:xfrm>
            <a:off x="251520" y="1059582"/>
            <a:ext cx="8640960" cy="356675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en-US"/>
            </a:defPPr>
            <a:lvl2pPr marL="571500" lvl="1" indent="-285750">
              <a:lnSpc>
                <a:spcPct val="150000"/>
              </a:lnSpc>
              <a:buFont typeface="Wingdings" panose="05000000000000000000" pitchFamily="2" charset="2"/>
              <a:buChar char="Ø"/>
              <a:defRPr sz="1600"/>
            </a:lvl2pPr>
            <a:lvl3pPr marL="1028700" lvl="2" indent="-285750">
              <a:lnSpc>
                <a:spcPct val="150000"/>
              </a:lnSpc>
              <a:buFont typeface="Symbol" panose="05050102010706020507" pitchFamily="18" charset="2"/>
              <a:buChar char="-"/>
              <a:defRPr sz="1600"/>
            </a:lvl3pPr>
          </a:lstStyle>
          <a:p>
            <a:pPr lvl="1">
              <a:spcAft>
                <a:spcPts val="1200"/>
              </a:spcAft>
            </a:pPr>
            <a:r>
              <a:rPr lang="de-DE" sz="1800" dirty="0"/>
              <a:t>…entspricht weitgehend dem Vorschlag für „</a:t>
            </a:r>
            <a:r>
              <a:rPr lang="de-DE" sz="1800" b="1" dirty="0"/>
              <a:t>Redispatch 3.0</a:t>
            </a:r>
            <a:r>
              <a:rPr lang="de-DE" sz="1800" dirty="0"/>
              <a:t>“</a:t>
            </a:r>
          </a:p>
          <a:p>
            <a:pPr lvl="1">
              <a:spcAft>
                <a:spcPts val="1200"/>
              </a:spcAft>
            </a:pPr>
            <a:r>
              <a:rPr lang="de-DE" sz="1800" dirty="0"/>
              <a:t>Beibehaltung von </a:t>
            </a:r>
            <a:r>
              <a:rPr lang="de-DE" sz="1800" b="1" dirty="0"/>
              <a:t>kostenbasiertem Redispatch</a:t>
            </a:r>
            <a:r>
              <a:rPr lang="de-DE" sz="1800" dirty="0"/>
              <a:t>, jedoch verpflichtende Teilnahme für alle Erzeuger ab einem bestimmten Leistungsschwellwert (</a:t>
            </a:r>
            <a:r>
              <a:rPr lang="de-DE" sz="1800" dirty="0" err="1"/>
              <a:t>bsw</a:t>
            </a:r>
            <a:r>
              <a:rPr lang="de-DE" sz="1800" dirty="0"/>
              <a:t>. 250 kW, d.h. ab Typ B gem. </a:t>
            </a:r>
            <a:r>
              <a:rPr lang="de-DE" sz="1800" dirty="0" err="1"/>
              <a:t>RfG</a:t>
            </a:r>
            <a:r>
              <a:rPr lang="de-DE" sz="1800" dirty="0"/>
              <a:t> Schwellenwert-Verordnung - RIS)</a:t>
            </a:r>
          </a:p>
          <a:p>
            <a:pPr lvl="1">
              <a:spcAft>
                <a:spcPts val="1200"/>
              </a:spcAft>
            </a:pPr>
            <a:r>
              <a:rPr lang="de-DE" sz="1800" b="1" dirty="0"/>
              <a:t>Marktbasierte, freiwillige Teilnahme flexibler Lasten </a:t>
            </a:r>
            <a:r>
              <a:rPr lang="de-DE" sz="1800" dirty="0"/>
              <a:t>sowie kleinere Erzeugungsanlagen und Speicher</a:t>
            </a:r>
          </a:p>
          <a:p>
            <a:pPr lvl="1">
              <a:spcAft>
                <a:spcPts val="1200"/>
              </a:spcAft>
            </a:pPr>
            <a:r>
              <a:rPr lang="de-DE" sz="1800" b="1" dirty="0"/>
              <a:t>Integration von VNB- und ÜNB-Redispatch </a:t>
            </a:r>
            <a:r>
              <a:rPr lang="de-DE" sz="1800" dirty="0"/>
              <a:t>– gemeinsame Nutzung der Flexibilitäts-Ressourcen und Koordination der Abrufe von ÜNB und VNB</a:t>
            </a:r>
          </a:p>
          <a:p>
            <a:pPr lvl="1">
              <a:spcAft>
                <a:spcPts val="1200"/>
              </a:spcAft>
            </a:pPr>
            <a:endParaRPr lang="de-DE" sz="1800" dirty="0"/>
          </a:p>
          <a:p>
            <a:pPr lvl="1">
              <a:spcAft>
                <a:spcPts val="1200"/>
              </a:spcAft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021626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Pfeil: nach links 43">
            <a:extLst>
              <a:ext uri="{FF2B5EF4-FFF2-40B4-BE49-F238E27FC236}">
                <a16:creationId xmlns:a16="http://schemas.microsoft.com/office/drawing/2014/main" id="{5A01615B-C0A6-6B9B-9BA3-5EBBC710A20D}"/>
              </a:ext>
            </a:extLst>
          </p:cNvPr>
          <p:cNvSpPr/>
          <p:nvPr/>
        </p:nvSpPr>
        <p:spPr bwMode="auto">
          <a:xfrm rot="8100000">
            <a:off x="4672529" y="3934037"/>
            <a:ext cx="373052" cy="208722"/>
          </a:xfrm>
          <a:prstGeom prst="leftArrow">
            <a:avLst>
              <a:gd name="adj1" fmla="val 100000"/>
              <a:gd name="adj2" fmla="val 49889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: nach links 40">
            <a:extLst>
              <a:ext uri="{FF2B5EF4-FFF2-40B4-BE49-F238E27FC236}">
                <a16:creationId xmlns:a16="http://schemas.microsoft.com/office/drawing/2014/main" id="{D0C982A0-890A-676F-2AF0-798B6BECB3A6}"/>
              </a:ext>
            </a:extLst>
          </p:cNvPr>
          <p:cNvSpPr/>
          <p:nvPr/>
        </p:nvSpPr>
        <p:spPr bwMode="auto">
          <a:xfrm rot="13500000">
            <a:off x="4658660" y="2869449"/>
            <a:ext cx="373052" cy="208722"/>
          </a:xfrm>
          <a:prstGeom prst="leftArrow">
            <a:avLst>
              <a:gd name="adj1" fmla="val 100000"/>
              <a:gd name="adj2" fmla="val 49889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245839" y="1275605"/>
            <a:ext cx="3004776" cy="377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9" name="Pfeil: nach links 38">
            <a:extLst>
              <a:ext uri="{FF2B5EF4-FFF2-40B4-BE49-F238E27FC236}">
                <a16:creationId xmlns:a16="http://schemas.microsoft.com/office/drawing/2014/main" id="{EB656060-81B4-0950-4E2F-BFEE7A4BEEC4}"/>
              </a:ext>
            </a:extLst>
          </p:cNvPr>
          <p:cNvSpPr/>
          <p:nvPr/>
        </p:nvSpPr>
        <p:spPr bwMode="auto">
          <a:xfrm rot="10800000">
            <a:off x="1491048" y="2205642"/>
            <a:ext cx="1938140" cy="264453"/>
          </a:xfrm>
          <a:prstGeom prst="leftArrow">
            <a:avLst>
              <a:gd name="adj1" fmla="val 100000"/>
              <a:gd name="adj2" fmla="val 49889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 bwMode="auto">
          <a:xfrm>
            <a:off x="5801043" y="1617558"/>
            <a:ext cx="3161302" cy="3415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13</a:t>
            </a:fld>
            <a:endParaRPr lang="de-DE"/>
          </a:p>
        </p:txBody>
      </p:sp>
      <p:sp>
        <p:nvSpPr>
          <p:cNvPr id="10" name="Rechteck: abgerundete Ecken 9"/>
          <p:cNvSpPr/>
          <p:nvPr/>
        </p:nvSpPr>
        <p:spPr bwMode="auto">
          <a:xfrm>
            <a:off x="326906" y="2168260"/>
            <a:ext cx="1196257" cy="442114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dirty="0" err="1">
                <a:latin typeface="Arial Narrow"/>
              </a:rPr>
              <a:t>Stromerzeu-gungsanlagen</a:t>
            </a:r>
            <a:endParaRPr lang="de-DE" sz="1400" dirty="0">
              <a:latin typeface="Arial Narrow"/>
            </a:endParaRPr>
          </a:p>
        </p:txBody>
      </p:sp>
      <p:sp>
        <p:nvSpPr>
          <p:cNvPr id="12" name="Rechteck: abgerundete Ecken 11"/>
          <p:cNvSpPr/>
          <p:nvPr/>
        </p:nvSpPr>
        <p:spPr bwMode="auto">
          <a:xfrm>
            <a:off x="5943919" y="2202750"/>
            <a:ext cx="1398947" cy="307753"/>
          </a:xfrm>
          <a:prstGeom prst="roundRect">
            <a:avLst>
              <a:gd name="adj" fmla="val 7301"/>
            </a:avLst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 err="1">
                <a:latin typeface="Arial Narrow"/>
              </a:rPr>
              <a:t>Balancing</a:t>
            </a:r>
            <a:endParaRPr lang="de-DE" sz="1200" dirty="0">
              <a:latin typeface="Arial Narrow"/>
            </a:endParaRPr>
          </a:p>
        </p:txBody>
      </p:sp>
      <p:sp>
        <p:nvSpPr>
          <p:cNvPr id="13" name="Textfeld 12"/>
          <p:cNvSpPr txBox="1"/>
          <p:nvPr/>
        </p:nvSpPr>
        <p:spPr bwMode="auto">
          <a:xfrm>
            <a:off x="7771242" y="1911734"/>
            <a:ext cx="112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Bedarfsträger</a:t>
            </a:r>
            <a:endParaRPr/>
          </a:p>
        </p:txBody>
      </p:sp>
      <p:sp>
        <p:nvSpPr>
          <p:cNvPr id="14" name="Textfeld 13"/>
          <p:cNvSpPr txBox="1"/>
          <p:nvPr/>
        </p:nvSpPr>
        <p:spPr bwMode="auto">
          <a:xfrm>
            <a:off x="5940304" y="1686231"/>
            <a:ext cx="1320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Einsatzzwecke von Flexibilität</a:t>
            </a:r>
            <a:endParaRPr/>
          </a:p>
        </p:txBody>
      </p:sp>
      <p:sp>
        <p:nvSpPr>
          <p:cNvPr id="15" name="Textfeld 14"/>
          <p:cNvSpPr txBox="1"/>
          <p:nvPr/>
        </p:nvSpPr>
        <p:spPr bwMode="auto">
          <a:xfrm>
            <a:off x="331904" y="1362030"/>
            <a:ext cx="1575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Anbieter von Flexibilität (Marktteilnehmer)</a:t>
            </a:r>
            <a:endParaRPr/>
          </a:p>
        </p:txBody>
      </p:sp>
      <p:sp>
        <p:nvSpPr>
          <p:cNvPr id="16" name="Rechteck: abgerundete Ecken 15"/>
          <p:cNvSpPr/>
          <p:nvPr/>
        </p:nvSpPr>
        <p:spPr bwMode="auto">
          <a:xfrm>
            <a:off x="329607" y="2671175"/>
            <a:ext cx="1196257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Industrie</a:t>
            </a:r>
            <a:endParaRPr/>
          </a:p>
        </p:txBody>
      </p:sp>
      <p:sp>
        <p:nvSpPr>
          <p:cNvPr id="17" name="Rechteck: abgerundete Ecken 16"/>
          <p:cNvSpPr/>
          <p:nvPr/>
        </p:nvSpPr>
        <p:spPr bwMode="auto">
          <a:xfrm>
            <a:off x="331635" y="3039227"/>
            <a:ext cx="1191854" cy="30263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Gewerbe</a:t>
            </a:r>
            <a:endParaRPr/>
          </a:p>
        </p:txBody>
      </p:sp>
      <p:sp>
        <p:nvSpPr>
          <p:cNvPr id="18" name="Rechteck: abgerundete Ecken 17"/>
          <p:cNvSpPr/>
          <p:nvPr/>
        </p:nvSpPr>
        <p:spPr bwMode="auto">
          <a:xfrm>
            <a:off x="331635" y="3421242"/>
            <a:ext cx="1191854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Haushalte</a:t>
            </a:r>
            <a:endParaRPr/>
          </a:p>
        </p:txBody>
      </p:sp>
      <p:sp>
        <p:nvSpPr>
          <p:cNvPr id="19" name="Rechteck: abgerundete Ecken 18"/>
          <p:cNvSpPr/>
          <p:nvPr/>
        </p:nvSpPr>
        <p:spPr bwMode="auto">
          <a:xfrm>
            <a:off x="336120" y="3795886"/>
            <a:ext cx="1187370" cy="54890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Betreiber von Ladeparks</a:t>
            </a:r>
            <a:endParaRPr/>
          </a:p>
        </p:txBody>
      </p:sp>
      <p:sp>
        <p:nvSpPr>
          <p:cNvPr id="20" name="Rechteck: abgerundete Ecken 19"/>
          <p:cNvSpPr/>
          <p:nvPr/>
        </p:nvSpPr>
        <p:spPr bwMode="auto">
          <a:xfrm>
            <a:off x="5943919" y="3221672"/>
            <a:ext cx="1398947" cy="637647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Portfolio-</a:t>
            </a:r>
            <a:br>
              <a:rPr lang="de-DE" sz="1200" dirty="0">
                <a:latin typeface="Arial Narrow"/>
              </a:rPr>
            </a:br>
            <a:r>
              <a:rPr lang="de-DE" sz="1200" dirty="0" err="1">
                <a:latin typeface="Arial Narrow"/>
              </a:rPr>
              <a:t>optimierung</a:t>
            </a:r>
            <a:r>
              <a:rPr lang="de-DE" sz="1200" dirty="0">
                <a:latin typeface="Arial Narrow"/>
              </a:rPr>
              <a:t>, </a:t>
            </a:r>
            <a:br>
              <a:rPr lang="de-DE" sz="1200" dirty="0">
                <a:latin typeface="Arial Narrow"/>
              </a:rPr>
            </a:br>
            <a:r>
              <a:rPr lang="de-DE" sz="1200" dirty="0">
                <a:latin typeface="Arial Narrow"/>
              </a:rPr>
              <a:t>Fahrplantreue</a:t>
            </a:r>
            <a:endParaRPr dirty="0"/>
          </a:p>
        </p:txBody>
      </p:sp>
      <p:sp>
        <p:nvSpPr>
          <p:cNvPr id="21" name="Rechteck: abgerundete Ecken 20"/>
          <p:cNvSpPr/>
          <p:nvPr/>
        </p:nvSpPr>
        <p:spPr bwMode="auto">
          <a:xfrm>
            <a:off x="5943919" y="4010916"/>
            <a:ext cx="1398945" cy="637648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Kapazitäts- &amp; Restriktions-management </a:t>
            </a:r>
            <a:endParaRPr/>
          </a:p>
        </p:txBody>
      </p:sp>
      <p:sp>
        <p:nvSpPr>
          <p:cNvPr id="22" name="Rechteck: abgerundete Ecken 21"/>
          <p:cNvSpPr/>
          <p:nvPr/>
        </p:nvSpPr>
        <p:spPr bwMode="auto">
          <a:xfrm>
            <a:off x="7741472" y="2370618"/>
            <a:ext cx="1085614" cy="53819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dirty="0">
                <a:latin typeface="Arial Narrow"/>
              </a:rPr>
              <a:t>Übertragungs-</a:t>
            </a:r>
            <a:r>
              <a:rPr lang="de-DE" sz="1200" dirty="0" err="1">
                <a:latin typeface="Arial Narrow"/>
              </a:rPr>
              <a:t>netzbetreiber</a:t>
            </a:r>
            <a:endParaRPr lang="de-DE" sz="1200" dirty="0">
              <a:latin typeface="Arial Narrow"/>
            </a:endParaRPr>
          </a:p>
        </p:txBody>
      </p:sp>
      <p:sp>
        <p:nvSpPr>
          <p:cNvPr id="23" name="Rechteck: abgerundete Ecken 22"/>
          <p:cNvSpPr/>
          <p:nvPr/>
        </p:nvSpPr>
        <p:spPr bwMode="auto">
          <a:xfrm>
            <a:off x="7741471" y="4092792"/>
            <a:ext cx="1048849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Verteilernetz-betreiber</a:t>
            </a:r>
            <a:endParaRPr/>
          </a:p>
        </p:txBody>
      </p:sp>
      <p:sp>
        <p:nvSpPr>
          <p:cNvPr id="24" name="Rechteck: abgerundete Ecken 23"/>
          <p:cNvSpPr/>
          <p:nvPr/>
        </p:nvSpPr>
        <p:spPr bwMode="auto">
          <a:xfrm>
            <a:off x="7741472" y="3287902"/>
            <a:ext cx="1122382" cy="502677"/>
          </a:xfrm>
          <a:prstGeom prst="roundRect">
            <a:avLst>
              <a:gd name="adj" fmla="val 7301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Bilanzgruppen</a:t>
            </a:r>
            <a:endParaRPr/>
          </a:p>
        </p:txBody>
      </p:sp>
      <p:sp>
        <p:nvSpPr>
          <p:cNvPr id="26" name="Textfeld 25"/>
          <p:cNvSpPr txBox="1"/>
          <p:nvPr/>
        </p:nvSpPr>
        <p:spPr bwMode="auto">
          <a:xfrm rot="5400000">
            <a:off x="830973" y="4811768"/>
            <a:ext cx="323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 b="1">
                <a:latin typeface="Arial Narrow"/>
              </a:rPr>
              <a:t>…</a:t>
            </a:r>
            <a:endParaRPr/>
          </a:p>
        </p:txBody>
      </p:sp>
      <p:sp>
        <p:nvSpPr>
          <p:cNvPr id="27" name="Textfeld 26"/>
          <p:cNvSpPr txBox="1"/>
          <p:nvPr/>
        </p:nvSpPr>
        <p:spPr bwMode="auto">
          <a:xfrm>
            <a:off x="500095" y="978281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Flexibilitätsangebot</a:t>
            </a:r>
            <a:endParaRPr/>
          </a:p>
        </p:txBody>
      </p:sp>
      <p:sp>
        <p:nvSpPr>
          <p:cNvPr id="28" name="Rechteck: abgerundete Ecken 27"/>
          <p:cNvSpPr/>
          <p:nvPr/>
        </p:nvSpPr>
        <p:spPr bwMode="auto">
          <a:xfrm>
            <a:off x="340861" y="4433893"/>
            <a:ext cx="1182628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Energie-gemeinschaften</a:t>
            </a:r>
            <a:endParaRPr/>
          </a:p>
        </p:txBody>
      </p:sp>
      <p:sp>
        <p:nvSpPr>
          <p:cNvPr id="29" name="Textfeld 28"/>
          <p:cNvSpPr txBox="1"/>
          <p:nvPr/>
        </p:nvSpPr>
        <p:spPr bwMode="auto">
          <a:xfrm>
            <a:off x="6116706" y="1238726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Flexibilitätsbedarf</a:t>
            </a:r>
            <a:endParaRPr/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7336914" y="2435840"/>
            <a:ext cx="410509" cy="398606"/>
          </a:xfrm>
          <a:prstGeom prst="triangle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7321770" y="3354436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7322304" y="4130329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39A9F5E-3BBA-4F26-B61D-43A81A521C92}"/>
              </a:ext>
            </a:extLst>
          </p:cNvPr>
          <p:cNvSpPr/>
          <p:nvPr/>
        </p:nvSpPr>
        <p:spPr bwMode="auto">
          <a:xfrm>
            <a:off x="3422640" y="2139703"/>
            <a:ext cx="1365384" cy="101508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dirty="0">
                <a:latin typeface="Arial Narrow"/>
              </a:rPr>
              <a:t>Verpflichtende, kostenbasierte Teilnahme größerer Erzeugungsanlagen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085540D-7144-CB79-5488-F0B6390100A6}"/>
              </a:ext>
            </a:extLst>
          </p:cNvPr>
          <p:cNvSpPr/>
          <p:nvPr/>
        </p:nvSpPr>
        <p:spPr bwMode="auto">
          <a:xfrm>
            <a:off x="1905193" y="2574209"/>
            <a:ext cx="1224739" cy="24458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200"/>
              <a:t>3 Wege der </a:t>
            </a:r>
            <a:br>
              <a:rPr lang="de-DE" sz="1200"/>
            </a:br>
            <a:r>
              <a:rPr lang="de-DE" sz="1200"/>
              <a:t>Flex.vermarkung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7B74701-D522-193E-AE46-8EA8C689FAFD}"/>
              </a:ext>
            </a:extLst>
          </p:cNvPr>
          <p:cNvSpPr/>
          <p:nvPr/>
        </p:nvSpPr>
        <p:spPr bwMode="auto">
          <a:xfrm>
            <a:off x="2024391" y="4344436"/>
            <a:ext cx="948569" cy="561927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Unab-hängiger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21B15C2-0C1E-40DF-C713-D461D9CCFA11}"/>
              </a:ext>
            </a:extLst>
          </p:cNvPr>
          <p:cNvSpPr/>
          <p:nvPr/>
        </p:nvSpPr>
        <p:spPr bwMode="auto">
          <a:xfrm>
            <a:off x="2024391" y="3696694"/>
            <a:ext cx="948569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Lieferant als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F5EED3BA-F764-2322-42A8-A6DE91AC77B3}"/>
              </a:ext>
            </a:extLst>
          </p:cNvPr>
          <p:cNvSpPr/>
          <p:nvPr/>
        </p:nvSpPr>
        <p:spPr bwMode="auto">
          <a:xfrm>
            <a:off x="2024391" y="3066520"/>
            <a:ext cx="934333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100" b="1">
                <a:solidFill>
                  <a:sysClr val="windowText" lastClr="000000"/>
                </a:solidFill>
                <a:latin typeface="Arial Narrow"/>
              </a:rPr>
              <a:t>Direkte Vermarktung</a:t>
            </a:r>
            <a:endParaRPr lang="de-DE" sz="11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33" name="Gleichschenkliges Dreieck 32">
            <a:extLst>
              <a:ext uri="{FF2B5EF4-FFF2-40B4-BE49-F238E27FC236}">
                <a16:creationId xmlns:a16="http://schemas.microsoft.com/office/drawing/2014/main" id="{54D8C4EB-7603-F76D-A4B9-3D70D466F575}"/>
              </a:ext>
            </a:extLst>
          </p:cNvPr>
          <p:cNvSpPr/>
          <p:nvPr/>
        </p:nvSpPr>
        <p:spPr bwMode="auto">
          <a:xfrm rot="5400000">
            <a:off x="569228" y="3465658"/>
            <a:ext cx="2293495" cy="38318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4" name="Pfeil: nach links 33">
            <a:extLst>
              <a:ext uri="{FF2B5EF4-FFF2-40B4-BE49-F238E27FC236}">
                <a16:creationId xmlns:a16="http://schemas.microsoft.com/office/drawing/2014/main" id="{53DA8891-BA82-1D19-49AF-0F2D9D588AA3}"/>
              </a:ext>
            </a:extLst>
          </p:cNvPr>
          <p:cNvSpPr/>
          <p:nvPr/>
        </p:nvSpPr>
        <p:spPr bwMode="auto">
          <a:xfrm rot="10800000">
            <a:off x="3129932" y="3905476"/>
            <a:ext cx="299256" cy="530513"/>
          </a:xfrm>
          <a:prstGeom prst="leftArrow">
            <a:avLst>
              <a:gd name="adj1" fmla="val 100000"/>
              <a:gd name="adj2" fmla="val 86434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E90AC3C3-423A-2CC5-C8AB-FAF221D7AD49}"/>
              </a:ext>
            </a:extLst>
          </p:cNvPr>
          <p:cNvSpPr/>
          <p:nvPr/>
        </p:nvSpPr>
        <p:spPr bwMode="auto">
          <a:xfrm>
            <a:off x="3429188" y="3691552"/>
            <a:ext cx="1365384" cy="111244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200" dirty="0">
                <a:latin typeface="Arial Narrow"/>
              </a:rPr>
              <a:t>Freiwillige, markt-basierte Teilnahme flexibler Lasten und kleiner Erzeugungsanlagen</a:t>
            </a:r>
            <a:endParaRPr dirty="0"/>
          </a:p>
        </p:txBody>
      </p:sp>
      <p:sp>
        <p:nvSpPr>
          <p:cNvPr id="45" name="Pfeil: nach links 44">
            <a:extLst>
              <a:ext uri="{FF2B5EF4-FFF2-40B4-BE49-F238E27FC236}">
                <a16:creationId xmlns:a16="http://schemas.microsoft.com/office/drawing/2014/main" id="{B38CF842-1F5B-C252-3862-AB28161C45B0}"/>
              </a:ext>
            </a:extLst>
          </p:cNvPr>
          <p:cNvSpPr/>
          <p:nvPr/>
        </p:nvSpPr>
        <p:spPr bwMode="auto">
          <a:xfrm rot="8100000">
            <a:off x="5631959" y="3113181"/>
            <a:ext cx="373052" cy="153716"/>
          </a:xfrm>
          <a:prstGeom prst="leftArrow">
            <a:avLst>
              <a:gd name="adj1" fmla="val 100000"/>
              <a:gd name="adj2" fmla="val 49889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F0C7ADCE-6616-0B0C-405A-D48F7C1A89B9}"/>
              </a:ext>
            </a:extLst>
          </p:cNvPr>
          <p:cNvSpPr/>
          <p:nvPr/>
        </p:nvSpPr>
        <p:spPr bwMode="auto">
          <a:xfrm>
            <a:off x="5947363" y="2466519"/>
            <a:ext cx="1398947" cy="60928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Engpass-management (Redispatch)</a:t>
            </a:r>
            <a:endParaRPr dirty="0"/>
          </a:p>
        </p:txBody>
      </p:sp>
      <p:sp>
        <p:nvSpPr>
          <p:cNvPr id="47" name="Pfeil: nach links 46">
            <a:extLst>
              <a:ext uri="{FF2B5EF4-FFF2-40B4-BE49-F238E27FC236}">
                <a16:creationId xmlns:a16="http://schemas.microsoft.com/office/drawing/2014/main" id="{56C5DDEA-ECA6-3969-A4BB-41BADF4B7CD9}"/>
              </a:ext>
            </a:extLst>
          </p:cNvPr>
          <p:cNvSpPr/>
          <p:nvPr/>
        </p:nvSpPr>
        <p:spPr bwMode="auto">
          <a:xfrm rot="13500000">
            <a:off x="5631960" y="3836701"/>
            <a:ext cx="373052" cy="153716"/>
          </a:xfrm>
          <a:prstGeom prst="leftArrow">
            <a:avLst>
              <a:gd name="adj1" fmla="val 100000"/>
              <a:gd name="adj2" fmla="val 49889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056B811F-BD34-7240-7869-EB1CD555484A}"/>
              </a:ext>
            </a:extLst>
          </p:cNvPr>
          <p:cNvSpPr/>
          <p:nvPr/>
        </p:nvSpPr>
        <p:spPr bwMode="auto">
          <a:xfrm>
            <a:off x="4973145" y="3072592"/>
            <a:ext cx="770735" cy="867022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dirty="0">
                <a:latin typeface="Arial Narrow"/>
              </a:rPr>
              <a:t>Gemein-same Merit-Order</a:t>
            </a:r>
          </a:p>
        </p:txBody>
      </p:sp>
      <p:sp>
        <p:nvSpPr>
          <p:cNvPr id="52" name="Titel 1">
            <a:extLst>
              <a:ext uri="{FF2B5EF4-FFF2-40B4-BE49-F238E27FC236}">
                <a16:creationId xmlns:a16="http://schemas.microsoft.com/office/drawing/2014/main" id="{BB736217-0B0C-F239-A2D4-5FB9FD75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11550"/>
            <a:ext cx="666026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Konzept 2: Hybrides Redispatch-Modell (2/2)</a:t>
            </a:r>
            <a:endParaRPr lang="de-DE" sz="1400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1" grpId="0" animBg="1"/>
      <p:bldP spid="39" grpId="0" animBg="1"/>
      <p:bldP spid="6" grpId="0" animBg="1"/>
      <p:bldP spid="34" grpId="0" animBg="1"/>
      <p:bldP spid="36" grpId="0" animBg="1"/>
      <p:bldP spid="45" grpId="0" animBg="1"/>
      <p:bldP spid="47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1FA7104-CECD-1FB7-CC73-98E8E08E67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44957F-82AA-355A-53A0-8253B5CA8157}"/>
              </a:ext>
            </a:extLst>
          </p:cNvPr>
          <p:cNvSpPr txBox="1"/>
          <p:nvPr/>
        </p:nvSpPr>
        <p:spPr>
          <a:xfrm>
            <a:off x="251520" y="1275606"/>
            <a:ext cx="8352928" cy="356675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en-US"/>
            </a:defPPr>
            <a:lvl2pPr marL="571500" lvl="1" indent="-285750">
              <a:lnSpc>
                <a:spcPct val="150000"/>
              </a:lnSpc>
              <a:buFont typeface="Wingdings" panose="05000000000000000000" pitchFamily="2" charset="2"/>
              <a:buChar char="Ø"/>
              <a:defRPr sz="1600"/>
            </a:lvl2pPr>
            <a:lvl3pPr marL="1028700" lvl="2" indent="-285750">
              <a:lnSpc>
                <a:spcPct val="150000"/>
              </a:lnSpc>
              <a:buFont typeface="Symbol" panose="05050102010706020507" pitchFamily="18" charset="2"/>
              <a:buChar char="-"/>
              <a:defRPr sz="1600"/>
            </a:lvl3pPr>
          </a:lstStyle>
          <a:p>
            <a:pPr lvl="1">
              <a:spcAft>
                <a:spcPts val="1200"/>
              </a:spcAft>
            </a:pPr>
            <a:r>
              <a:rPr lang="de-DE" sz="1800" dirty="0"/>
              <a:t>…angelehnt an GOPACS-Plattform (NL)</a:t>
            </a:r>
          </a:p>
          <a:p>
            <a:pPr lvl="1">
              <a:spcAft>
                <a:spcPts val="1200"/>
              </a:spcAft>
            </a:pPr>
            <a:r>
              <a:rPr lang="de-DE" sz="1800" dirty="0"/>
              <a:t>Schaffung einer </a:t>
            </a:r>
            <a:r>
              <a:rPr lang="de-DE" sz="1800" b="1" dirty="0"/>
              <a:t>vollständig marktbasierten Redispatch-Plattform </a:t>
            </a:r>
            <a:r>
              <a:rPr lang="de-DE" sz="1800" dirty="0"/>
              <a:t>für ÜNB und VNB</a:t>
            </a:r>
          </a:p>
          <a:p>
            <a:pPr lvl="1">
              <a:spcAft>
                <a:spcPts val="1200"/>
              </a:spcAft>
            </a:pPr>
            <a:r>
              <a:rPr lang="de-DE" sz="1800" dirty="0"/>
              <a:t>Kopplung der Flexibilitätsplattform an </a:t>
            </a:r>
            <a:r>
              <a:rPr lang="de-DE" sz="1800" b="1" dirty="0"/>
              <a:t>Intraday-Handel </a:t>
            </a:r>
            <a:r>
              <a:rPr lang="de-DE" sz="1800" dirty="0"/>
              <a:t>(Kooperation mit Börse)</a:t>
            </a:r>
          </a:p>
          <a:p>
            <a:pPr lvl="1">
              <a:spcAft>
                <a:spcPts val="1200"/>
              </a:spcAft>
            </a:pPr>
            <a:r>
              <a:rPr lang="de-DE" sz="1800" b="1" dirty="0"/>
              <a:t>Gebote mit Ortsinformation </a:t>
            </a:r>
            <a:r>
              <a:rPr lang="de-DE" sz="1800" dirty="0"/>
              <a:t>können von ÜNB und VNB für Redispatch genutzt werden</a:t>
            </a:r>
          </a:p>
          <a:p>
            <a:pPr lvl="1">
              <a:spcAft>
                <a:spcPts val="1200"/>
              </a:spcAft>
            </a:pPr>
            <a:r>
              <a:rPr lang="de-DE" sz="1800" b="1" dirty="0"/>
              <a:t>Integration von VNB- und ÜNB-Redispatch </a:t>
            </a:r>
            <a:r>
              <a:rPr lang="de-DE" sz="1800" dirty="0"/>
              <a:t>– gemeinsame Nutzung der Flexibilitäts-Ressourcen und Koordination der Abrufe von ÜNB und VNB</a:t>
            </a:r>
          </a:p>
          <a:p>
            <a:pPr lvl="1">
              <a:spcAft>
                <a:spcPts val="1200"/>
              </a:spcAft>
            </a:pPr>
            <a:endParaRPr lang="de-DE" sz="180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302DF00-5AE4-3207-86B1-8655156CA1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4000" y="411550"/>
            <a:ext cx="720032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1800" b="1" i="1" dirty="0">
                <a:solidFill>
                  <a:schemeClr val="accent3"/>
                </a:solidFill>
              </a:rPr>
              <a:t>Konzept 3: Kurzfristige Flexibilitätsbeschaffung über Handelsplattform (1/2)</a:t>
            </a:r>
            <a:endParaRPr lang="de-DE" sz="14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6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15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245839" y="1275605"/>
            <a:ext cx="2699572" cy="377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6" name="Gleichschenkliges Dreieck 5"/>
          <p:cNvSpPr/>
          <p:nvPr/>
        </p:nvSpPr>
        <p:spPr bwMode="auto">
          <a:xfrm rot="5400000">
            <a:off x="1293852" y="2839732"/>
            <a:ext cx="3975864" cy="672746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7" name="Rechteck: abgerundete Ecken 6"/>
          <p:cNvSpPr/>
          <p:nvPr/>
        </p:nvSpPr>
        <p:spPr bwMode="auto">
          <a:xfrm>
            <a:off x="1905193" y="2202751"/>
            <a:ext cx="1224739" cy="24458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200"/>
              <a:t>3 Wege der </a:t>
            </a:r>
            <a:br>
              <a:rPr lang="de-DE" sz="1200"/>
            </a:br>
            <a:r>
              <a:rPr lang="de-DE" sz="1200"/>
              <a:t>Flex.vermarkung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801043" y="1617558"/>
            <a:ext cx="3161302" cy="3415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9" name="Gleichschenkliges Dreieck 8"/>
          <p:cNvSpPr/>
          <p:nvPr/>
        </p:nvSpPr>
        <p:spPr bwMode="auto">
          <a:xfrm rot="5400000">
            <a:off x="4972404" y="3109307"/>
            <a:ext cx="1225424" cy="431855"/>
          </a:xfrm>
          <a:prstGeom prst="triangle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10" name="Rechteck: abgerundete Ecken 9"/>
          <p:cNvSpPr/>
          <p:nvPr/>
        </p:nvSpPr>
        <p:spPr bwMode="auto">
          <a:xfrm>
            <a:off x="326906" y="2168260"/>
            <a:ext cx="1196257" cy="442114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Anlagen-</a:t>
            </a:r>
            <a:br>
              <a:rPr lang="de-DE" sz="1400">
                <a:latin typeface="Arial Narrow"/>
              </a:rPr>
            </a:br>
            <a:r>
              <a:rPr lang="de-DE" sz="1400">
                <a:latin typeface="Arial Narrow"/>
              </a:rPr>
              <a:t>betreiber</a:t>
            </a:r>
          </a:p>
        </p:txBody>
      </p:sp>
      <p:sp>
        <p:nvSpPr>
          <p:cNvPr id="11" name="Rechteck: abgerundete Ecken 10"/>
          <p:cNvSpPr/>
          <p:nvPr/>
        </p:nvSpPr>
        <p:spPr bwMode="auto">
          <a:xfrm>
            <a:off x="3643870" y="2067694"/>
            <a:ext cx="1725318" cy="2401558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400" b="1" dirty="0"/>
              <a:t>Flexibilitätsplattform</a:t>
            </a:r>
          </a:p>
          <a:p>
            <a:pPr>
              <a:defRPr/>
            </a:pPr>
            <a:endParaRPr dirty="0"/>
          </a:p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Gebotsmanagement</a:t>
            </a:r>
            <a:endParaRPr dirty="0"/>
          </a:p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Ex-post Fahrplan-korrekturen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Weiterleitung nicht abgerufener Gebote in Intraday-Handel</a:t>
            </a:r>
            <a:endParaRPr dirty="0"/>
          </a:p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…</a:t>
            </a:r>
            <a:endParaRPr dirty="0"/>
          </a:p>
          <a:p>
            <a:pPr algn="ctr">
              <a:defRPr/>
            </a:pPr>
            <a:r>
              <a:rPr lang="de-DE" sz="1200" dirty="0">
                <a:solidFill>
                  <a:srgbClr val="FF0000"/>
                </a:solidFill>
                <a:latin typeface="Arial Narrow"/>
              </a:rPr>
              <a:t>(Aufgaben sind</a:t>
            </a:r>
            <a:endParaRPr dirty="0"/>
          </a:p>
          <a:p>
            <a:pPr algn="ctr">
              <a:defRPr/>
            </a:pPr>
            <a:r>
              <a:rPr lang="de-DE" sz="1200" dirty="0">
                <a:solidFill>
                  <a:srgbClr val="FF0000"/>
                </a:solidFill>
                <a:latin typeface="Arial Narrow"/>
              </a:rPr>
              <a:t>in Marktregeln zu definieren)</a:t>
            </a:r>
            <a:endParaRPr dirty="0"/>
          </a:p>
        </p:txBody>
      </p:sp>
      <p:sp>
        <p:nvSpPr>
          <p:cNvPr id="13" name="Textfeld 12"/>
          <p:cNvSpPr txBox="1"/>
          <p:nvPr/>
        </p:nvSpPr>
        <p:spPr bwMode="auto">
          <a:xfrm>
            <a:off x="7771242" y="1911734"/>
            <a:ext cx="112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Bedarfsträger</a:t>
            </a:r>
            <a:endParaRPr/>
          </a:p>
        </p:txBody>
      </p:sp>
      <p:sp>
        <p:nvSpPr>
          <p:cNvPr id="14" name="Textfeld 13"/>
          <p:cNvSpPr txBox="1"/>
          <p:nvPr/>
        </p:nvSpPr>
        <p:spPr bwMode="auto">
          <a:xfrm>
            <a:off x="5940304" y="1686231"/>
            <a:ext cx="1320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Einsatzzwecke von Flexibilität</a:t>
            </a:r>
            <a:endParaRPr/>
          </a:p>
        </p:txBody>
      </p:sp>
      <p:sp>
        <p:nvSpPr>
          <p:cNvPr id="15" name="Textfeld 14"/>
          <p:cNvSpPr txBox="1"/>
          <p:nvPr/>
        </p:nvSpPr>
        <p:spPr bwMode="auto">
          <a:xfrm>
            <a:off x="331904" y="1362030"/>
            <a:ext cx="1575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Anbieter von Flexibilität (Marktteilnehmer)</a:t>
            </a:r>
            <a:endParaRPr/>
          </a:p>
        </p:txBody>
      </p:sp>
      <p:sp>
        <p:nvSpPr>
          <p:cNvPr id="16" name="Rechteck: abgerundete Ecken 15"/>
          <p:cNvSpPr/>
          <p:nvPr/>
        </p:nvSpPr>
        <p:spPr bwMode="auto">
          <a:xfrm>
            <a:off x="329607" y="2671175"/>
            <a:ext cx="1196257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Industrie</a:t>
            </a:r>
            <a:endParaRPr/>
          </a:p>
        </p:txBody>
      </p:sp>
      <p:sp>
        <p:nvSpPr>
          <p:cNvPr id="17" name="Rechteck: abgerundete Ecken 16"/>
          <p:cNvSpPr/>
          <p:nvPr/>
        </p:nvSpPr>
        <p:spPr bwMode="auto">
          <a:xfrm>
            <a:off x="331635" y="3039227"/>
            <a:ext cx="1191854" cy="30263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Gewerbe</a:t>
            </a:r>
            <a:endParaRPr/>
          </a:p>
        </p:txBody>
      </p:sp>
      <p:sp>
        <p:nvSpPr>
          <p:cNvPr id="18" name="Rechteck: abgerundete Ecken 17"/>
          <p:cNvSpPr/>
          <p:nvPr/>
        </p:nvSpPr>
        <p:spPr bwMode="auto">
          <a:xfrm>
            <a:off x="331635" y="3421242"/>
            <a:ext cx="1191854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Haushalte</a:t>
            </a:r>
            <a:endParaRPr/>
          </a:p>
        </p:txBody>
      </p:sp>
      <p:sp>
        <p:nvSpPr>
          <p:cNvPr id="19" name="Rechteck: abgerundete Ecken 18"/>
          <p:cNvSpPr/>
          <p:nvPr/>
        </p:nvSpPr>
        <p:spPr bwMode="auto">
          <a:xfrm>
            <a:off x="336120" y="3795886"/>
            <a:ext cx="1187370" cy="54890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Betreiber von Ladeparks</a:t>
            </a:r>
            <a:endParaRPr/>
          </a:p>
        </p:txBody>
      </p:sp>
      <p:sp>
        <p:nvSpPr>
          <p:cNvPr id="20" name="Rechteck: abgerundete Ecken 19"/>
          <p:cNvSpPr/>
          <p:nvPr/>
        </p:nvSpPr>
        <p:spPr bwMode="auto">
          <a:xfrm>
            <a:off x="5943919" y="3221672"/>
            <a:ext cx="1398947" cy="63764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Portfolio-</a:t>
            </a:r>
            <a:br>
              <a:rPr lang="de-DE" sz="1200">
                <a:latin typeface="Arial Narrow"/>
              </a:rPr>
            </a:br>
            <a:r>
              <a:rPr lang="de-DE" sz="1200">
                <a:latin typeface="Arial Narrow"/>
              </a:rPr>
              <a:t>optimierung</a:t>
            </a:r>
            <a:br>
              <a:rPr lang="de-DE" sz="1200">
                <a:latin typeface="Arial Narrow"/>
              </a:rPr>
            </a:br>
            <a:r>
              <a:rPr lang="de-DE" sz="1200">
                <a:latin typeface="Arial Narrow"/>
              </a:rPr>
              <a:t>(Fahrplantreue)</a:t>
            </a:r>
            <a:endParaRPr/>
          </a:p>
        </p:txBody>
      </p:sp>
      <p:sp>
        <p:nvSpPr>
          <p:cNvPr id="21" name="Rechteck: abgerundete Ecken 20"/>
          <p:cNvSpPr/>
          <p:nvPr/>
        </p:nvSpPr>
        <p:spPr bwMode="auto">
          <a:xfrm>
            <a:off x="5943919" y="4010916"/>
            <a:ext cx="1398945" cy="637648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Kapazitäts- &amp; Restriktions-management </a:t>
            </a:r>
            <a:endParaRPr/>
          </a:p>
        </p:txBody>
      </p:sp>
      <p:sp>
        <p:nvSpPr>
          <p:cNvPr id="22" name="Rechteck: abgerundete Ecken 21"/>
          <p:cNvSpPr/>
          <p:nvPr/>
        </p:nvSpPr>
        <p:spPr bwMode="auto">
          <a:xfrm>
            <a:off x="7741472" y="2370618"/>
            <a:ext cx="1085614" cy="53819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Übertragungs-netzbetreiber</a:t>
            </a:r>
          </a:p>
        </p:txBody>
      </p:sp>
      <p:sp>
        <p:nvSpPr>
          <p:cNvPr id="23" name="Rechteck: abgerundete Ecken 22"/>
          <p:cNvSpPr/>
          <p:nvPr/>
        </p:nvSpPr>
        <p:spPr bwMode="auto">
          <a:xfrm>
            <a:off x="7741471" y="4092792"/>
            <a:ext cx="1048849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Verteilernetz-betreiber</a:t>
            </a:r>
            <a:endParaRPr/>
          </a:p>
        </p:txBody>
      </p:sp>
      <p:sp>
        <p:nvSpPr>
          <p:cNvPr id="24" name="Rechteck: abgerundete Ecken 23"/>
          <p:cNvSpPr/>
          <p:nvPr/>
        </p:nvSpPr>
        <p:spPr bwMode="auto">
          <a:xfrm>
            <a:off x="7741472" y="3287902"/>
            <a:ext cx="1122382" cy="50267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Bilanzgruppen</a:t>
            </a:r>
            <a:endParaRPr/>
          </a:p>
        </p:txBody>
      </p:sp>
      <p:sp>
        <p:nvSpPr>
          <p:cNvPr id="26" name="Textfeld 25"/>
          <p:cNvSpPr txBox="1"/>
          <p:nvPr/>
        </p:nvSpPr>
        <p:spPr bwMode="auto">
          <a:xfrm rot="5400000">
            <a:off x="830973" y="4811768"/>
            <a:ext cx="323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 b="1">
                <a:latin typeface="Arial Narrow"/>
              </a:rPr>
              <a:t>…</a:t>
            </a:r>
            <a:endParaRPr/>
          </a:p>
        </p:txBody>
      </p:sp>
      <p:sp>
        <p:nvSpPr>
          <p:cNvPr id="27" name="Textfeld 26"/>
          <p:cNvSpPr txBox="1"/>
          <p:nvPr/>
        </p:nvSpPr>
        <p:spPr bwMode="auto">
          <a:xfrm>
            <a:off x="500095" y="978281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Flexibilitätsangebot</a:t>
            </a:r>
            <a:endParaRPr/>
          </a:p>
        </p:txBody>
      </p:sp>
      <p:sp>
        <p:nvSpPr>
          <p:cNvPr id="28" name="Rechteck: abgerundete Ecken 27"/>
          <p:cNvSpPr/>
          <p:nvPr/>
        </p:nvSpPr>
        <p:spPr bwMode="auto">
          <a:xfrm>
            <a:off x="340861" y="4443958"/>
            <a:ext cx="1182628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Energie-gemeinschaften</a:t>
            </a:r>
            <a:endParaRPr/>
          </a:p>
        </p:txBody>
      </p:sp>
      <p:sp>
        <p:nvSpPr>
          <p:cNvPr id="29" name="Textfeld 28"/>
          <p:cNvSpPr txBox="1"/>
          <p:nvPr/>
        </p:nvSpPr>
        <p:spPr bwMode="auto">
          <a:xfrm>
            <a:off x="6116706" y="1238726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Flexibilitätsbedarf</a:t>
            </a:r>
            <a:endParaRPr/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7336914" y="2435840"/>
            <a:ext cx="410509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7321770" y="3354436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7322304" y="4130329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3" name="Rechteck: abgerundete Ecken 32"/>
          <p:cNvSpPr/>
          <p:nvPr/>
        </p:nvSpPr>
        <p:spPr bwMode="auto">
          <a:xfrm>
            <a:off x="2024391" y="3972978"/>
            <a:ext cx="948569" cy="561927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Unab-hängiger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34" name="Rechteck: abgerundete Ecken 33"/>
          <p:cNvSpPr/>
          <p:nvPr/>
        </p:nvSpPr>
        <p:spPr bwMode="auto">
          <a:xfrm>
            <a:off x="2024391" y="3325236"/>
            <a:ext cx="948569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Lieferant als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35" name="Rechteck: abgerundete Ecken 34"/>
          <p:cNvSpPr/>
          <p:nvPr/>
        </p:nvSpPr>
        <p:spPr bwMode="auto">
          <a:xfrm>
            <a:off x="2024391" y="2695062"/>
            <a:ext cx="934333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100" b="1">
                <a:solidFill>
                  <a:sysClr val="windowText" lastClr="000000"/>
                </a:solidFill>
                <a:latin typeface="Arial Narrow"/>
              </a:rPr>
              <a:t>Direkte Vermarktung</a:t>
            </a:r>
            <a:endParaRPr lang="de-DE" sz="11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36" name="Gleichschenkliges Dreieck 35"/>
          <p:cNvSpPr/>
          <p:nvPr/>
        </p:nvSpPr>
        <p:spPr bwMode="auto">
          <a:xfrm rot="5400000">
            <a:off x="569228" y="3310225"/>
            <a:ext cx="2293495" cy="38318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41" name="Titel 1">
            <a:extLst>
              <a:ext uri="{FF2B5EF4-FFF2-40B4-BE49-F238E27FC236}">
                <a16:creationId xmlns:a16="http://schemas.microsoft.com/office/drawing/2014/main" id="{76C21ADD-91C9-0D56-DB7F-9E40E940FD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4000" y="411550"/>
            <a:ext cx="7200328" cy="360000"/>
          </a:xfrm>
        </p:spPr>
        <p:txBody>
          <a:bodyPr/>
          <a:lstStyle/>
          <a:p>
            <a:r>
              <a:rPr lang="de-DE" sz="2800" dirty="0"/>
              <a:t>Modelle der Umsetzung von Art. 32 </a:t>
            </a:r>
            <a:br>
              <a:rPr lang="de-DE" sz="2800" dirty="0"/>
            </a:br>
            <a:r>
              <a:rPr lang="de-DE" sz="1800" b="1" i="1" dirty="0">
                <a:solidFill>
                  <a:schemeClr val="accent3"/>
                </a:solidFill>
              </a:rPr>
              <a:t>Konzept 3: Kurzfristige Flexibilitätsbeschaffung über Handelsplattform (2/2)</a:t>
            </a:r>
            <a:endParaRPr lang="de-DE" sz="1400" i="1" dirty="0">
              <a:solidFill>
                <a:schemeClr val="accent3"/>
              </a:solidFill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646757B8-05D4-265B-2385-0AD92FBD0DD3}"/>
              </a:ext>
            </a:extLst>
          </p:cNvPr>
          <p:cNvSpPr/>
          <p:nvPr/>
        </p:nvSpPr>
        <p:spPr bwMode="auto">
          <a:xfrm>
            <a:off x="5943919" y="2202750"/>
            <a:ext cx="1398947" cy="307753"/>
          </a:xfrm>
          <a:prstGeom prst="roundRect">
            <a:avLst>
              <a:gd name="adj" fmla="val 7301"/>
            </a:avLst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 err="1">
                <a:latin typeface="Arial Narrow"/>
              </a:rPr>
              <a:t>Balancing</a:t>
            </a:r>
            <a:endParaRPr lang="de-DE" sz="1200" dirty="0">
              <a:latin typeface="Arial Narrow"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9E93D2DF-A4BD-C8EE-33BC-7054ADC35EA4}"/>
              </a:ext>
            </a:extLst>
          </p:cNvPr>
          <p:cNvSpPr/>
          <p:nvPr/>
        </p:nvSpPr>
        <p:spPr bwMode="auto">
          <a:xfrm>
            <a:off x="5947363" y="2466519"/>
            <a:ext cx="1398947" cy="60928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Engpass-management (Redispatch)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347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92021-51E5-7787-CE91-5CE8338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69" y="309600"/>
            <a:ext cx="6660268" cy="360000"/>
          </a:xfrm>
        </p:spPr>
        <p:txBody>
          <a:bodyPr/>
          <a:lstStyle/>
          <a:p>
            <a:r>
              <a:rPr lang="de-DE" dirty="0"/>
              <a:t>Gegenüberstellung der Konzepte</a:t>
            </a:r>
            <a:br>
              <a:rPr lang="de-DE" dirty="0"/>
            </a:br>
            <a:r>
              <a:rPr lang="de-DE" sz="1400" i="1" dirty="0"/>
              <a:t>Einschätzung der Vor- und Nachteile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7FBB438-31EB-85FA-3BBB-AA6A9F527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7009"/>
              </p:ext>
            </p:extLst>
          </p:nvPr>
        </p:nvGraphicFramePr>
        <p:xfrm>
          <a:off x="149165" y="1167066"/>
          <a:ext cx="8845670" cy="313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048">
                  <a:extLst>
                    <a:ext uri="{9D8B030D-6E8A-4147-A177-3AD203B41FA5}">
                      <a16:colId xmlns:a16="http://schemas.microsoft.com/office/drawing/2014/main" val="356092927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74859865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49519567"/>
                    </a:ext>
                  </a:extLst>
                </a:gridCol>
                <a:gridCol w="1830547">
                  <a:extLst>
                    <a:ext uri="{9D8B030D-6E8A-4147-A177-3AD203B41FA5}">
                      <a16:colId xmlns:a16="http://schemas.microsoft.com/office/drawing/2014/main" val="3154572187"/>
                    </a:ext>
                  </a:extLst>
                </a:gridCol>
              </a:tblGrid>
              <a:tr h="815757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Langfristbeschaffung mittels Ausschreibungen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Hybrides </a:t>
                      </a:r>
                      <a:br>
                        <a:rPr lang="de-DE" sz="14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Redispatch-Modell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Kurzfristige Beschaffung über Handelsplattform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78306"/>
                  </a:ext>
                </a:extLst>
              </a:tr>
              <a:tr h="583635">
                <a:tc>
                  <a:txBody>
                    <a:bodyPr/>
                    <a:lstStyle/>
                    <a:p>
                      <a:r>
                        <a:rPr lang="de-DE" sz="1400" dirty="0"/>
                        <a:t>Änderungen im bestehenden österr. Marktdesign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gering*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gering-mittel*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F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hoch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7471"/>
                  </a:ext>
                </a:extLst>
              </a:tr>
              <a:tr h="577828">
                <a:tc>
                  <a:txBody>
                    <a:bodyPr/>
                    <a:lstStyle/>
                    <a:p>
                      <a:r>
                        <a:rPr lang="de-DE" sz="1400" dirty="0"/>
                        <a:t>Gefahr von Gaming bzw. strategischem Verhalten; Anforderungen an Marktmonitoring*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mittel*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gering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hoch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23262"/>
                  </a:ext>
                </a:extLst>
              </a:tr>
              <a:tr h="577828">
                <a:tc>
                  <a:txBody>
                    <a:bodyPr/>
                    <a:lstStyle/>
                    <a:p>
                      <a:r>
                        <a:rPr lang="de-DE" sz="1400" dirty="0"/>
                        <a:t>Aufwand für laufende regulatorische Aufgaben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gemäß Art. 32 RL (EU) 2019/944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potenziell hoch*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mittel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gering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64392"/>
                  </a:ext>
                </a:extLst>
              </a:tr>
              <a:tr h="577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Kompatibilität mit EU-Zielmodell („Marktgestützte Beschaffung“ und „Gleichbehandlung“)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mittel*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gering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hoch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37767"/>
                  </a:ext>
                </a:extLst>
              </a:tr>
            </a:tbl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AA146CE0-B2E4-88C5-9FF8-5A741DF85EFD}"/>
              </a:ext>
            </a:extLst>
          </p:cNvPr>
          <p:cNvSpPr txBox="1"/>
          <p:nvPr/>
        </p:nvSpPr>
        <p:spPr bwMode="auto">
          <a:xfrm>
            <a:off x="0" y="4489631"/>
            <a:ext cx="78549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/>
            <a:r>
              <a:rPr lang="de-DE" sz="1400" dirty="0"/>
              <a:t>*) abhängig von der konkreten Ausgestaltung</a:t>
            </a:r>
          </a:p>
        </p:txBody>
      </p:sp>
    </p:spTree>
    <p:extLst>
      <p:ext uri="{BB962C8B-B14F-4D97-AF65-F5344CB8AC3E}">
        <p14:creationId xmlns:p14="http://schemas.microsoft.com/office/powerpoint/2010/main" val="71451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75F3F-5C34-C184-379F-62E46380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F0D960-39FF-84AC-7E27-735F59ECB53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3 Säulen der Umsetzung von Art. 32 der Binnenmarktrichtlinie RL (EU) 2019/944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B9FBC0-C1E9-5167-AC7F-85A861C630B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8D6514F-1BDD-3539-B783-BB33F8DEAF83}"/>
              </a:ext>
            </a:extLst>
          </p:cNvPr>
          <p:cNvSpPr/>
          <p:nvPr/>
        </p:nvSpPr>
        <p:spPr>
          <a:xfrm>
            <a:off x="251520" y="1275606"/>
            <a:ext cx="2894314" cy="3465820"/>
          </a:xfrm>
          <a:prstGeom prst="roundRect">
            <a:avLst>
              <a:gd name="adj" fmla="val 86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noAutofit/>
          </a:bodyPr>
          <a:lstStyle/>
          <a:p>
            <a:pPr marL="92075" algn="ctr">
              <a:spcAft>
                <a:spcPts val="600"/>
              </a:spcAft>
            </a:pPr>
            <a:r>
              <a:rPr lang="de-DE" sz="1300" b="1" dirty="0"/>
              <a:t>Transparenz bei Netzsituation und </a:t>
            </a:r>
            <a:br>
              <a:rPr lang="de-DE" sz="1300" b="1" dirty="0"/>
            </a:br>
            <a:r>
              <a:rPr lang="de-DE" sz="1300" b="1" dirty="0"/>
              <a:t>-planung durch </a:t>
            </a:r>
            <a:br>
              <a:rPr lang="de-DE" sz="1300" b="1" dirty="0"/>
            </a:br>
            <a:r>
              <a:rPr lang="de-DE" sz="1300" b="1" dirty="0">
                <a:solidFill>
                  <a:srgbClr val="0066A9"/>
                </a:solidFill>
              </a:rPr>
              <a:t>Netzentwicklungspläne für Verteilernetze (V-NEP)</a:t>
            </a:r>
          </a:p>
          <a:p>
            <a:pPr marL="269875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Information über geplante Netzausbau-projekte und Flexibilitätsbeschaffung</a:t>
            </a:r>
          </a:p>
          <a:p>
            <a:pPr marL="269875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Kohärenz der Netzentwicklungspläne auf Übertragungs- und Verteilernetzebene</a:t>
            </a:r>
          </a:p>
          <a:p>
            <a:pPr marL="269875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Sicherstellung ausreichender Netzanschlusskapazitäten (Ausbau Erneuerbarer, E-Mobilität, </a:t>
            </a:r>
            <a:r>
              <a:rPr lang="de-DE" sz="1200" dirty="0" err="1"/>
              <a:t>Sektorkopplung</a:t>
            </a:r>
            <a:r>
              <a:rPr lang="de-DE" sz="1200" dirty="0"/>
              <a:t>)</a:t>
            </a:r>
          </a:p>
          <a:p>
            <a:pPr marL="269875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Veröffentlichung alle 2 Jahre</a:t>
            </a:r>
          </a:p>
          <a:p>
            <a:pPr marL="269875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Verpflichtende Konsultation und Würdigung der Stellungnahmen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3972373-D14C-C045-C74F-26001E10B901}"/>
              </a:ext>
            </a:extLst>
          </p:cNvPr>
          <p:cNvSpPr/>
          <p:nvPr/>
        </p:nvSpPr>
        <p:spPr>
          <a:xfrm>
            <a:off x="3433306" y="1275606"/>
            <a:ext cx="2579414" cy="3465820"/>
          </a:xfrm>
          <a:prstGeom prst="roundRect">
            <a:avLst>
              <a:gd name="adj" fmla="val 86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noAutofit/>
          </a:bodyPr>
          <a:lstStyle/>
          <a:p>
            <a:pPr marL="92075" algn="ctr">
              <a:spcAft>
                <a:spcPts val="600"/>
              </a:spcAft>
            </a:pPr>
            <a:r>
              <a:rPr lang="de-DE" sz="1300" b="1" dirty="0"/>
              <a:t>Nutzung von </a:t>
            </a:r>
            <a:br>
              <a:rPr lang="de-DE" sz="1300" b="1" dirty="0"/>
            </a:br>
            <a:r>
              <a:rPr lang="de-DE" sz="1300" b="1" dirty="0">
                <a:solidFill>
                  <a:srgbClr val="0066A9"/>
                </a:solidFill>
              </a:rPr>
              <a:t>Flexibilitätsleistungen </a:t>
            </a:r>
            <a:r>
              <a:rPr lang="de-DE" sz="1300" b="1" dirty="0"/>
              <a:t>durch Verteilernetzbetreiber</a:t>
            </a:r>
            <a:br>
              <a:rPr lang="de-DE" sz="1300" b="1" dirty="0"/>
            </a:br>
            <a:endParaRPr lang="de-DE" sz="1300" b="1" dirty="0"/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Berücksichtigung von Flexibilitäts-leistungen als Alternative zu Netzausbauprojekten in der Netzplanung</a:t>
            </a: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Diskriminierungsfreie und markt-basierte Beschaffung (Ausnahmen von marktbasierter Beschaffung sind möglich)</a:t>
            </a: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Ziel: Kosteneffizienz im Verteilernetz-betrieb durch Erzeugungs-, Last- und Speichermanagement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1355ADD-5019-3AE2-3258-03DD91E8B0A0}"/>
              </a:ext>
            </a:extLst>
          </p:cNvPr>
          <p:cNvSpPr/>
          <p:nvPr/>
        </p:nvSpPr>
        <p:spPr>
          <a:xfrm>
            <a:off x="6300192" y="1275606"/>
            <a:ext cx="2592288" cy="3465820"/>
          </a:xfrm>
          <a:prstGeom prst="roundRect">
            <a:avLst>
              <a:gd name="adj" fmla="val 86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noAutofit/>
          </a:bodyPr>
          <a:lstStyle/>
          <a:p>
            <a:pPr marL="92075" algn="ctr">
              <a:spcAft>
                <a:spcPts val="600"/>
              </a:spcAft>
            </a:pPr>
            <a:r>
              <a:rPr lang="de-DE" sz="1300" b="1" dirty="0"/>
              <a:t>Aufgaben der Regulierungsbehörde: </a:t>
            </a:r>
            <a:r>
              <a:rPr lang="de-DE" sz="1300" b="1" dirty="0">
                <a:solidFill>
                  <a:srgbClr val="0066A9"/>
                </a:solidFill>
              </a:rPr>
              <a:t>Regulatorischer Rahmen und Monitoring</a:t>
            </a:r>
            <a:br>
              <a:rPr lang="de-DE" sz="1300" b="1" dirty="0">
                <a:solidFill>
                  <a:srgbClr val="0066A9"/>
                </a:solidFill>
              </a:rPr>
            </a:br>
            <a:endParaRPr lang="de-DE" sz="1300" b="1" dirty="0">
              <a:solidFill>
                <a:srgbClr val="0066A9"/>
              </a:solidFill>
            </a:endParaRP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Festlegung/Genehmigung von Spezifikationen für Flexibilitätsbeschaffung</a:t>
            </a: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Genehmigung von nicht-marktbasierten Beschaffungsverfahren bei Gefahr von Marktverzerrungen, ökonomische Ineffizienz oder verstärkten Engpässen</a:t>
            </a: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Prüfung von Netzentwicklungspläne sowie der Würdigung der Konsultationsergebnisse</a:t>
            </a:r>
          </a:p>
          <a:p>
            <a:pPr marL="269875" indent="-200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Anerkennung der Kosten für Flexibilitätsleistungen </a:t>
            </a:r>
            <a:r>
              <a:rPr lang="de-DE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935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9E845-CF1F-69FE-81D9-76446181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  <a:endParaRPr lang="de-DE" sz="1600" i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3EFC0DC-B664-5701-E5E7-91422A56C8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77E2D02-8318-F74E-216C-99C121F57152}"/>
              </a:ext>
            </a:extLst>
          </p:cNvPr>
          <p:cNvSpPr txBox="1"/>
          <p:nvPr/>
        </p:nvSpPr>
        <p:spPr>
          <a:xfrm>
            <a:off x="323712" y="1131590"/>
            <a:ext cx="8580008" cy="3972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Gezielte </a:t>
            </a:r>
            <a:r>
              <a:rPr lang="de-DE" sz="1600" b="1" dirty="0"/>
              <a:t>Flexibilitätsbeschaffung</a:t>
            </a:r>
            <a:r>
              <a:rPr lang="de-DE" sz="1600" dirty="0"/>
              <a:t> soll zukünftig zum Standardrepertoire der Verteilernetzbetreiber gehören.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DE" sz="1600" b="1" dirty="0"/>
              <a:t>Ziele</a:t>
            </a:r>
            <a:r>
              <a:rPr lang="de-DE" sz="1600" dirty="0"/>
              <a:t> dabei sind… 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die Beschleunigung des Ausbaus Erneuerbarer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die Erhöhung der Netzanschlusskapazitäten (Elektrifizierung und Dekarbonisierung)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Kosteneffizienz und Systemsicherheit 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Flexibilitätspotentiale für möglichst vielen Bedarfsträgern parallel nutzbar zu machen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DE" sz="1600" b="1" dirty="0"/>
              <a:t>Grundvoraussetzungen</a:t>
            </a:r>
            <a:r>
              <a:rPr lang="de-DE" sz="1600" dirty="0"/>
              <a:t> für eine effiziente Nutzung verteilter Flexibilitäten beinhalten… 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verstärktes Netzmonitoring und Digitalisierung der Netze,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Koordination zwischen Netzbetreibern und</a:t>
            </a: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klare Vorrangregeln. 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Maßnahmen zur </a:t>
            </a:r>
            <a:r>
              <a:rPr lang="de-DE" sz="1600" b="1" dirty="0"/>
              <a:t>Erhöhung der Netzanschlusskapazitäten</a:t>
            </a:r>
            <a:r>
              <a:rPr lang="de-DE" sz="1600" dirty="0"/>
              <a:t> sind dringend erforderlich. </a:t>
            </a:r>
            <a:br>
              <a:rPr lang="de-DE" sz="1600" dirty="0"/>
            </a:br>
            <a:r>
              <a:rPr lang="de-DE" sz="1600" dirty="0"/>
              <a:t>Ein nach Netzebenen und Netzbenutzern differenzierter Maßnahmenmix, der kurz- und längerfristig umsetzbare Elemente beinhaltet, erscheint zielführend.</a:t>
            </a:r>
          </a:p>
        </p:txBody>
      </p:sp>
    </p:spTree>
    <p:extLst>
      <p:ext uri="{BB962C8B-B14F-4D97-AF65-F5344CB8AC3E}">
        <p14:creationId xmlns:p14="http://schemas.microsoft.com/office/powerpoint/2010/main" val="19278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D896B7-5C6E-6DCD-2F91-ACEF95F9E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Gerald Kalt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B4C3DF-57F7-6451-307E-1FD3106F98F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558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9880B2A3-013C-66FB-BE1D-7F015A409F0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dirty="0"/>
              <a:t>gerald.kalt@e-control.at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E873CD-07D8-3F18-D874-6D64243D128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69AE58CD-3741-43C7-A2FD-7865044D30D6}" type="slidenum">
              <a:rPr lang="de-DE" smtClean="0"/>
              <a:t>19</a:t>
            </a:fld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59D1E3A6-4C5A-A756-A2FC-98AF6145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82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b="1" dirty="0"/>
              <a:t>Inhalt </a:t>
            </a:r>
            <a:endParaRPr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 bwMode="auto">
          <a:xfrm>
            <a:off x="725092" y="1491630"/>
            <a:ext cx="7693816" cy="277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/>
              <a:buChar char="Ø"/>
              <a:defRPr/>
            </a:pPr>
            <a:r>
              <a:rPr lang="de-DE" dirty="0"/>
              <a:t>Ausgangslage</a:t>
            </a:r>
          </a:p>
          <a:p>
            <a:pPr marL="342900" indent="-342900">
              <a:lnSpc>
                <a:spcPct val="200000"/>
              </a:lnSpc>
              <a:buFont typeface="Wingdings"/>
              <a:buChar char="Ø"/>
              <a:defRPr/>
            </a:pPr>
            <a:r>
              <a:rPr lang="de-DE" dirty="0"/>
              <a:t>EU-Rechtsrahmen: Artikel 32 der Binnenmarktrichtlinie RL (EU) 2019/944</a:t>
            </a:r>
            <a:endParaRPr dirty="0"/>
          </a:p>
          <a:p>
            <a:pPr marL="342900" indent="-342900">
              <a:lnSpc>
                <a:spcPct val="200000"/>
              </a:lnSpc>
              <a:buFont typeface="Wingdings"/>
              <a:buChar char="Ø"/>
              <a:defRPr/>
            </a:pPr>
            <a:r>
              <a:rPr lang="de-DE" dirty="0"/>
              <a:t>Möglichkeiten zur Erhöhung der Netzanschlusskapazitäten von Verteilernetzen</a:t>
            </a:r>
            <a:endParaRPr dirty="0"/>
          </a:p>
          <a:p>
            <a:pPr marL="342900" indent="-342900">
              <a:lnSpc>
                <a:spcPct val="200000"/>
              </a:lnSpc>
              <a:buFont typeface="Wingdings"/>
              <a:buChar char="Ø"/>
              <a:defRPr/>
            </a:pPr>
            <a:r>
              <a:rPr lang="de-DE" dirty="0"/>
              <a:t>Modelle der Umsetzung von Artikel 32</a:t>
            </a:r>
          </a:p>
          <a:p>
            <a:pPr marL="342900" indent="-342900">
              <a:lnSpc>
                <a:spcPct val="200000"/>
              </a:lnSpc>
              <a:buFont typeface="Wingdings"/>
              <a:buChar char="Ø"/>
              <a:defRPr/>
            </a:pPr>
            <a:r>
              <a:rPr lang="de-DE" dirty="0"/>
              <a:t>Zusammenfassung &amp; Fazit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2E406-ABE6-1EA4-C6F6-28C5AA58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Ausgangslage</a:t>
            </a:r>
            <a:endParaRPr lang="de-DE" sz="1400" b="1" i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038849-2362-46EE-6417-411C54CAFB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E61227C-45C8-9E7B-B241-996E6E50A0A0}"/>
              </a:ext>
            </a:extLst>
          </p:cNvPr>
          <p:cNvSpPr txBox="1"/>
          <p:nvPr/>
        </p:nvSpPr>
        <p:spPr>
          <a:xfrm>
            <a:off x="179512" y="1135963"/>
            <a:ext cx="87849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600" b="1" dirty="0">
                <a:solidFill>
                  <a:schemeClr val="accent1"/>
                </a:solidFill>
              </a:rPr>
              <a:t>Beschränkte Aufnahmefähigkeit von Verteilernetzen </a:t>
            </a:r>
            <a:r>
              <a:rPr lang="de-DE" sz="1600" dirty="0"/>
              <a:t>stellt zunehmend ein Problem dar, insbesondere hinsichtlich…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600" dirty="0"/>
              <a:t>…erneuerbarer Stromerzeugungsanlagen (primär Wind und PV) und…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600" dirty="0"/>
              <a:t>…“neuer“ Lasten (E-Mobilität, Elektrifizierung von Raumwärme und Industrie)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600" dirty="0"/>
              <a:t>Umsetzung der </a:t>
            </a:r>
            <a:r>
              <a:rPr lang="de-DE" sz="1600" b="1" dirty="0">
                <a:solidFill>
                  <a:schemeClr val="accent1"/>
                </a:solidFill>
              </a:rPr>
              <a:t>Energiesystemwende </a:t>
            </a:r>
            <a:r>
              <a:rPr lang="de-DE" sz="1600" dirty="0"/>
              <a:t>und Erreichung der</a:t>
            </a:r>
            <a:r>
              <a:rPr lang="de-DE" sz="1600" b="1" dirty="0">
                <a:solidFill>
                  <a:schemeClr val="accent1"/>
                </a:solidFill>
              </a:rPr>
              <a:t> Klimaziele</a:t>
            </a:r>
            <a:r>
              <a:rPr lang="de-DE" sz="1600" dirty="0"/>
              <a:t> hängen von den </a:t>
            </a:r>
            <a:r>
              <a:rPr lang="de-DE" sz="1600" b="1" dirty="0">
                <a:solidFill>
                  <a:schemeClr val="accent1"/>
                </a:solidFill>
              </a:rPr>
              <a:t>Netzanschlusskapazitäten der Verteilernetze </a:t>
            </a:r>
            <a:r>
              <a:rPr lang="de-DE" sz="1600" dirty="0"/>
              <a:t>ab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600" dirty="0"/>
              <a:t>Alt hergebrachte </a:t>
            </a:r>
            <a:r>
              <a:rPr lang="de-DE" sz="1600" b="1" dirty="0">
                <a:solidFill>
                  <a:schemeClr val="accent1"/>
                </a:solidFill>
              </a:rPr>
              <a:t>Prinzipien des Verteilernetzbetriebs und -ausbaus </a:t>
            </a:r>
            <a:r>
              <a:rPr lang="de-DE" sz="1600" dirty="0"/>
              <a:t>(„fit and </a:t>
            </a:r>
            <a:r>
              <a:rPr lang="de-DE" sz="1600" dirty="0" err="1"/>
              <a:t>forget</a:t>
            </a:r>
            <a:r>
              <a:rPr lang="de-DE" sz="1600" dirty="0"/>
              <a:t>“) sind nicht mehr adäquat. </a:t>
            </a:r>
            <a:br>
              <a:rPr lang="de-DE" sz="1600" dirty="0"/>
            </a:br>
            <a:r>
              <a:rPr lang="de-DE" sz="1600" dirty="0"/>
              <a:t>Die Hauptgründe dafür sind: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accent1"/>
                </a:solidFill>
              </a:rPr>
              <a:t>Dauer</a:t>
            </a:r>
            <a:r>
              <a:rPr lang="de-DE" sz="1600" dirty="0"/>
              <a:t> von Netzverstärkungs- und Netzausbaumaßnahmen (Genehmigungsverfahren, </a:t>
            </a:r>
            <a:r>
              <a:rPr lang="de-DE" sz="1600" b="1" dirty="0">
                <a:solidFill>
                  <a:schemeClr val="accent1"/>
                </a:solidFill>
              </a:rPr>
              <a:t>Personalkapazitäten</a:t>
            </a:r>
            <a:r>
              <a:rPr lang="de-DE" sz="1600" dirty="0"/>
              <a:t>, </a:t>
            </a:r>
            <a:r>
              <a:rPr lang="de-DE" sz="1600" b="1" dirty="0">
                <a:solidFill>
                  <a:schemeClr val="accent1"/>
                </a:solidFill>
              </a:rPr>
              <a:t>Lieferengpässe</a:t>
            </a:r>
            <a:r>
              <a:rPr lang="de-DE" sz="1600" dirty="0"/>
              <a:t> bei Betriebsmitteln); zugleich zunehmende Dynamik bei Anschlussbegehren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600" dirty="0"/>
              <a:t>Die Auslegung aller Betriebsmittel für seltene </a:t>
            </a:r>
            <a:r>
              <a:rPr lang="de-DE" sz="1600" b="1" dirty="0">
                <a:solidFill>
                  <a:schemeClr val="accent1"/>
                </a:solidFill>
              </a:rPr>
              <a:t>Leistungsspitzen</a:t>
            </a:r>
            <a:r>
              <a:rPr lang="de-DE" sz="1600" dirty="0"/>
              <a:t> ist nicht kosteneffizient.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600" dirty="0"/>
              <a:t>Digitalisierung und Verfügbarkeit von </a:t>
            </a:r>
            <a:r>
              <a:rPr lang="de-DE" sz="1600" b="1" dirty="0">
                <a:solidFill>
                  <a:schemeClr val="accent1"/>
                </a:solidFill>
              </a:rPr>
              <a:t>intelligenten Betriebsmitteln</a:t>
            </a:r>
            <a:r>
              <a:rPr lang="de-DE" sz="1600" dirty="0"/>
              <a:t> (Smart Grids etc.)</a:t>
            </a:r>
          </a:p>
        </p:txBody>
      </p:sp>
    </p:spTree>
    <p:extLst>
      <p:ext uri="{BB962C8B-B14F-4D97-AF65-F5344CB8AC3E}">
        <p14:creationId xmlns:p14="http://schemas.microsoft.com/office/powerpoint/2010/main" val="9599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53382-CBE6-8C75-2414-3984E198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EU-Rechtsrahmen</a:t>
            </a:r>
            <a:br>
              <a:rPr lang="sv-SE" sz="1800" i="1" dirty="0"/>
            </a:br>
            <a:r>
              <a:rPr lang="sv-SE" sz="1600" i="1" dirty="0"/>
              <a:t>Art. 32 RL (EU) 2019/944 </a:t>
            </a:r>
            <a:r>
              <a:rPr lang="de-DE" sz="1600" i="1" dirty="0"/>
              <a:t>“Anreize für die Nutzung von Flexibilität in Verteilernetzen“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D382407-5336-81E5-A4A7-7301FF5A122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25E35FE-FE9F-A399-7166-90D808F488AB}"/>
              </a:ext>
            </a:extLst>
          </p:cNvPr>
          <p:cNvSpPr txBox="1"/>
          <p:nvPr/>
        </p:nvSpPr>
        <p:spPr>
          <a:xfrm>
            <a:off x="0" y="1243662"/>
            <a:ext cx="9108504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Verteilernetzbetreiber (VNB) sollen </a:t>
            </a:r>
            <a:r>
              <a:rPr lang="de-DE" sz="1600" b="1" dirty="0">
                <a:solidFill>
                  <a:schemeClr val="accent1"/>
                </a:solidFill>
              </a:rPr>
              <a:t>Flexibilitätsleistungen als Alternative zu Netzausbau </a:t>
            </a:r>
            <a:r>
              <a:rPr lang="de-DE" sz="1600" dirty="0"/>
              <a:t>berücksichtigen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Nutzung von Flexibilitätsleistungen soll die </a:t>
            </a:r>
            <a:r>
              <a:rPr lang="de-DE" sz="1600" b="1" dirty="0">
                <a:solidFill>
                  <a:schemeClr val="accent1"/>
                </a:solidFill>
              </a:rPr>
              <a:t>Netzanschlusskapazitäten</a:t>
            </a:r>
            <a:r>
              <a:rPr lang="de-DE" sz="1600" dirty="0"/>
              <a:t> erhöhen und den </a:t>
            </a:r>
            <a:r>
              <a:rPr lang="de-DE" sz="1600" b="1" dirty="0">
                <a:solidFill>
                  <a:schemeClr val="accent1"/>
                </a:solidFill>
              </a:rPr>
              <a:t>Ausbau</a:t>
            </a:r>
            <a:r>
              <a:rPr lang="de-DE" sz="1600" b="1" dirty="0"/>
              <a:t> </a:t>
            </a:r>
            <a:r>
              <a:rPr lang="de-DE" sz="1600" b="1" dirty="0">
                <a:solidFill>
                  <a:schemeClr val="accent1"/>
                </a:solidFill>
              </a:rPr>
              <a:t>Erneuerbarer</a:t>
            </a:r>
            <a:r>
              <a:rPr lang="de-DE" sz="1600" b="1" dirty="0"/>
              <a:t> </a:t>
            </a:r>
            <a:r>
              <a:rPr lang="de-DE" sz="1600" dirty="0"/>
              <a:t>beschleunigen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Beschaffung von Flexibilitätsleistungen mittels </a:t>
            </a:r>
            <a:r>
              <a:rPr lang="de-DE" sz="1600" b="1" dirty="0">
                <a:solidFill>
                  <a:schemeClr val="accent1"/>
                </a:solidFill>
              </a:rPr>
              <a:t>transparenter, diskriminierungsfreier und marktgestützter Verfahren</a:t>
            </a:r>
            <a:r>
              <a:rPr lang="de-DE" sz="1600" b="1" dirty="0"/>
              <a:t> </a:t>
            </a:r>
          </a:p>
          <a:p>
            <a:pPr marL="1257300" lvl="2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400" b="1" dirty="0">
                <a:solidFill>
                  <a:schemeClr val="accent1"/>
                </a:solidFill>
              </a:rPr>
              <a:t>Ausnahmen</a:t>
            </a:r>
            <a:r>
              <a:rPr lang="de-DE" sz="1400" dirty="0"/>
              <a:t> sind möglich bei </a:t>
            </a:r>
            <a:r>
              <a:rPr lang="de-DE" sz="1400" b="1" dirty="0">
                <a:solidFill>
                  <a:schemeClr val="accent1"/>
                </a:solidFill>
              </a:rPr>
              <a:t>wirtschaftlicher Ineffizienz </a:t>
            </a:r>
            <a:r>
              <a:rPr lang="de-DE" sz="1400" dirty="0"/>
              <a:t>und</a:t>
            </a:r>
            <a:r>
              <a:rPr lang="de-DE" sz="1400" b="1" dirty="0"/>
              <a:t> </a:t>
            </a:r>
            <a:r>
              <a:rPr lang="de-DE" sz="1400" b="1" dirty="0">
                <a:solidFill>
                  <a:schemeClr val="accent1"/>
                </a:solidFill>
              </a:rPr>
              <a:t>Gefahr von schwerwiegenden Marktverzerrungen </a:t>
            </a:r>
            <a:r>
              <a:rPr lang="de-DE" sz="1400" dirty="0"/>
              <a:t>oder </a:t>
            </a:r>
            <a:r>
              <a:rPr lang="de-DE" sz="1400" b="1" dirty="0">
                <a:solidFill>
                  <a:schemeClr val="accent1"/>
                </a:solidFill>
              </a:rPr>
              <a:t>verstärkten</a:t>
            </a:r>
            <a:r>
              <a:rPr lang="de-DE" sz="1400" b="1" dirty="0"/>
              <a:t> </a:t>
            </a:r>
            <a:r>
              <a:rPr lang="de-DE" sz="1400" b="1" dirty="0">
                <a:solidFill>
                  <a:schemeClr val="accent1"/>
                </a:solidFill>
              </a:rPr>
              <a:t>Engpässen</a:t>
            </a:r>
            <a:r>
              <a:rPr lang="de-DE" sz="1400" dirty="0"/>
              <a:t>“ besteht -&gt; Feststellung durch</a:t>
            </a:r>
            <a:r>
              <a:rPr lang="de-DE" sz="1400" b="1" dirty="0"/>
              <a:t> </a:t>
            </a:r>
            <a:r>
              <a:rPr lang="de-DE" sz="1400" dirty="0"/>
              <a:t>Regulierungsbehörde</a:t>
            </a:r>
            <a:r>
              <a:rPr lang="de-DE" sz="1400" b="1" dirty="0"/>
              <a:t> </a:t>
            </a:r>
            <a:r>
              <a:rPr lang="de-DE" sz="1400" dirty="0"/>
              <a:t>erforderlich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VNB sollen verpflichtet werden, </a:t>
            </a:r>
            <a:r>
              <a:rPr lang="de-DE" sz="1600" b="1" dirty="0">
                <a:solidFill>
                  <a:schemeClr val="accent1"/>
                </a:solidFill>
              </a:rPr>
              <a:t>Netzentwicklungspläne (V-NEP)</a:t>
            </a:r>
            <a:r>
              <a:rPr lang="de-DE" sz="1600" b="1" dirty="0"/>
              <a:t> </a:t>
            </a:r>
            <a:r>
              <a:rPr lang="de-DE" sz="1600" dirty="0"/>
              <a:t>zu veröffentlichen</a:t>
            </a:r>
          </a:p>
          <a:p>
            <a:pPr marL="1257300" lvl="2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600" dirty="0"/>
              <a:t>Transparenz bei Netzausbau und Flexibilitätsbeschaffung – Monitoring durch Regulierungsbehörde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Die vorliegende </a:t>
            </a:r>
            <a:r>
              <a:rPr lang="de-DE" sz="1600" b="1" dirty="0">
                <a:solidFill>
                  <a:schemeClr val="accent1"/>
                </a:solidFill>
              </a:rPr>
              <a:t>Framework Guideline </a:t>
            </a:r>
            <a:r>
              <a:rPr lang="de-DE" sz="1600" b="1" dirty="0" err="1">
                <a:solidFill>
                  <a:schemeClr val="accent1"/>
                </a:solidFill>
              </a:rPr>
              <a:t>for</a:t>
            </a:r>
            <a:r>
              <a:rPr lang="de-DE" sz="1600" b="1" dirty="0">
                <a:solidFill>
                  <a:schemeClr val="accent1"/>
                </a:solidFill>
              </a:rPr>
              <a:t> Demand Response </a:t>
            </a:r>
            <a:r>
              <a:rPr lang="de-DE" sz="1600" dirty="0"/>
              <a:t>stellt die </a:t>
            </a:r>
            <a:r>
              <a:rPr lang="de-DE" sz="1600" b="1" dirty="0">
                <a:solidFill>
                  <a:schemeClr val="accent1"/>
                </a:solidFill>
              </a:rPr>
              <a:t>Grundlage für einen Network Code</a:t>
            </a:r>
            <a:r>
              <a:rPr lang="de-DE" sz="1600" b="1" dirty="0"/>
              <a:t> </a:t>
            </a:r>
            <a:r>
              <a:rPr lang="de-DE" sz="1600" dirty="0"/>
              <a:t>für Flexibilität dar (wurde im Dez. 2022 von ACER an EC übermittelt)</a:t>
            </a:r>
          </a:p>
        </p:txBody>
      </p:sp>
    </p:spTree>
    <p:extLst>
      <p:ext uri="{BB962C8B-B14F-4D97-AF65-F5344CB8AC3E}">
        <p14:creationId xmlns:p14="http://schemas.microsoft.com/office/powerpoint/2010/main" val="262997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DB2CD-B1D9-1CCD-2868-BDE229A5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58223"/>
            <a:ext cx="6937804" cy="360000"/>
          </a:xfrm>
        </p:spPr>
        <p:txBody>
          <a:bodyPr/>
          <a:lstStyle/>
          <a:p>
            <a:r>
              <a:rPr lang="de-DE" dirty="0"/>
              <a:t>Möglichkeiten zur Erhöhung der </a:t>
            </a:r>
            <a:br>
              <a:rPr lang="de-DE" dirty="0"/>
            </a:br>
            <a:r>
              <a:rPr lang="de-DE" dirty="0"/>
              <a:t>Netzanschlusskapazitäten von Verteilernetzen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0F29084-83DF-D8F1-D2CF-662AD94E3C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C3209AD-536F-4733-3FBE-11AE717E4AF5}"/>
              </a:ext>
            </a:extLst>
          </p:cNvPr>
          <p:cNvSpPr txBox="1"/>
          <p:nvPr/>
        </p:nvSpPr>
        <p:spPr>
          <a:xfrm>
            <a:off x="13349" y="1059582"/>
            <a:ext cx="68613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b="1" dirty="0">
                <a:solidFill>
                  <a:schemeClr val="accent1"/>
                </a:solidFill>
              </a:rPr>
              <a:t>Netzinvestitionen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Klassischer Netzausbau bzw. Netzverstärkung (Standardmaßnahme)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Smart-</a:t>
            </a:r>
            <a:r>
              <a:rPr lang="de-DE" sz="1400" dirty="0" err="1"/>
              <a:t>Grid</a:t>
            </a:r>
            <a:r>
              <a:rPr lang="de-DE" sz="1400" dirty="0"/>
              <a:t>-Lösungen, Digitalisierung (Monitoring im Verteilernetz, Fernsteuerbarkeit, Lastflusssteuerung, </a:t>
            </a:r>
            <a:r>
              <a:rPr lang="de-DE" sz="1400" dirty="0" err="1"/>
              <a:t>rONT</a:t>
            </a:r>
            <a:r>
              <a:rPr lang="de-DE" sz="1400" dirty="0"/>
              <a:t> etc.)</a:t>
            </a:r>
            <a:endParaRPr lang="de-DE" sz="1000" dirty="0"/>
          </a:p>
          <a:p>
            <a:pPr>
              <a:spcAft>
                <a:spcPts val="600"/>
              </a:spcAft>
            </a:pPr>
            <a:r>
              <a:rPr lang="de-DE" sz="1600" b="1" dirty="0"/>
              <a:t>Auf </a:t>
            </a:r>
            <a:r>
              <a:rPr lang="de-DE" sz="1600" b="1" dirty="0">
                <a:solidFill>
                  <a:schemeClr val="accent1"/>
                </a:solidFill>
              </a:rPr>
              <a:t>Verpflichtungen</a:t>
            </a:r>
            <a:r>
              <a:rPr lang="de-DE" sz="1600" b="1" dirty="0"/>
              <a:t> basierende Regelungen</a:t>
            </a:r>
            <a:endParaRPr lang="de-DE" sz="1600" dirty="0"/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„Spitzenkappung“ bei Einspeiseanlagen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Steuerkennlinien auf Basis lokaler Messwerte (P(U), Q(U),…)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Sonderregelungen für bestimmte Betriebsmittel</a:t>
            </a:r>
            <a:endParaRPr lang="de-DE" sz="1000" dirty="0"/>
          </a:p>
          <a:p>
            <a:pPr>
              <a:spcAft>
                <a:spcPts val="600"/>
              </a:spcAft>
            </a:pPr>
            <a:r>
              <a:rPr lang="de-DE" sz="1600" b="1" dirty="0"/>
              <a:t>Auf </a:t>
            </a:r>
            <a:r>
              <a:rPr lang="de-DE" sz="1600" b="1" dirty="0">
                <a:solidFill>
                  <a:schemeClr val="accent1"/>
                </a:solidFill>
              </a:rPr>
              <a:t>freiwilliger Teilnahme </a:t>
            </a:r>
            <a:r>
              <a:rPr lang="de-DE" sz="1600" b="1" dirty="0"/>
              <a:t>(seitens Netzbenutzer) basierende Instrumente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Anreize für individuelles Last-, Erzeugungs- und Speichermanagement (inkl. spezielle Tarife [unterbrechbar, regelbar, zeitvariabel])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Netzanschlussverträge ohne gesicherte Leistung („non-firm </a:t>
            </a:r>
            <a:r>
              <a:rPr lang="de-DE" sz="1400" dirty="0" err="1"/>
              <a:t>connection</a:t>
            </a:r>
            <a:r>
              <a:rPr lang="de-DE" sz="1400" dirty="0"/>
              <a:t> </a:t>
            </a:r>
            <a:r>
              <a:rPr lang="de-DE" sz="1400" dirty="0" err="1"/>
              <a:t>agreements</a:t>
            </a:r>
            <a:r>
              <a:rPr lang="de-DE" sz="1400" dirty="0"/>
              <a:t>“)</a:t>
            </a:r>
          </a:p>
          <a:p>
            <a:pPr marL="53816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400" dirty="0"/>
              <a:t>Marktbasierte Flexibilitätsbeschaffung durch Verteilernetzbetreiber </a:t>
            </a:r>
            <a:br>
              <a:rPr lang="de-DE" sz="1400" dirty="0"/>
            </a:br>
            <a:r>
              <a:rPr lang="de-DE" sz="1400" dirty="0"/>
              <a:t> =&gt; Umsetzung von </a:t>
            </a:r>
            <a:r>
              <a:rPr lang="de-DE" sz="1400" b="1" dirty="0">
                <a:solidFill>
                  <a:schemeClr val="accent1"/>
                </a:solidFill>
              </a:rPr>
              <a:t>Art. 32 RL (EU) 2019/944 </a:t>
            </a:r>
            <a:endParaRPr lang="de-DE" sz="1400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258B50F-3896-3FB9-F15F-0A3FDD9FFECB}"/>
              </a:ext>
            </a:extLst>
          </p:cNvPr>
          <p:cNvCxnSpPr/>
          <p:nvPr/>
        </p:nvCxnSpPr>
        <p:spPr>
          <a:xfrm>
            <a:off x="6651618" y="1414983"/>
            <a:ext cx="0" cy="3110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51D59FF4-0B79-A1DD-22DF-46B549EF346F}"/>
              </a:ext>
            </a:extLst>
          </p:cNvPr>
          <p:cNvSpPr txBox="1"/>
          <p:nvPr/>
        </p:nvSpPr>
        <p:spPr>
          <a:xfrm>
            <a:off x="6691663" y="1483536"/>
            <a:ext cx="234940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Parallel dazu:</a:t>
            </a:r>
            <a:r>
              <a:rPr lang="de-DE" sz="1400" b="1" dirty="0">
                <a:solidFill>
                  <a:schemeClr val="accent1"/>
                </a:solidFill>
              </a:rPr>
              <a:t> </a:t>
            </a:r>
            <a:br>
              <a:rPr lang="de-DE" sz="1400" b="1" dirty="0">
                <a:solidFill>
                  <a:schemeClr val="accent1"/>
                </a:solidFill>
              </a:rPr>
            </a:br>
            <a:r>
              <a:rPr lang="de-DE" sz="1600" b="1" dirty="0">
                <a:solidFill>
                  <a:schemeClr val="accent1"/>
                </a:solidFill>
              </a:rPr>
              <a:t>Modernisierung von Netzbetrieb und Netzplanung</a:t>
            </a:r>
          </a:p>
          <a:p>
            <a:pPr marL="266700" indent="-180975">
              <a:buFont typeface="Wingdings" panose="05000000000000000000" pitchFamily="2" charset="2"/>
              <a:buChar char="Ø"/>
            </a:pPr>
            <a:r>
              <a:rPr lang="de-DE" sz="1400" dirty="0"/>
              <a:t>Zeitgemäße Methoden („Digitaler Zwilling“, </a:t>
            </a:r>
            <a:r>
              <a:rPr lang="de-DE" sz="1400" dirty="0" err="1"/>
              <a:t>Spannungsbandbewirt-schaftung</a:t>
            </a:r>
            <a:r>
              <a:rPr lang="de-DE" sz="1400" dirty="0"/>
              <a:t> etc.)</a:t>
            </a:r>
          </a:p>
          <a:p>
            <a:pPr marL="266700" indent="-180975">
              <a:buFont typeface="Wingdings" panose="05000000000000000000" pitchFamily="2" charset="2"/>
              <a:buChar char="Ø"/>
            </a:pPr>
            <a:r>
              <a:rPr lang="de-DE" sz="1400" dirty="0"/>
              <a:t>Zielgerichtete und kostenoptimale Nutzung der verfügbaren Optionen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224BB58-00F8-F791-981E-966303D91BF5}"/>
              </a:ext>
            </a:extLst>
          </p:cNvPr>
          <p:cNvSpPr/>
          <p:nvPr/>
        </p:nvSpPr>
        <p:spPr bwMode="auto">
          <a:xfrm>
            <a:off x="238984" y="4495541"/>
            <a:ext cx="5053096" cy="504623"/>
          </a:xfrm>
          <a:custGeom>
            <a:avLst/>
            <a:gdLst>
              <a:gd name="connsiteX0" fmla="*/ 0 w 5053096"/>
              <a:gd name="connsiteY0" fmla="*/ 84106 h 504623"/>
              <a:gd name="connsiteX1" fmla="*/ 84106 w 5053096"/>
              <a:gd name="connsiteY1" fmla="*/ 0 h 504623"/>
              <a:gd name="connsiteX2" fmla="*/ 830795 w 5053096"/>
              <a:gd name="connsiteY2" fmla="*/ 0 h 504623"/>
              <a:gd name="connsiteX3" fmla="*/ 1479787 w 5053096"/>
              <a:gd name="connsiteY3" fmla="*/ 0 h 504623"/>
              <a:gd name="connsiteX4" fmla="*/ 2226477 w 5053096"/>
              <a:gd name="connsiteY4" fmla="*/ 0 h 504623"/>
              <a:gd name="connsiteX5" fmla="*/ 2875468 w 5053096"/>
              <a:gd name="connsiteY5" fmla="*/ 0 h 504623"/>
              <a:gd name="connsiteX6" fmla="*/ 3573309 w 5053096"/>
              <a:gd name="connsiteY6" fmla="*/ 0 h 504623"/>
              <a:gd name="connsiteX7" fmla="*/ 4271149 w 5053096"/>
              <a:gd name="connsiteY7" fmla="*/ 0 h 504623"/>
              <a:gd name="connsiteX8" fmla="*/ 4968990 w 5053096"/>
              <a:gd name="connsiteY8" fmla="*/ 0 h 504623"/>
              <a:gd name="connsiteX9" fmla="*/ 5053096 w 5053096"/>
              <a:gd name="connsiteY9" fmla="*/ 84106 h 504623"/>
              <a:gd name="connsiteX10" fmla="*/ 5053096 w 5053096"/>
              <a:gd name="connsiteY10" fmla="*/ 420517 h 504623"/>
              <a:gd name="connsiteX11" fmla="*/ 4968990 w 5053096"/>
              <a:gd name="connsiteY11" fmla="*/ 504623 h 504623"/>
              <a:gd name="connsiteX12" fmla="*/ 4319998 w 5053096"/>
              <a:gd name="connsiteY12" fmla="*/ 504623 h 504623"/>
              <a:gd name="connsiteX13" fmla="*/ 3622158 w 5053096"/>
              <a:gd name="connsiteY13" fmla="*/ 504623 h 504623"/>
              <a:gd name="connsiteX14" fmla="*/ 2826619 w 5053096"/>
              <a:gd name="connsiteY14" fmla="*/ 504623 h 504623"/>
              <a:gd name="connsiteX15" fmla="*/ 2275325 w 5053096"/>
              <a:gd name="connsiteY15" fmla="*/ 504623 h 504623"/>
              <a:gd name="connsiteX16" fmla="*/ 1528636 w 5053096"/>
              <a:gd name="connsiteY16" fmla="*/ 504623 h 504623"/>
              <a:gd name="connsiteX17" fmla="*/ 781947 w 5053096"/>
              <a:gd name="connsiteY17" fmla="*/ 504623 h 504623"/>
              <a:gd name="connsiteX18" fmla="*/ 84106 w 5053096"/>
              <a:gd name="connsiteY18" fmla="*/ 504623 h 504623"/>
              <a:gd name="connsiteX19" fmla="*/ 0 w 5053096"/>
              <a:gd name="connsiteY19" fmla="*/ 420517 h 504623"/>
              <a:gd name="connsiteX20" fmla="*/ 0 w 5053096"/>
              <a:gd name="connsiteY20" fmla="*/ 84106 h 50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53096" h="504623" extrusionOk="0">
                <a:moveTo>
                  <a:pt x="0" y="84106"/>
                </a:moveTo>
                <a:cubicBezTo>
                  <a:pt x="5244" y="37809"/>
                  <a:pt x="29285" y="2654"/>
                  <a:pt x="84106" y="0"/>
                </a:cubicBezTo>
                <a:cubicBezTo>
                  <a:pt x="367462" y="-36724"/>
                  <a:pt x="669182" y="-12716"/>
                  <a:pt x="830795" y="0"/>
                </a:cubicBezTo>
                <a:cubicBezTo>
                  <a:pt x="992408" y="12716"/>
                  <a:pt x="1160552" y="-13031"/>
                  <a:pt x="1479787" y="0"/>
                </a:cubicBezTo>
                <a:cubicBezTo>
                  <a:pt x="1799022" y="13031"/>
                  <a:pt x="1861780" y="-16505"/>
                  <a:pt x="2226477" y="0"/>
                </a:cubicBezTo>
                <a:cubicBezTo>
                  <a:pt x="2591174" y="16505"/>
                  <a:pt x="2716377" y="6740"/>
                  <a:pt x="2875468" y="0"/>
                </a:cubicBezTo>
                <a:cubicBezTo>
                  <a:pt x="3034559" y="-6740"/>
                  <a:pt x="3235036" y="22310"/>
                  <a:pt x="3573309" y="0"/>
                </a:cubicBezTo>
                <a:cubicBezTo>
                  <a:pt x="3911582" y="-22310"/>
                  <a:pt x="4085910" y="-34170"/>
                  <a:pt x="4271149" y="0"/>
                </a:cubicBezTo>
                <a:cubicBezTo>
                  <a:pt x="4456388" y="34170"/>
                  <a:pt x="4779022" y="18520"/>
                  <a:pt x="4968990" y="0"/>
                </a:cubicBezTo>
                <a:cubicBezTo>
                  <a:pt x="5019844" y="-1442"/>
                  <a:pt x="5052112" y="40413"/>
                  <a:pt x="5053096" y="84106"/>
                </a:cubicBezTo>
                <a:cubicBezTo>
                  <a:pt x="5044537" y="194082"/>
                  <a:pt x="5042011" y="350470"/>
                  <a:pt x="5053096" y="420517"/>
                </a:cubicBezTo>
                <a:cubicBezTo>
                  <a:pt x="5058808" y="462223"/>
                  <a:pt x="5007816" y="507317"/>
                  <a:pt x="4968990" y="504623"/>
                </a:cubicBezTo>
                <a:cubicBezTo>
                  <a:pt x="4736497" y="505145"/>
                  <a:pt x="4586585" y="531664"/>
                  <a:pt x="4319998" y="504623"/>
                </a:cubicBezTo>
                <a:cubicBezTo>
                  <a:pt x="4053411" y="477582"/>
                  <a:pt x="3855948" y="529604"/>
                  <a:pt x="3622158" y="504623"/>
                </a:cubicBezTo>
                <a:cubicBezTo>
                  <a:pt x="3388368" y="479642"/>
                  <a:pt x="3198724" y="505245"/>
                  <a:pt x="2826619" y="504623"/>
                </a:cubicBezTo>
                <a:cubicBezTo>
                  <a:pt x="2454514" y="504001"/>
                  <a:pt x="2398116" y="481199"/>
                  <a:pt x="2275325" y="504623"/>
                </a:cubicBezTo>
                <a:cubicBezTo>
                  <a:pt x="2152534" y="528047"/>
                  <a:pt x="1867871" y="478666"/>
                  <a:pt x="1528636" y="504623"/>
                </a:cubicBezTo>
                <a:cubicBezTo>
                  <a:pt x="1189401" y="530580"/>
                  <a:pt x="999761" y="512701"/>
                  <a:pt x="781947" y="504623"/>
                </a:cubicBezTo>
                <a:cubicBezTo>
                  <a:pt x="564133" y="496545"/>
                  <a:pt x="366076" y="497817"/>
                  <a:pt x="84106" y="504623"/>
                </a:cubicBezTo>
                <a:cubicBezTo>
                  <a:pt x="33816" y="502801"/>
                  <a:pt x="10830" y="466786"/>
                  <a:pt x="0" y="420517"/>
                </a:cubicBezTo>
                <a:cubicBezTo>
                  <a:pt x="-6660" y="276537"/>
                  <a:pt x="-14622" y="200721"/>
                  <a:pt x="0" y="84106"/>
                </a:cubicBezTo>
                <a:close/>
              </a:path>
            </a:pathLst>
          </a:custGeom>
          <a:noFill/>
          <a:ln w="38100"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330193779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61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23F3D-E8A7-9C88-C784-0EA08AC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Möglichkeiten zur Erhöhung der </a:t>
            </a:r>
            <a:br>
              <a:rPr lang="de-DE" dirty="0"/>
            </a:br>
            <a:r>
              <a:rPr lang="de-DE" dirty="0"/>
              <a:t>Netzanschlusskapazitäten von Verteilernetzen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C53A61E-70EC-4B05-2D84-E5ECD8057DE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BFB9967-0FA8-8F33-7614-EAF2EB6269E6}"/>
              </a:ext>
            </a:extLst>
          </p:cNvPr>
          <p:cNvGraphicFramePr>
            <a:graphicFrameLocks noGrp="1"/>
          </p:cNvGraphicFramePr>
          <p:nvPr/>
        </p:nvGraphicFramePr>
        <p:xfrm>
          <a:off x="35496" y="843558"/>
          <a:ext cx="9036495" cy="426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546">
                  <a:extLst>
                    <a:ext uri="{9D8B030D-6E8A-4147-A177-3AD203B41FA5}">
                      <a16:colId xmlns:a16="http://schemas.microsoft.com/office/drawing/2014/main" val="1954373037"/>
                    </a:ext>
                  </a:extLst>
                </a:gridCol>
                <a:gridCol w="1144629">
                  <a:extLst>
                    <a:ext uri="{9D8B030D-6E8A-4147-A177-3AD203B41FA5}">
                      <a16:colId xmlns:a16="http://schemas.microsoft.com/office/drawing/2014/main" val="1822393995"/>
                    </a:ext>
                  </a:extLst>
                </a:gridCol>
                <a:gridCol w="1044283">
                  <a:extLst>
                    <a:ext uri="{9D8B030D-6E8A-4147-A177-3AD203B41FA5}">
                      <a16:colId xmlns:a16="http://schemas.microsoft.com/office/drawing/2014/main" val="2333836601"/>
                    </a:ext>
                  </a:extLst>
                </a:gridCol>
                <a:gridCol w="1204941">
                  <a:extLst>
                    <a:ext uri="{9D8B030D-6E8A-4147-A177-3AD203B41FA5}">
                      <a16:colId xmlns:a16="http://schemas.microsoft.com/office/drawing/2014/main" val="315201634"/>
                    </a:ext>
                  </a:extLst>
                </a:gridCol>
                <a:gridCol w="1120185">
                  <a:extLst>
                    <a:ext uri="{9D8B030D-6E8A-4147-A177-3AD203B41FA5}">
                      <a16:colId xmlns:a16="http://schemas.microsoft.com/office/drawing/2014/main" val="41377918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798764008"/>
                    </a:ext>
                  </a:extLst>
                </a:gridCol>
                <a:gridCol w="1109845">
                  <a:extLst>
                    <a:ext uri="{9D8B030D-6E8A-4147-A177-3AD203B41FA5}">
                      <a16:colId xmlns:a16="http://schemas.microsoft.com/office/drawing/2014/main" val="2004818841"/>
                    </a:ext>
                  </a:extLst>
                </a:gridCol>
                <a:gridCol w="1445930">
                  <a:extLst>
                    <a:ext uri="{9D8B030D-6E8A-4147-A177-3AD203B41FA5}">
                      <a16:colId xmlns:a16="http://schemas.microsoft.com/office/drawing/2014/main" val="3834967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Maß-nahmen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Investitionen in Verteilernetze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Spitzenkappung bei Einspeise-anlagen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Steuerkennlinien auf Basis lokaler Messwerte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(P(U), Q(U) u.dgl.)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Sonderregelungen für bestimmte Betriebsmittel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Anreize für individuelles LES (inkl. spezielle Tarife)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Netzanschluss-verträge ohne gesicherte Leistung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Marktbasierte Flexibilitätsbeschaffung</a:t>
                      </a:r>
                      <a:br>
                        <a:rPr lang="de-DE" sz="1000" dirty="0"/>
                      </a:br>
                      <a:r>
                        <a:rPr lang="de-DE" sz="1000" dirty="0"/>
                        <a:t>(LES durch VNB)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13234"/>
                  </a:ext>
                </a:extLst>
              </a:tr>
              <a:tr h="432152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Beschrei-</a:t>
                      </a:r>
                      <a:r>
                        <a:rPr lang="de-DE" sz="1000" b="1" dirty="0" err="1">
                          <a:solidFill>
                            <a:schemeClr val="bg1"/>
                          </a:solidFill>
                        </a:rPr>
                        <a:t>bung</a:t>
                      </a:r>
                      <a:br>
                        <a:rPr lang="de-DE" sz="10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bzw. Varianten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„klassischer“ Netzausbau</a:t>
                      </a:r>
                    </a:p>
                    <a:p>
                      <a:pPr marL="72000" indent="-720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Smart-</a:t>
                      </a:r>
                      <a:r>
                        <a:rPr lang="de-DE" sz="1000" dirty="0" err="1"/>
                        <a:t>Grid</a:t>
                      </a:r>
                      <a:r>
                        <a:rPr lang="de-DE" sz="1000" dirty="0"/>
                        <a:t>-Lösungen (</a:t>
                      </a:r>
                      <a:r>
                        <a:rPr lang="de-DE" sz="1000" dirty="0" err="1"/>
                        <a:t>rONT</a:t>
                      </a:r>
                      <a:r>
                        <a:rPr lang="de-DE" sz="1000" dirty="0"/>
                        <a:t>, Lastfluss-steuerung etc.; allg. Digitalisierung; Fernüberwachung &amp; </a:t>
                      </a:r>
                      <a:br>
                        <a:rPr lang="de-DE" sz="1000" dirty="0"/>
                      </a:br>
                      <a:r>
                        <a:rPr lang="de-DE" sz="1000" dirty="0"/>
                        <a:t>-steuerung)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Technologie-spezifische Beschränkung der max. Einspeise-leistung (% der Engpassleistung)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Spannungsabhängige Wirkleistungs-reduktion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Kennlinien bzw. Einstellwerte bzgl. Blindleistung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Konzepte für VNB-gesteuertes Laden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Sperrzeiten für Heimspeicher/</a:t>
                      </a:r>
                      <a:b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Ladeeinrichtungen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VNB-Abschaltung/ Leistungsreduktion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Höhere Gewichtung von Leistung in Netztarifen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Konzept „Netzwirksame Leistung“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Spezielle Tarife (unterbrechbar, regelbar, zeitvariabel)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ohne finanzielle Abgeltung (eingeschränkt auf Übergangs-lösungen?)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Vereinbarungen mit finanzieller Abgeltung (Anschlussentgelte)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Ausschreibung langfristiger Verträge (Leistungsvorhaltung)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Kurzfristige Gebote (ohne Leistungsvorhaltung)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71703466"/>
                  </a:ext>
                </a:extLst>
              </a:tr>
              <a:tr h="432152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Wirkung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7200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1000" dirty="0"/>
                        <a:t>Permanente Erhöhung der Aufnahmefähigkeit eines Netzes bzw. bessere Ausnutzung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-72000">
                        <a:spcBef>
                          <a:spcPts val="0"/>
                        </a:spcBef>
                      </a:pPr>
                      <a:r>
                        <a:rPr lang="de-DE" sz="1000" dirty="0"/>
                        <a:t>Glättung von Einspeisespitzen durch Abregelung (oder lokales LES-Management)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-72000">
                        <a:spcBef>
                          <a:spcPts val="0"/>
                        </a:spcBef>
                      </a:pPr>
                      <a:r>
                        <a:rPr lang="de-DE" sz="1000" dirty="0"/>
                        <a:t>Vermeidung lokaler Grenzwertverletzungen (Glättung von Einspeisespitzen in Niederspannung etc.)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1000" dirty="0"/>
                        <a:t>Einschränkung der Netznutzung 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Glättung der netz-wirksamen Last- bzw. Erzeugungsprofile oder Lastreduktion zu Spitzenzeiten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-72000">
                        <a:spcBef>
                          <a:spcPts val="0"/>
                        </a:spcBef>
                      </a:pPr>
                      <a:r>
                        <a:rPr lang="de-DE" sz="1000" dirty="0"/>
                        <a:t>Flexibel abrufbare individuelle Leistungsreduktion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1000" dirty="0"/>
                        <a:t>Beeinflussung der Lastflüsse durch zielgerichtete Eingriffe in Einspeise- oder Bezugsleistungen von Netzbenutzern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020994612"/>
                  </a:ext>
                </a:extLst>
              </a:tr>
              <a:tr h="432152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rPr>
                        <a:t>Vorteile</a:t>
                      </a:r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 und </a:t>
                      </a:r>
                      <a:r>
                        <a:rPr lang="de-DE" sz="1000" b="1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Nachteile</a:t>
                      </a:r>
                    </a:p>
                  </a:txBody>
                  <a:tcPr marT="18000" marB="18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Permanenz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Zuverlässigkeit</a:t>
                      </a:r>
                    </a:p>
                    <a:p>
                      <a:pPr marL="36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Dauer bis zur Umsetzung</a:t>
                      </a:r>
                    </a:p>
                    <a:p>
                      <a:pPr marL="36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(Kosten)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Wirkung gut quantifizierbar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Einfache Umsetzung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Systematische Abregelung von Erneuerbaren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Diskriminierung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Lokal optimierte Wirkung möglich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Jedoch keine Berücksichtigung nicht-lokaler Aspekte möglich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Ermöglicht gezielte und verursachergerechte Lösungen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Tendenziell regional undifferenziert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Diskriminierung</a:t>
                      </a:r>
                      <a:endParaRPr lang="de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Einfache Umsetzung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Zuverlässige Vermeidung von Leistungsspitzen fraglich (keine „Aktivierung“ von Last-steuerung möglich)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Wenig zielgerichtet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Einfache Umsetzung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Konformität mit EU-Rechtsrahmen fraglich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Streitfälle wahrscheinlich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Zielmodell des EU-Rechtsrahmens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Möglichkeit von optimierten Eingriffen</a:t>
                      </a:r>
                    </a:p>
                    <a:p>
                      <a:pPr marL="36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9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Kombinierbar mit ÜNB-Systemdienst-leistungen („Revenue stacking“)</a:t>
                      </a:r>
                    </a:p>
                    <a:p>
                      <a:pPr marL="36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Gefahr von Gaming</a:t>
                      </a: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719095201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C74E800-655E-28E2-1712-C9DE2E60A6AA}"/>
              </a:ext>
            </a:extLst>
          </p:cNvPr>
          <p:cNvGraphicFramePr>
            <a:graphicFrameLocks noGrp="1"/>
          </p:cNvGraphicFramePr>
          <p:nvPr/>
        </p:nvGraphicFramePr>
        <p:xfrm>
          <a:off x="35496" y="843558"/>
          <a:ext cx="9036495" cy="22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546">
                  <a:extLst>
                    <a:ext uri="{9D8B030D-6E8A-4147-A177-3AD203B41FA5}">
                      <a16:colId xmlns:a16="http://schemas.microsoft.com/office/drawing/2014/main" val="1954373037"/>
                    </a:ext>
                  </a:extLst>
                </a:gridCol>
                <a:gridCol w="1144629">
                  <a:extLst>
                    <a:ext uri="{9D8B030D-6E8A-4147-A177-3AD203B41FA5}">
                      <a16:colId xmlns:a16="http://schemas.microsoft.com/office/drawing/2014/main" val="1822393995"/>
                    </a:ext>
                  </a:extLst>
                </a:gridCol>
                <a:gridCol w="1044283">
                  <a:extLst>
                    <a:ext uri="{9D8B030D-6E8A-4147-A177-3AD203B41FA5}">
                      <a16:colId xmlns:a16="http://schemas.microsoft.com/office/drawing/2014/main" val="2333836601"/>
                    </a:ext>
                  </a:extLst>
                </a:gridCol>
                <a:gridCol w="1204941">
                  <a:extLst>
                    <a:ext uri="{9D8B030D-6E8A-4147-A177-3AD203B41FA5}">
                      <a16:colId xmlns:a16="http://schemas.microsoft.com/office/drawing/2014/main" val="315201634"/>
                    </a:ext>
                  </a:extLst>
                </a:gridCol>
                <a:gridCol w="1120185">
                  <a:extLst>
                    <a:ext uri="{9D8B030D-6E8A-4147-A177-3AD203B41FA5}">
                      <a16:colId xmlns:a16="http://schemas.microsoft.com/office/drawing/2014/main" val="41377918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798764008"/>
                    </a:ext>
                  </a:extLst>
                </a:gridCol>
                <a:gridCol w="1109845">
                  <a:extLst>
                    <a:ext uri="{9D8B030D-6E8A-4147-A177-3AD203B41FA5}">
                      <a16:colId xmlns:a16="http://schemas.microsoft.com/office/drawing/2014/main" val="2004818841"/>
                    </a:ext>
                  </a:extLst>
                </a:gridCol>
                <a:gridCol w="1445930">
                  <a:extLst>
                    <a:ext uri="{9D8B030D-6E8A-4147-A177-3AD203B41FA5}">
                      <a16:colId xmlns:a16="http://schemas.microsoft.com/office/drawing/2014/main" val="3834967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Maß-nahmen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Investitionen in Verteilernetze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Spitzenkappung bei Einspeise-anlagen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Steuerkennlinien auf Basis lokaler Messwerte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(P(U), Q(U) u.dgl.)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Sonderregelungen für bestimmte Betriebsmittel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Anreize für individuelles LES (inkl. spezielle Tarife)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Netzanschluss-verträge ohne gesicherte Leistung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Marktbasierte Flexibilitätsbeschaffung</a:t>
                      </a:r>
                      <a:br>
                        <a:rPr lang="de-DE" sz="1000" dirty="0"/>
                      </a:br>
                      <a:r>
                        <a:rPr lang="de-DE" sz="1000" dirty="0"/>
                        <a:t>(LES durch VNB)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13234"/>
                  </a:ext>
                </a:extLst>
              </a:tr>
              <a:tr h="432152"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Beschrei-</a:t>
                      </a:r>
                      <a:r>
                        <a:rPr lang="de-DE" sz="1000" b="1" dirty="0" err="1">
                          <a:solidFill>
                            <a:schemeClr val="bg1"/>
                          </a:solidFill>
                        </a:rPr>
                        <a:t>bung</a:t>
                      </a:r>
                      <a:br>
                        <a:rPr lang="de-DE" sz="10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000" b="1" dirty="0">
                          <a:solidFill>
                            <a:schemeClr val="bg1"/>
                          </a:solidFill>
                        </a:rPr>
                        <a:t>bzw. Varianten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„klassischer“ Netzausbau</a:t>
                      </a:r>
                    </a:p>
                    <a:p>
                      <a:pPr marL="72000" indent="-720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/>
                        <a:t>Smart-</a:t>
                      </a:r>
                      <a:r>
                        <a:rPr lang="de-DE" sz="1000" dirty="0" err="1"/>
                        <a:t>Grid</a:t>
                      </a:r>
                      <a:r>
                        <a:rPr lang="de-DE" sz="1000" dirty="0"/>
                        <a:t>-Lösungen (</a:t>
                      </a:r>
                      <a:r>
                        <a:rPr lang="de-DE" sz="1000" dirty="0" err="1"/>
                        <a:t>rONT</a:t>
                      </a:r>
                      <a:r>
                        <a:rPr lang="de-DE" sz="1000" dirty="0"/>
                        <a:t>, Lastfluss-steuerung etc.; allg. Digitalisierung; Fernüberwachung &amp; </a:t>
                      </a:r>
                      <a:br>
                        <a:rPr lang="de-DE" sz="1000" dirty="0"/>
                      </a:br>
                      <a:r>
                        <a:rPr lang="de-DE" sz="1000" dirty="0"/>
                        <a:t>-steuerung)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Technologie-spezifische Beschränkung der max. Einspeise-leistung (% der Engpassleistung)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Spannungsabhängige Wirkleistungs-reduktion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Kennlinien bzw. Einstellwerte bzgl. Blindleistung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Konzepte für VNB-gesteuertes Laden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Sperrzeiten für Heimspeicher/</a:t>
                      </a:r>
                      <a:b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Ladeeinrichtungen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VNB-Abschaltung/ Leistungsreduktion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Höhere Gewichtung von Leistung in Netztarifen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Konzept „Netzwirksame Leistung“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Spezielle Tarife (unterbrechbar, regelbar, zeitvariabel)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ohne finanzielle Abgeltung (eingeschränkt auf Übergangs-lösungen?)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Vereinbarungen mit finanzieller Abgeltung (Anschlussentgelte)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Ausschreibung langfristiger Verträge (Leistungsvorhaltung)</a:t>
                      </a:r>
                    </a:p>
                    <a:p>
                      <a:pPr marL="72000" indent="-72000" algn="l" defTabSz="914400" rtl="0" eaLnBrk="1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Kurzfristige Gebote (ohne Leistungsvorhaltung)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71703466"/>
                  </a:ext>
                </a:extLst>
              </a:tr>
            </a:tbl>
          </a:graphicData>
        </a:graphic>
      </p:graphicFrame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3CA3FB39-10CD-C5C3-E69B-73E47B3D8528}"/>
              </a:ext>
            </a:extLst>
          </p:cNvPr>
          <p:cNvSpPr/>
          <p:nvPr/>
        </p:nvSpPr>
        <p:spPr bwMode="auto">
          <a:xfrm>
            <a:off x="7568275" y="799522"/>
            <a:ext cx="1547663" cy="4299942"/>
          </a:xfrm>
          <a:custGeom>
            <a:avLst/>
            <a:gdLst>
              <a:gd name="connsiteX0" fmla="*/ 0 w 1547663"/>
              <a:gd name="connsiteY0" fmla="*/ 257949 h 4299942"/>
              <a:gd name="connsiteX1" fmla="*/ 257949 w 1547663"/>
              <a:gd name="connsiteY1" fmla="*/ 0 h 4299942"/>
              <a:gd name="connsiteX2" fmla="*/ 784149 w 1547663"/>
              <a:gd name="connsiteY2" fmla="*/ 0 h 4299942"/>
              <a:gd name="connsiteX3" fmla="*/ 1289714 w 1547663"/>
              <a:gd name="connsiteY3" fmla="*/ 0 h 4299942"/>
              <a:gd name="connsiteX4" fmla="*/ 1547663 w 1547663"/>
              <a:gd name="connsiteY4" fmla="*/ 257949 h 4299942"/>
              <a:gd name="connsiteX5" fmla="*/ 1547663 w 1547663"/>
              <a:gd name="connsiteY5" fmla="*/ 888623 h 4299942"/>
              <a:gd name="connsiteX6" fmla="*/ 1547663 w 1547663"/>
              <a:gd name="connsiteY6" fmla="*/ 1519297 h 4299942"/>
              <a:gd name="connsiteX7" fmla="*/ 1547663 w 1547663"/>
              <a:gd name="connsiteY7" fmla="*/ 2074290 h 4299942"/>
              <a:gd name="connsiteX8" fmla="*/ 1547663 w 1547663"/>
              <a:gd name="connsiteY8" fmla="*/ 2591443 h 4299942"/>
              <a:gd name="connsiteX9" fmla="*/ 1547663 w 1547663"/>
              <a:gd name="connsiteY9" fmla="*/ 3108595 h 4299942"/>
              <a:gd name="connsiteX10" fmla="*/ 1547663 w 1547663"/>
              <a:gd name="connsiteY10" fmla="*/ 4041993 h 4299942"/>
              <a:gd name="connsiteX11" fmla="*/ 1289714 w 1547663"/>
              <a:gd name="connsiteY11" fmla="*/ 4299942 h 4299942"/>
              <a:gd name="connsiteX12" fmla="*/ 784149 w 1547663"/>
              <a:gd name="connsiteY12" fmla="*/ 4299942 h 4299942"/>
              <a:gd name="connsiteX13" fmla="*/ 257949 w 1547663"/>
              <a:gd name="connsiteY13" fmla="*/ 4299942 h 4299942"/>
              <a:gd name="connsiteX14" fmla="*/ 0 w 1547663"/>
              <a:gd name="connsiteY14" fmla="*/ 4041993 h 4299942"/>
              <a:gd name="connsiteX15" fmla="*/ 0 w 1547663"/>
              <a:gd name="connsiteY15" fmla="*/ 3524840 h 4299942"/>
              <a:gd name="connsiteX16" fmla="*/ 0 w 1547663"/>
              <a:gd name="connsiteY16" fmla="*/ 2856326 h 4299942"/>
              <a:gd name="connsiteX17" fmla="*/ 0 w 1547663"/>
              <a:gd name="connsiteY17" fmla="*/ 2339173 h 4299942"/>
              <a:gd name="connsiteX18" fmla="*/ 0 w 1547663"/>
              <a:gd name="connsiteY18" fmla="*/ 1708499 h 4299942"/>
              <a:gd name="connsiteX19" fmla="*/ 0 w 1547663"/>
              <a:gd name="connsiteY19" fmla="*/ 1002144 h 4299942"/>
              <a:gd name="connsiteX20" fmla="*/ 0 w 1547663"/>
              <a:gd name="connsiteY20" fmla="*/ 257949 h 429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47663" h="4299942" extrusionOk="0">
                <a:moveTo>
                  <a:pt x="0" y="257949"/>
                </a:moveTo>
                <a:cubicBezTo>
                  <a:pt x="25586" y="116233"/>
                  <a:pt x="83089" y="10271"/>
                  <a:pt x="257949" y="0"/>
                </a:cubicBezTo>
                <a:cubicBezTo>
                  <a:pt x="476473" y="-2500"/>
                  <a:pt x="662992" y="6073"/>
                  <a:pt x="784149" y="0"/>
                </a:cubicBezTo>
                <a:cubicBezTo>
                  <a:pt x="905306" y="-6073"/>
                  <a:pt x="1162287" y="4657"/>
                  <a:pt x="1289714" y="0"/>
                </a:cubicBezTo>
                <a:cubicBezTo>
                  <a:pt x="1422618" y="-11611"/>
                  <a:pt x="1552383" y="101042"/>
                  <a:pt x="1547663" y="257949"/>
                </a:cubicBezTo>
                <a:cubicBezTo>
                  <a:pt x="1561386" y="493594"/>
                  <a:pt x="1542910" y="738831"/>
                  <a:pt x="1547663" y="888623"/>
                </a:cubicBezTo>
                <a:cubicBezTo>
                  <a:pt x="1552416" y="1038415"/>
                  <a:pt x="1535370" y="1215665"/>
                  <a:pt x="1547663" y="1519297"/>
                </a:cubicBezTo>
                <a:cubicBezTo>
                  <a:pt x="1559956" y="1822929"/>
                  <a:pt x="1572655" y="1912101"/>
                  <a:pt x="1547663" y="2074290"/>
                </a:cubicBezTo>
                <a:cubicBezTo>
                  <a:pt x="1522671" y="2236479"/>
                  <a:pt x="1553263" y="2470362"/>
                  <a:pt x="1547663" y="2591443"/>
                </a:cubicBezTo>
                <a:cubicBezTo>
                  <a:pt x="1542063" y="2712524"/>
                  <a:pt x="1550224" y="2856397"/>
                  <a:pt x="1547663" y="3108595"/>
                </a:cubicBezTo>
                <a:cubicBezTo>
                  <a:pt x="1545102" y="3360793"/>
                  <a:pt x="1564105" y="3813989"/>
                  <a:pt x="1547663" y="4041993"/>
                </a:cubicBezTo>
                <a:cubicBezTo>
                  <a:pt x="1563441" y="4171350"/>
                  <a:pt x="1402261" y="4310511"/>
                  <a:pt x="1289714" y="4299942"/>
                </a:cubicBezTo>
                <a:cubicBezTo>
                  <a:pt x="1049608" y="4288123"/>
                  <a:pt x="934141" y="4319190"/>
                  <a:pt x="784149" y="4299942"/>
                </a:cubicBezTo>
                <a:cubicBezTo>
                  <a:pt x="634158" y="4280694"/>
                  <a:pt x="487499" y="4303257"/>
                  <a:pt x="257949" y="4299942"/>
                </a:cubicBezTo>
                <a:cubicBezTo>
                  <a:pt x="88566" y="4320812"/>
                  <a:pt x="34238" y="4184400"/>
                  <a:pt x="0" y="4041993"/>
                </a:cubicBezTo>
                <a:cubicBezTo>
                  <a:pt x="13497" y="3826089"/>
                  <a:pt x="6152" y="3728704"/>
                  <a:pt x="0" y="3524840"/>
                </a:cubicBezTo>
                <a:cubicBezTo>
                  <a:pt x="-6152" y="3320976"/>
                  <a:pt x="-4606" y="3021623"/>
                  <a:pt x="0" y="2856326"/>
                </a:cubicBezTo>
                <a:cubicBezTo>
                  <a:pt x="4606" y="2691029"/>
                  <a:pt x="-18588" y="2470517"/>
                  <a:pt x="0" y="2339173"/>
                </a:cubicBezTo>
                <a:cubicBezTo>
                  <a:pt x="18588" y="2207829"/>
                  <a:pt x="8117" y="1924840"/>
                  <a:pt x="0" y="1708499"/>
                </a:cubicBezTo>
                <a:cubicBezTo>
                  <a:pt x="-8117" y="1492158"/>
                  <a:pt x="4101" y="1181790"/>
                  <a:pt x="0" y="1002144"/>
                </a:cubicBezTo>
                <a:cubicBezTo>
                  <a:pt x="-4101" y="822498"/>
                  <a:pt x="-24144" y="551575"/>
                  <a:pt x="0" y="257949"/>
                </a:cubicBezTo>
                <a:close/>
              </a:path>
            </a:pathLst>
          </a:custGeom>
          <a:noFill/>
          <a:ln w="38100"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330193779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323528" y="339502"/>
            <a:ext cx="6660268" cy="360000"/>
          </a:xfrm>
        </p:spPr>
        <p:txBody>
          <a:bodyPr/>
          <a:lstStyle/>
          <a:p>
            <a:pPr>
              <a:defRPr/>
            </a:pPr>
            <a:r>
              <a:rPr lang="de-DE" dirty="0"/>
              <a:t>Maßnahmenmix zur Erhöhung der Netzanschlusskapazitäten </a:t>
            </a:r>
            <a:endParaRPr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 bwMode="auto">
          <a:xfrm>
            <a:off x="7351304" y="4996770"/>
            <a:ext cx="1080000" cy="180000"/>
          </a:xfrm>
        </p:spPr>
        <p:txBody>
          <a:bodyPr/>
          <a:lstStyle/>
          <a:p>
            <a:pPr>
              <a:defRPr/>
            </a:pPr>
            <a:fld id="{69AE58CD-3741-43C7-A2FD-7865044D30D6}" type="slidenum">
              <a:rPr lang="de-DE" sz="700"/>
              <a:t>7</a:t>
            </a:fld>
            <a:endParaRPr lang="de-DE" sz="70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07504" y="1035700"/>
          <a:ext cx="7868955" cy="3257597"/>
        </p:xfrm>
        <a:graphic>
          <a:graphicData uri="http://schemas.openxmlformats.org/drawingml/2006/table">
            <a:tbl>
              <a:tblPr firstRow="1" bandRow="1">
                <a:tableStyleId>{7F8F4F5D-A938-4588-669B-6A56F2871B00}</a:tableStyleId>
              </a:tblPr>
              <a:tblGrid>
                <a:gridCol w="247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52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 anchor="ctr"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DE" sz="1600" b="1">
                          <a:latin typeface="Arial Narrow"/>
                        </a:rPr>
                        <a:t>Stromerzeugungsanlagen</a:t>
                      </a:r>
                      <a:endParaRPr/>
                    </a:p>
                    <a:p>
                      <a:pPr algn="ctr">
                        <a:defRPr/>
                      </a:pPr>
                      <a:endParaRPr lang="de-DE" sz="1600" b="1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DE" sz="1600" b="1">
                          <a:latin typeface="Arial Narrow"/>
                        </a:rPr>
                        <a:t>Verbrauchsanlagen</a:t>
                      </a:r>
                      <a:endParaRPr/>
                    </a:p>
                    <a:p>
                      <a:pPr algn="ctr">
                        <a:defRPr/>
                      </a:pPr>
                      <a:endParaRPr lang="de-DE" sz="1600" b="1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0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DE" sz="1600" b="1"/>
                        <a:t>Hochspannung </a:t>
                      </a:r>
                      <a:br>
                        <a:rPr lang="de-DE" sz="1600" b="1"/>
                      </a:br>
                      <a:r>
                        <a:rPr lang="de-DE" sz="1600" b="1"/>
                        <a:t>(NE 3)</a:t>
                      </a:r>
                      <a:endParaRPr lang="de-DE" sz="1600" b="1">
                        <a:latin typeface="Arial Narrow"/>
                      </a:endParaRPr>
                    </a:p>
                  </a:txBody>
                  <a:tcPr anchor="ctr"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7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DE" sz="1600" b="1"/>
                        <a:t>Mittelspannung </a:t>
                      </a:r>
                      <a:br>
                        <a:rPr lang="de-DE" sz="1600" b="1"/>
                      </a:br>
                      <a:r>
                        <a:rPr lang="de-DE" sz="1600" b="1"/>
                        <a:t>(NE 4 und 5)</a:t>
                      </a:r>
                      <a:endParaRPr lang="de-DE" sz="1600" b="1">
                        <a:latin typeface="Arial Narrow"/>
                      </a:endParaRPr>
                    </a:p>
                  </a:txBody>
                  <a:tcPr anchor="ctr"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56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DE" sz="1600" b="1"/>
                        <a:t>Niederspannung </a:t>
                      </a:r>
                      <a:br>
                        <a:rPr lang="de-DE" sz="1600" b="1"/>
                      </a:br>
                      <a:r>
                        <a:rPr lang="de-DE" sz="1600" b="1"/>
                        <a:t>(NE 6 und 7)</a:t>
                      </a:r>
                      <a:endParaRPr lang="de-DE" sz="1600" b="1">
                        <a:latin typeface="Arial Narrow"/>
                      </a:endParaRPr>
                    </a:p>
                  </a:txBody>
                  <a:tcPr anchor="ctr"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latin typeface="Arial Narrow"/>
                      </a:endParaRPr>
                    </a:p>
                  </a:txBody>
                  <a:tcPr>
                    <a:lnL w="38100" algn="ctr">
                      <a:solidFill>
                        <a:schemeClr val="bg1"/>
                      </a:solidFill>
                    </a:lnL>
                    <a:lnR w="38100" algn="ctr">
                      <a:solidFill>
                        <a:schemeClr val="bg1"/>
                      </a:solidFill>
                    </a:lnR>
                    <a:lnT w="38100" algn="ctr">
                      <a:solidFill>
                        <a:schemeClr val="bg1"/>
                      </a:solidFill>
                    </a:lnT>
                    <a:lnB w="38100" algn="ctr">
                      <a:solidFill>
                        <a:schemeClr val="bg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hteck: abgerundete Ecken 5"/>
          <p:cNvSpPr/>
          <p:nvPr/>
        </p:nvSpPr>
        <p:spPr bwMode="auto">
          <a:xfrm rot="5400000">
            <a:off x="4463830" y="-40840"/>
            <a:ext cx="2464132" cy="6249152"/>
          </a:xfrm>
          <a:prstGeom prst="roundRect">
            <a:avLst>
              <a:gd name="adj" fmla="val 7301"/>
            </a:avLst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de-DE" sz="1600" b="1">
                <a:latin typeface="Arial Narrow"/>
              </a:rPr>
              <a:t>Vermarktung von Flexibilität</a:t>
            </a:r>
            <a:br>
              <a:rPr lang="de-DE" sz="1600" b="1">
                <a:latin typeface="Arial Narrow"/>
              </a:rPr>
            </a:br>
            <a:r>
              <a:rPr lang="de-DE" sz="1600">
                <a:latin typeface="Arial Narrow"/>
              </a:rPr>
              <a:t>(freiwillig)</a:t>
            </a:r>
            <a:endParaRPr/>
          </a:p>
        </p:txBody>
      </p:sp>
      <p:sp>
        <p:nvSpPr>
          <p:cNvPr id="7" name="Rechteck: abgerundete Ecken 6"/>
          <p:cNvSpPr/>
          <p:nvPr/>
        </p:nvSpPr>
        <p:spPr bwMode="auto">
          <a:xfrm>
            <a:off x="5343904" y="1925262"/>
            <a:ext cx="2567776" cy="2355637"/>
          </a:xfrm>
          <a:prstGeom prst="roundRect">
            <a:avLst>
              <a:gd name="adj" fmla="val 5396"/>
            </a:avLst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 dirty="0">
                <a:latin typeface="Arial Narrow"/>
              </a:rPr>
              <a:t>„Regelbare“ Tarife </a:t>
            </a:r>
            <a:br>
              <a:rPr lang="de-DE" sz="1600" b="1" dirty="0">
                <a:latin typeface="Arial Narrow"/>
              </a:rPr>
            </a:br>
            <a:r>
              <a:rPr lang="de-DE" sz="1600" dirty="0">
                <a:latin typeface="Arial Narrow"/>
              </a:rPr>
              <a:t>mit temporär einschränkbarem Leistungsband</a:t>
            </a:r>
            <a:br>
              <a:rPr lang="de-DE" sz="1600" b="1" dirty="0">
                <a:latin typeface="Arial Narrow"/>
              </a:rPr>
            </a:br>
            <a:r>
              <a:rPr lang="de-DE" sz="1600" b="1" dirty="0">
                <a:latin typeface="Arial Narrow"/>
              </a:rPr>
              <a:t>(</a:t>
            </a:r>
            <a:r>
              <a:rPr lang="de-DE" sz="1600" dirty="0">
                <a:latin typeface="Arial Narrow"/>
              </a:rPr>
              <a:t>freiwillig)</a:t>
            </a:r>
            <a:endParaRPr dirty="0"/>
          </a:p>
          <a:p>
            <a:pPr algn="ctr">
              <a:defRPr/>
            </a:pPr>
            <a:endParaRPr lang="de-DE" sz="1600" dirty="0">
              <a:latin typeface="Arial Narrow"/>
            </a:endParaRPr>
          </a:p>
          <a:p>
            <a:pPr algn="ctr">
              <a:defRPr/>
            </a:pPr>
            <a:endParaRPr lang="de-DE" sz="1600" dirty="0">
              <a:latin typeface="Arial Narrow"/>
            </a:endParaRPr>
          </a:p>
        </p:txBody>
      </p:sp>
      <p:sp>
        <p:nvSpPr>
          <p:cNvPr id="8" name="Rechteck: abgerundete Ecken 7"/>
          <p:cNvSpPr/>
          <p:nvPr/>
        </p:nvSpPr>
        <p:spPr bwMode="auto">
          <a:xfrm>
            <a:off x="2670849" y="1923081"/>
            <a:ext cx="2573527" cy="1512765"/>
          </a:xfrm>
          <a:prstGeom prst="roundRect">
            <a:avLst>
              <a:gd name="adj" fmla="val 7301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 dirty="0">
                <a:latin typeface="Arial Narrow"/>
              </a:rPr>
              <a:t>Netzanschlussverträge ohne gesicherte Einspeiseleistung</a:t>
            </a:r>
            <a:br>
              <a:rPr lang="de-DE" sz="1600" dirty="0">
                <a:latin typeface="Arial Narrow"/>
              </a:rPr>
            </a:br>
            <a:r>
              <a:rPr lang="de-DE" sz="1600" dirty="0">
                <a:latin typeface="Arial Narrow"/>
              </a:rPr>
              <a:t>(Entscheidung der VNB; zeitlich befristet)</a:t>
            </a:r>
            <a:endParaRPr dirty="0"/>
          </a:p>
        </p:txBody>
      </p:sp>
      <p:sp>
        <p:nvSpPr>
          <p:cNvPr id="9" name="Rechteck: abgerundete Ecken 8"/>
          <p:cNvSpPr/>
          <p:nvPr/>
        </p:nvSpPr>
        <p:spPr bwMode="auto">
          <a:xfrm>
            <a:off x="4184702" y="1275606"/>
            <a:ext cx="2187498" cy="545259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b="1">
                <a:solidFill>
                  <a:schemeClr val="tx1"/>
                </a:solidFill>
                <a:latin typeface="Arial Narrow"/>
              </a:rPr>
              <a:t>(Verbrauchsanlagen</a:t>
            </a:r>
            <a:br>
              <a:rPr lang="de-DE" sz="1400" b="1">
                <a:solidFill>
                  <a:schemeClr val="tx1"/>
                </a:solidFill>
                <a:latin typeface="Arial Narrow"/>
              </a:rPr>
            </a:br>
            <a:r>
              <a:rPr lang="de-DE" sz="1400" b="1">
                <a:solidFill>
                  <a:schemeClr val="tx1"/>
                </a:solidFill>
                <a:latin typeface="Arial Narrow"/>
              </a:rPr>
              <a:t>mit Eigenerzeugung)</a:t>
            </a:r>
            <a:endParaRPr/>
          </a:p>
        </p:txBody>
      </p:sp>
      <p:sp>
        <p:nvSpPr>
          <p:cNvPr id="10" name="Rechteck: abgerundete Ecken 9"/>
          <p:cNvSpPr/>
          <p:nvPr/>
        </p:nvSpPr>
        <p:spPr bwMode="auto">
          <a:xfrm>
            <a:off x="2664176" y="3481159"/>
            <a:ext cx="5327314" cy="1628109"/>
          </a:xfrm>
          <a:prstGeom prst="roundRect">
            <a:avLst>
              <a:gd name="adj" fmla="val 7301"/>
            </a:avLst>
          </a:prstGeom>
          <a:solidFill>
            <a:schemeClr val="accent4">
              <a:lumMod val="60000"/>
              <a:lumOff val="40000"/>
              <a:alpha val="47843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defRPr/>
            </a:pPr>
            <a:r>
              <a:rPr lang="de-DE" sz="1600" b="1" dirty="0">
                <a:solidFill>
                  <a:schemeClr val="tx1"/>
                </a:solidFill>
                <a:latin typeface="Arial Narrow"/>
              </a:rPr>
              <a:t>Tarifliche Anreize für Last-, Erzeugungs- und Speichermanagement durch stärkere Gewichtung der Bezugsleistung (Lastspitzen)</a:t>
            </a:r>
            <a:endParaRPr dirty="0"/>
          </a:p>
        </p:txBody>
      </p:sp>
      <p:sp>
        <p:nvSpPr>
          <p:cNvPr id="11" name="Rechteck: abgerundete Ecken 10"/>
          <p:cNvSpPr/>
          <p:nvPr/>
        </p:nvSpPr>
        <p:spPr bwMode="auto">
          <a:xfrm>
            <a:off x="5421452" y="3536474"/>
            <a:ext cx="2423416" cy="6762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 dirty="0">
                <a:solidFill>
                  <a:schemeClr val="tx1"/>
                </a:solidFill>
                <a:latin typeface="Arial Narrow"/>
              </a:rPr>
              <a:t>Unterbrechbare Tarife*</a:t>
            </a:r>
            <a:br>
              <a:rPr lang="de-DE" sz="1600" b="1" dirty="0">
                <a:solidFill>
                  <a:schemeClr val="tx1"/>
                </a:solidFill>
                <a:latin typeface="Arial Narrow"/>
              </a:rPr>
            </a:br>
            <a:r>
              <a:rPr lang="de-DE" sz="1600" dirty="0">
                <a:solidFill>
                  <a:schemeClr val="tx1"/>
                </a:solidFill>
                <a:latin typeface="Arial Narrow"/>
              </a:rPr>
              <a:t>(freiwillig)</a:t>
            </a:r>
            <a:endParaRPr dirty="0"/>
          </a:p>
        </p:txBody>
      </p:sp>
      <p:sp>
        <p:nvSpPr>
          <p:cNvPr id="12" name="Rechteck: abgerundete Ecken 11"/>
          <p:cNvSpPr/>
          <p:nvPr/>
        </p:nvSpPr>
        <p:spPr bwMode="auto">
          <a:xfrm>
            <a:off x="2784994" y="3533571"/>
            <a:ext cx="2415056" cy="70103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 dirty="0">
                <a:solidFill>
                  <a:schemeClr val="tx1"/>
                </a:solidFill>
                <a:latin typeface="Arial Narrow"/>
              </a:rPr>
              <a:t>P(U)-Regelung für PV*</a:t>
            </a:r>
            <a:endParaRPr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1600" dirty="0">
                <a:solidFill>
                  <a:schemeClr val="tx1"/>
                </a:solidFill>
                <a:latin typeface="Arial Narrow"/>
              </a:rPr>
              <a:t>(Entscheidung der VNB)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86B85A20-D6E1-954B-82D0-D5A6F29D4D20}"/>
              </a:ext>
            </a:extLst>
          </p:cNvPr>
          <p:cNvSpPr/>
          <p:nvPr/>
        </p:nvSpPr>
        <p:spPr bwMode="auto">
          <a:xfrm>
            <a:off x="107504" y="4587974"/>
            <a:ext cx="2304256" cy="480485"/>
          </a:xfrm>
          <a:prstGeom prst="roundRect">
            <a:avLst>
              <a:gd name="adj" fmla="val 16667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400" dirty="0">
                <a:solidFill>
                  <a:schemeClr val="tx1"/>
                </a:solidFill>
                <a:latin typeface="Arial Narrow"/>
              </a:rPr>
              <a:t>*) </a:t>
            </a:r>
            <a:r>
              <a:rPr lang="de-DE" sz="1400" dirty="0" err="1">
                <a:solidFill>
                  <a:schemeClr val="tx1"/>
                </a:solidFill>
                <a:latin typeface="Arial Narrow"/>
              </a:rPr>
              <a:t>tw</a:t>
            </a:r>
            <a:r>
              <a:rPr lang="de-DE" sz="1400" dirty="0">
                <a:solidFill>
                  <a:schemeClr val="tx1"/>
                </a:solidFill>
                <a:latin typeface="Arial Narrow"/>
              </a:rPr>
              <a:t>. Anpassungen bestehender Regelwerke</a:t>
            </a:r>
            <a:endParaRPr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8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Flexibilitätsangebot und -nachfrage: </a:t>
            </a:r>
            <a:br>
              <a:rPr lang="de-DE" dirty="0"/>
            </a:br>
            <a:r>
              <a:rPr lang="de-DE" dirty="0"/>
              <a:t>Gegenstand von Artikel 32</a:t>
            </a:r>
            <a:endParaRPr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 bwMode="auto"/>
        <p:txBody>
          <a:bodyPr/>
          <a:lstStyle/>
          <a:p>
            <a:pPr>
              <a:defRPr/>
            </a:pPr>
            <a:fld id="{69AE58CD-3741-43C7-A2FD-7865044D30D6}" type="slidenum">
              <a:rPr lang="de-DE"/>
              <a:t>8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245838" y="1275605"/>
            <a:ext cx="2955127" cy="377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8" name="Rechteck 7"/>
          <p:cNvSpPr/>
          <p:nvPr/>
        </p:nvSpPr>
        <p:spPr bwMode="auto">
          <a:xfrm>
            <a:off x="5801043" y="1617558"/>
            <a:ext cx="3161302" cy="3415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10" name="Rechteck: abgerundete Ecken 9"/>
          <p:cNvSpPr/>
          <p:nvPr/>
        </p:nvSpPr>
        <p:spPr bwMode="auto">
          <a:xfrm>
            <a:off x="326906" y="2168260"/>
            <a:ext cx="1196257" cy="442114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dirty="0" err="1">
                <a:latin typeface="Arial Narrow"/>
              </a:rPr>
              <a:t>Stromerzeu-gungsanlagen</a:t>
            </a:r>
            <a:endParaRPr lang="de-DE" sz="1400" dirty="0">
              <a:latin typeface="Arial Narrow"/>
            </a:endParaRPr>
          </a:p>
        </p:txBody>
      </p:sp>
      <p:sp>
        <p:nvSpPr>
          <p:cNvPr id="12" name="Rechteck: abgerundete Ecken 11"/>
          <p:cNvSpPr/>
          <p:nvPr/>
        </p:nvSpPr>
        <p:spPr bwMode="auto">
          <a:xfrm>
            <a:off x="5943919" y="2202750"/>
            <a:ext cx="1398947" cy="867325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Balancing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Engpass-management (Redispatch)</a:t>
            </a:r>
            <a:endParaRPr/>
          </a:p>
        </p:txBody>
      </p:sp>
      <p:sp>
        <p:nvSpPr>
          <p:cNvPr id="13" name="Textfeld 12"/>
          <p:cNvSpPr txBox="1"/>
          <p:nvPr/>
        </p:nvSpPr>
        <p:spPr bwMode="auto">
          <a:xfrm>
            <a:off x="7771242" y="1911734"/>
            <a:ext cx="112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Bedarfsträger</a:t>
            </a:r>
            <a:endParaRPr/>
          </a:p>
        </p:txBody>
      </p:sp>
      <p:sp>
        <p:nvSpPr>
          <p:cNvPr id="14" name="Textfeld 13"/>
          <p:cNvSpPr txBox="1"/>
          <p:nvPr/>
        </p:nvSpPr>
        <p:spPr bwMode="auto">
          <a:xfrm>
            <a:off x="5940304" y="1686231"/>
            <a:ext cx="1320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Einsatzzwecke von Flexibilität</a:t>
            </a:r>
            <a:endParaRPr/>
          </a:p>
        </p:txBody>
      </p:sp>
      <p:sp>
        <p:nvSpPr>
          <p:cNvPr id="15" name="Textfeld 14"/>
          <p:cNvSpPr txBox="1"/>
          <p:nvPr/>
        </p:nvSpPr>
        <p:spPr bwMode="auto">
          <a:xfrm>
            <a:off x="331904" y="1362030"/>
            <a:ext cx="1575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>
                <a:latin typeface="Arial Narrow"/>
              </a:rPr>
              <a:t>Anbieter von Flexibilität (Marktteilnehmer)</a:t>
            </a:r>
            <a:endParaRPr/>
          </a:p>
        </p:txBody>
      </p:sp>
      <p:sp>
        <p:nvSpPr>
          <p:cNvPr id="16" name="Rechteck: abgerundete Ecken 15"/>
          <p:cNvSpPr/>
          <p:nvPr/>
        </p:nvSpPr>
        <p:spPr bwMode="auto">
          <a:xfrm>
            <a:off x="329607" y="2671175"/>
            <a:ext cx="1196257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Industrie</a:t>
            </a:r>
            <a:endParaRPr/>
          </a:p>
        </p:txBody>
      </p:sp>
      <p:sp>
        <p:nvSpPr>
          <p:cNvPr id="17" name="Rechteck: abgerundete Ecken 16"/>
          <p:cNvSpPr/>
          <p:nvPr/>
        </p:nvSpPr>
        <p:spPr bwMode="auto">
          <a:xfrm>
            <a:off x="331635" y="3039227"/>
            <a:ext cx="1191854" cy="30263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Gewerbe</a:t>
            </a:r>
            <a:endParaRPr/>
          </a:p>
        </p:txBody>
      </p:sp>
      <p:sp>
        <p:nvSpPr>
          <p:cNvPr id="18" name="Rechteck: abgerundete Ecken 17"/>
          <p:cNvSpPr/>
          <p:nvPr/>
        </p:nvSpPr>
        <p:spPr bwMode="auto">
          <a:xfrm>
            <a:off x="331635" y="3421242"/>
            <a:ext cx="1191854" cy="30263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Haushalte</a:t>
            </a:r>
            <a:endParaRPr/>
          </a:p>
        </p:txBody>
      </p:sp>
      <p:sp>
        <p:nvSpPr>
          <p:cNvPr id="19" name="Rechteck: abgerundete Ecken 18"/>
          <p:cNvSpPr/>
          <p:nvPr/>
        </p:nvSpPr>
        <p:spPr bwMode="auto">
          <a:xfrm>
            <a:off x="336120" y="3795886"/>
            <a:ext cx="1187370" cy="54890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>
                <a:latin typeface="Arial Narrow"/>
              </a:rPr>
              <a:t>Betreiber von Ladeparks</a:t>
            </a:r>
            <a:endParaRPr/>
          </a:p>
        </p:txBody>
      </p:sp>
      <p:sp>
        <p:nvSpPr>
          <p:cNvPr id="20" name="Rechteck: abgerundete Ecken 19"/>
          <p:cNvSpPr/>
          <p:nvPr/>
        </p:nvSpPr>
        <p:spPr bwMode="auto">
          <a:xfrm>
            <a:off x="5943919" y="3221672"/>
            <a:ext cx="1398947" cy="63764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 dirty="0">
                <a:latin typeface="Arial Narrow"/>
              </a:rPr>
              <a:t>Portfolio-</a:t>
            </a:r>
            <a:br>
              <a:rPr lang="de-DE" sz="1200" dirty="0">
                <a:latin typeface="Arial Narrow"/>
              </a:rPr>
            </a:br>
            <a:r>
              <a:rPr lang="de-DE" sz="1200" dirty="0" err="1">
                <a:latin typeface="Arial Narrow"/>
              </a:rPr>
              <a:t>optimierung</a:t>
            </a:r>
            <a:r>
              <a:rPr lang="de-DE" sz="1200" dirty="0">
                <a:latin typeface="Arial Narrow"/>
              </a:rPr>
              <a:t>, </a:t>
            </a:r>
            <a:br>
              <a:rPr lang="de-DE" sz="1200" dirty="0">
                <a:latin typeface="Arial Narrow"/>
              </a:rPr>
            </a:br>
            <a:r>
              <a:rPr lang="de-DE" sz="1200" dirty="0">
                <a:latin typeface="Arial Narrow"/>
              </a:rPr>
              <a:t>Fahrplantreue</a:t>
            </a:r>
            <a:endParaRPr dirty="0"/>
          </a:p>
        </p:txBody>
      </p:sp>
      <p:sp>
        <p:nvSpPr>
          <p:cNvPr id="21" name="Rechteck: abgerundete Ecken 20"/>
          <p:cNvSpPr/>
          <p:nvPr/>
        </p:nvSpPr>
        <p:spPr bwMode="auto">
          <a:xfrm>
            <a:off x="5943919" y="4010916"/>
            <a:ext cx="1398945" cy="637648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  <a:defRPr/>
            </a:pPr>
            <a:r>
              <a:rPr lang="de-DE" sz="1200">
                <a:latin typeface="Arial Narrow"/>
              </a:rPr>
              <a:t>Kapazitäts- &amp; Restriktions-management </a:t>
            </a:r>
            <a:endParaRPr/>
          </a:p>
        </p:txBody>
      </p:sp>
      <p:sp>
        <p:nvSpPr>
          <p:cNvPr id="22" name="Rechteck: abgerundete Ecken 21"/>
          <p:cNvSpPr/>
          <p:nvPr/>
        </p:nvSpPr>
        <p:spPr bwMode="auto">
          <a:xfrm>
            <a:off x="7741472" y="2370618"/>
            <a:ext cx="1085614" cy="538196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Übertragungs-netzbetreiber</a:t>
            </a:r>
          </a:p>
        </p:txBody>
      </p:sp>
      <p:sp>
        <p:nvSpPr>
          <p:cNvPr id="23" name="Rechteck: abgerundete Ecken 22"/>
          <p:cNvSpPr/>
          <p:nvPr/>
        </p:nvSpPr>
        <p:spPr bwMode="auto">
          <a:xfrm>
            <a:off x="7741471" y="4092792"/>
            <a:ext cx="1048849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Verteilernetz-betreiber</a:t>
            </a:r>
            <a:endParaRPr/>
          </a:p>
        </p:txBody>
      </p:sp>
      <p:sp>
        <p:nvSpPr>
          <p:cNvPr id="24" name="Rechteck: abgerundete Ecken 23"/>
          <p:cNvSpPr/>
          <p:nvPr/>
        </p:nvSpPr>
        <p:spPr bwMode="auto">
          <a:xfrm>
            <a:off x="7741472" y="3287902"/>
            <a:ext cx="1122382" cy="502677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Bilanzgruppen</a:t>
            </a:r>
            <a:endParaRPr/>
          </a:p>
        </p:txBody>
      </p:sp>
      <p:sp>
        <p:nvSpPr>
          <p:cNvPr id="26" name="Textfeld 25"/>
          <p:cNvSpPr txBox="1"/>
          <p:nvPr/>
        </p:nvSpPr>
        <p:spPr bwMode="auto">
          <a:xfrm rot="5400000">
            <a:off x="830973" y="4811768"/>
            <a:ext cx="323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 b="1">
                <a:latin typeface="Arial Narrow"/>
              </a:rPr>
              <a:t>…</a:t>
            </a:r>
            <a:endParaRPr/>
          </a:p>
        </p:txBody>
      </p:sp>
      <p:sp>
        <p:nvSpPr>
          <p:cNvPr id="27" name="Textfeld 26"/>
          <p:cNvSpPr txBox="1"/>
          <p:nvPr/>
        </p:nvSpPr>
        <p:spPr bwMode="auto">
          <a:xfrm>
            <a:off x="500095" y="978281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Flexibilitätsangebot</a:t>
            </a:r>
            <a:endParaRPr/>
          </a:p>
        </p:txBody>
      </p:sp>
      <p:sp>
        <p:nvSpPr>
          <p:cNvPr id="28" name="Rechteck: abgerundete Ecken 27"/>
          <p:cNvSpPr/>
          <p:nvPr/>
        </p:nvSpPr>
        <p:spPr bwMode="auto">
          <a:xfrm>
            <a:off x="340861" y="4411591"/>
            <a:ext cx="1182628" cy="4421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>
                <a:latin typeface="Arial Narrow"/>
              </a:rPr>
              <a:t>Energie-gemeinschaften</a:t>
            </a:r>
            <a:endParaRPr/>
          </a:p>
        </p:txBody>
      </p:sp>
      <p:sp>
        <p:nvSpPr>
          <p:cNvPr id="29" name="Textfeld 28"/>
          <p:cNvSpPr txBox="1"/>
          <p:nvPr/>
        </p:nvSpPr>
        <p:spPr bwMode="auto">
          <a:xfrm>
            <a:off x="6116706" y="1238726"/>
            <a:ext cx="245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>
                <a:latin typeface="Arial Narrow"/>
              </a:rPr>
              <a:t>Flexibilitätsbedarf</a:t>
            </a:r>
            <a:endParaRPr/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7336914" y="2435840"/>
            <a:ext cx="410509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7321770" y="3354436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7322304" y="4130329"/>
            <a:ext cx="440794" cy="39860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  <p:sp>
        <p:nvSpPr>
          <p:cNvPr id="38" name="Sprechblase: rechteckig mit abgerundeten Ecken 37"/>
          <p:cNvSpPr/>
          <p:nvPr/>
        </p:nvSpPr>
        <p:spPr bwMode="auto">
          <a:xfrm>
            <a:off x="3580294" y="3912880"/>
            <a:ext cx="1903036" cy="531591"/>
          </a:xfrm>
          <a:prstGeom prst="wedgeRoundRectCallout">
            <a:avLst>
              <a:gd name="adj1" fmla="val 66704"/>
              <a:gd name="adj2" fmla="val 35555"/>
              <a:gd name="adj3" fmla="val 166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dirty="0"/>
              <a:t>Gegenstand von Art. 32 RL (EU) 2019/944</a:t>
            </a:r>
            <a:endParaRPr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146A61E-8D28-8A0D-F7F0-AAE3789F6F87}"/>
              </a:ext>
            </a:extLst>
          </p:cNvPr>
          <p:cNvSpPr/>
          <p:nvPr/>
        </p:nvSpPr>
        <p:spPr bwMode="auto">
          <a:xfrm>
            <a:off x="5829504" y="3972978"/>
            <a:ext cx="3034350" cy="700179"/>
          </a:xfrm>
          <a:custGeom>
            <a:avLst/>
            <a:gdLst>
              <a:gd name="connsiteX0" fmla="*/ 0 w 3034350"/>
              <a:gd name="connsiteY0" fmla="*/ 116699 h 700179"/>
              <a:gd name="connsiteX1" fmla="*/ 116699 w 3034350"/>
              <a:gd name="connsiteY1" fmla="*/ 0 h 700179"/>
              <a:gd name="connsiteX2" fmla="*/ 704899 w 3034350"/>
              <a:gd name="connsiteY2" fmla="*/ 0 h 700179"/>
              <a:gd name="connsiteX3" fmla="*/ 1237080 w 3034350"/>
              <a:gd name="connsiteY3" fmla="*/ 0 h 700179"/>
              <a:gd name="connsiteX4" fmla="*/ 1825280 w 3034350"/>
              <a:gd name="connsiteY4" fmla="*/ 0 h 700179"/>
              <a:gd name="connsiteX5" fmla="*/ 2357461 w 3034350"/>
              <a:gd name="connsiteY5" fmla="*/ 0 h 700179"/>
              <a:gd name="connsiteX6" fmla="*/ 2917651 w 3034350"/>
              <a:gd name="connsiteY6" fmla="*/ 0 h 700179"/>
              <a:gd name="connsiteX7" fmla="*/ 3034350 w 3034350"/>
              <a:gd name="connsiteY7" fmla="*/ 116699 h 700179"/>
              <a:gd name="connsiteX8" fmla="*/ 3034350 w 3034350"/>
              <a:gd name="connsiteY8" fmla="*/ 583480 h 700179"/>
              <a:gd name="connsiteX9" fmla="*/ 2917651 w 3034350"/>
              <a:gd name="connsiteY9" fmla="*/ 700179 h 700179"/>
              <a:gd name="connsiteX10" fmla="*/ 2385470 w 3034350"/>
              <a:gd name="connsiteY10" fmla="*/ 700179 h 700179"/>
              <a:gd name="connsiteX11" fmla="*/ 1909308 w 3034350"/>
              <a:gd name="connsiteY11" fmla="*/ 700179 h 700179"/>
              <a:gd name="connsiteX12" fmla="*/ 1321108 w 3034350"/>
              <a:gd name="connsiteY12" fmla="*/ 700179 h 700179"/>
              <a:gd name="connsiteX13" fmla="*/ 760918 w 3034350"/>
              <a:gd name="connsiteY13" fmla="*/ 700179 h 700179"/>
              <a:gd name="connsiteX14" fmla="*/ 116699 w 3034350"/>
              <a:gd name="connsiteY14" fmla="*/ 700179 h 700179"/>
              <a:gd name="connsiteX15" fmla="*/ 0 w 3034350"/>
              <a:gd name="connsiteY15" fmla="*/ 583480 h 700179"/>
              <a:gd name="connsiteX16" fmla="*/ 0 w 3034350"/>
              <a:gd name="connsiteY16" fmla="*/ 116699 h 70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34350" h="700179" extrusionOk="0">
                <a:moveTo>
                  <a:pt x="0" y="116699"/>
                </a:moveTo>
                <a:cubicBezTo>
                  <a:pt x="4908" y="52391"/>
                  <a:pt x="49586" y="844"/>
                  <a:pt x="116699" y="0"/>
                </a:cubicBezTo>
                <a:cubicBezTo>
                  <a:pt x="348159" y="19240"/>
                  <a:pt x="432071" y="-22227"/>
                  <a:pt x="704899" y="0"/>
                </a:cubicBezTo>
                <a:cubicBezTo>
                  <a:pt x="977727" y="22227"/>
                  <a:pt x="1065517" y="26263"/>
                  <a:pt x="1237080" y="0"/>
                </a:cubicBezTo>
                <a:cubicBezTo>
                  <a:pt x="1408643" y="-26263"/>
                  <a:pt x="1681005" y="9150"/>
                  <a:pt x="1825280" y="0"/>
                </a:cubicBezTo>
                <a:cubicBezTo>
                  <a:pt x="1969555" y="-9150"/>
                  <a:pt x="2166197" y="7"/>
                  <a:pt x="2357461" y="0"/>
                </a:cubicBezTo>
                <a:cubicBezTo>
                  <a:pt x="2548725" y="-7"/>
                  <a:pt x="2672982" y="-24546"/>
                  <a:pt x="2917651" y="0"/>
                </a:cubicBezTo>
                <a:cubicBezTo>
                  <a:pt x="2987841" y="-10085"/>
                  <a:pt x="3025673" y="52546"/>
                  <a:pt x="3034350" y="116699"/>
                </a:cubicBezTo>
                <a:cubicBezTo>
                  <a:pt x="3028036" y="317117"/>
                  <a:pt x="3018627" y="489971"/>
                  <a:pt x="3034350" y="583480"/>
                </a:cubicBezTo>
                <a:cubicBezTo>
                  <a:pt x="3037413" y="637029"/>
                  <a:pt x="2981845" y="695873"/>
                  <a:pt x="2917651" y="700179"/>
                </a:cubicBezTo>
                <a:cubicBezTo>
                  <a:pt x="2694545" y="693556"/>
                  <a:pt x="2507903" y="710134"/>
                  <a:pt x="2385470" y="700179"/>
                </a:cubicBezTo>
                <a:cubicBezTo>
                  <a:pt x="2263037" y="690224"/>
                  <a:pt x="2092121" y="689862"/>
                  <a:pt x="1909308" y="700179"/>
                </a:cubicBezTo>
                <a:cubicBezTo>
                  <a:pt x="1726495" y="710496"/>
                  <a:pt x="1576514" y="714443"/>
                  <a:pt x="1321108" y="700179"/>
                </a:cubicBezTo>
                <a:cubicBezTo>
                  <a:pt x="1065702" y="685915"/>
                  <a:pt x="874935" y="717455"/>
                  <a:pt x="760918" y="700179"/>
                </a:cubicBezTo>
                <a:cubicBezTo>
                  <a:pt x="646901" y="682904"/>
                  <a:pt x="385075" y="724088"/>
                  <a:pt x="116699" y="700179"/>
                </a:cubicBezTo>
                <a:cubicBezTo>
                  <a:pt x="47569" y="695736"/>
                  <a:pt x="15175" y="642755"/>
                  <a:pt x="0" y="583480"/>
                </a:cubicBezTo>
                <a:cubicBezTo>
                  <a:pt x="-5112" y="361219"/>
                  <a:pt x="-20879" y="310820"/>
                  <a:pt x="0" y="116699"/>
                </a:cubicBezTo>
                <a:close/>
              </a:path>
            </a:pathLst>
          </a:custGeom>
          <a:noFill/>
          <a:ln w="38100"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330193779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B6EE31D-18BF-C447-37A5-28FEA36B5EE4}"/>
              </a:ext>
            </a:extLst>
          </p:cNvPr>
          <p:cNvSpPr/>
          <p:nvPr/>
        </p:nvSpPr>
        <p:spPr bwMode="auto">
          <a:xfrm>
            <a:off x="1905193" y="2202751"/>
            <a:ext cx="1224739" cy="2445813"/>
          </a:xfrm>
          <a:prstGeom prst="roundRect">
            <a:avLst>
              <a:gd name="adj" fmla="val 7301"/>
            </a:avLst>
          </a:prstGeom>
          <a:solidFill>
            <a:schemeClr val="tx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200"/>
              <a:t>3 Wege der </a:t>
            </a:r>
            <a:br>
              <a:rPr lang="de-DE" sz="1200"/>
            </a:br>
            <a:r>
              <a:rPr lang="de-DE" sz="1200"/>
              <a:t>Flex.vermarkung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D6AD3500-D4A4-3949-00A7-8F00BC792313}"/>
              </a:ext>
            </a:extLst>
          </p:cNvPr>
          <p:cNvSpPr/>
          <p:nvPr/>
        </p:nvSpPr>
        <p:spPr bwMode="auto">
          <a:xfrm>
            <a:off x="2024391" y="3972978"/>
            <a:ext cx="948569" cy="561927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Unab-hängiger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D26EA834-15AF-5454-A876-AD72415D6054}"/>
              </a:ext>
            </a:extLst>
          </p:cNvPr>
          <p:cNvSpPr/>
          <p:nvPr/>
        </p:nvSpPr>
        <p:spPr bwMode="auto">
          <a:xfrm>
            <a:off x="2024391" y="3325236"/>
            <a:ext cx="948569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Lieferant als</a:t>
            </a:r>
            <a:br>
              <a:rPr lang="de-DE" sz="1200" b="1">
                <a:solidFill>
                  <a:sysClr val="windowText" lastClr="000000"/>
                </a:solidFill>
                <a:latin typeface="Arial Narrow"/>
              </a:rPr>
            </a:br>
            <a:r>
              <a:rPr lang="de-DE" sz="1200" b="1">
                <a:solidFill>
                  <a:sysClr val="windowText" lastClr="000000"/>
                </a:solidFill>
                <a:latin typeface="Arial Narrow"/>
              </a:rPr>
              <a:t>Aggregator</a:t>
            </a:r>
            <a:endParaRPr lang="de-DE" sz="12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0C17F78C-D266-49FF-93B3-63DE3D44E0D0}"/>
              </a:ext>
            </a:extLst>
          </p:cNvPr>
          <p:cNvSpPr/>
          <p:nvPr/>
        </p:nvSpPr>
        <p:spPr bwMode="auto">
          <a:xfrm>
            <a:off x="2024391" y="2695062"/>
            <a:ext cx="934333" cy="530513"/>
          </a:xfrm>
          <a:prstGeom prst="roundRect">
            <a:avLst>
              <a:gd name="adj" fmla="val 7301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100" b="1">
                <a:solidFill>
                  <a:sysClr val="windowText" lastClr="000000"/>
                </a:solidFill>
                <a:latin typeface="Arial Narrow"/>
              </a:rPr>
              <a:t>Direkte Vermarktung</a:t>
            </a:r>
            <a:endParaRPr lang="de-DE" sz="110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25" name="Gleichschenkliges Dreieck 24">
            <a:extLst>
              <a:ext uri="{FF2B5EF4-FFF2-40B4-BE49-F238E27FC236}">
                <a16:creationId xmlns:a16="http://schemas.microsoft.com/office/drawing/2014/main" id="{C96A917A-A38B-3466-2D10-17B9C1DDFB1B}"/>
              </a:ext>
            </a:extLst>
          </p:cNvPr>
          <p:cNvSpPr/>
          <p:nvPr/>
        </p:nvSpPr>
        <p:spPr bwMode="auto">
          <a:xfrm rot="5400000">
            <a:off x="569228" y="3310225"/>
            <a:ext cx="2293495" cy="38318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74864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/>
      <p:bldP spid="16" grpId="0" animBg="1"/>
      <p:bldP spid="17" grpId="0" animBg="1"/>
      <p:bldP spid="18" grpId="0" animBg="1"/>
      <p:bldP spid="19" grpId="0" animBg="1"/>
      <p:bldP spid="26" grpId="0"/>
      <p:bldP spid="27" grpId="0"/>
      <p:bldP spid="28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10693F-D136-9CB1-D4E5-6833E0B1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11550"/>
            <a:ext cx="6660268" cy="360000"/>
          </a:xfrm>
        </p:spPr>
        <p:txBody>
          <a:bodyPr/>
          <a:lstStyle/>
          <a:p>
            <a:r>
              <a:rPr lang="de-DE" sz="2800" dirty="0"/>
              <a:t>Modelle der Umsetzung von Art. 32</a:t>
            </a:r>
            <a:br>
              <a:rPr lang="de-DE" sz="2800" dirty="0"/>
            </a:br>
            <a:r>
              <a:rPr lang="de-DE" sz="1400" i="1" dirty="0"/>
              <a:t>Grundsätzliche Überlegungen zur Ausgestaltung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1FA7104-CECD-1FB7-CC73-98E8E08E67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44957F-82AA-355A-53A0-8253B5CA8157}"/>
              </a:ext>
            </a:extLst>
          </p:cNvPr>
          <p:cNvSpPr txBox="1"/>
          <p:nvPr/>
        </p:nvSpPr>
        <p:spPr>
          <a:xfrm>
            <a:off x="323648" y="1184860"/>
            <a:ext cx="8496704" cy="35843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60363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Eingriffe in bestehende Elemente des Marktdesigns vs. Beibehalten bewährter Konzepte</a:t>
            </a:r>
          </a:p>
          <a:p>
            <a:pPr marL="874713" lvl="2" indent="-342900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dirty="0"/>
              <a:t>Einheitliches Modell für ÜNB- und VNB-Redispatch? </a:t>
            </a:r>
          </a:p>
          <a:p>
            <a:pPr marL="874713" lvl="2" indent="-342900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dirty="0"/>
              <a:t>Markt- oder kostenbasiertes Modell?</a:t>
            </a:r>
          </a:p>
          <a:p>
            <a:pPr marL="360363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Fokus auf lang- oder kurzfristige Flexibilitätsbeschaffung?</a:t>
            </a:r>
          </a:p>
          <a:p>
            <a:pPr marL="360363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Einschätzung der Gefahr von strategischem </a:t>
            </a:r>
            <a:r>
              <a:rPr lang="de-DE" dirty="0" err="1"/>
              <a:t>Bietverhalten</a:t>
            </a:r>
            <a:r>
              <a:rPr lang="de-DE" dirty="0"/>
              <a:t> bzw. „</a:t>
            </a:r>
            <a:r>
              <a:rPr lang="de-DE" dirty="0" err="1"/>
              <a:t>Inc</a:t>
            </a:r>
            <a:r>
              <a:rPr lang="de-DE" dirty="0"/>
              <a:t>-</a:t>
            </a:r>
            <a:r>
              <a:rPr lang="de-DE" dirty="0" err="1"/>
              <a:t>Dec</a:t>
            </a:r>
            <a:r>
              <a:rPr lang="de-DE" dirty="0"/>
              <a:t>-Gaming“? </a:t>
            </a:r>
          </a:p>
          <a:p>
            <a:pPr marL="360363" lvl="1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Bundesweit einheitliches, regulatorisch vorgegebenes Beschaffungsmodell oder </a:t>
            </a:r>
            <a:br>
              <a:rPr lang="de-DE" dirty="0"/>
            </a:br>
            <a:r>
              <a:rPr lang="de-DE" dirty="0"/>
              <a:t>VNB-spezifische Lösungen?</a:t>
            </a:r>
          </a:p>
        </p:txBody>
      </p:sp>
    </p:spTree>
    <p:extLst>
      <p:ext uri="{BB962C8B-B14F-4D97-AF65-F5344CB8AC3E}">
        <p14:creationId xmlns:p14="http://schemas.microsoft.com/office/powerpoint/2010/main" val="2943105777"/>
      </p:ext>
    </p:extLst>
  </p:cSld>
  <p:clrMapOvr>
    <a:masterClrMapping/>
  </p:clrMapOvr>
</p:sld>
</file>

<file path=ppt/theme/theme1.xml><?xml version="1.0" encoding="utf-8"?>
<a:theme xmlns:a="http://schemas.openxmlformats.org/drawingml/2006/main" name="Supermaster">
  <a:themeElements>
    <a:clrScheme name="ECA allg">
      <a:dk1>
        <a:srgbClr val="58585A"/>
      </a:dk1>
      <a:lt1>
        <a:srgbClr val="FFFFFF"/>
      </a:lt1>
      <a:dk2>
        <a:srgbClr val="87888A"/>
      </a:dk2>
      <a:lt2>
        <a:srgbClr val="CC071E"/>
      </a:lt2>
      <a:accent1>
        <a:srgbClr val="0066A9"/>
      </a:accent1>
      <a:accent2>
        <a:srgbClr val="699AC9"/>
      </a:accent2>
      <a:accent3>
        <a:srgbClr val="A0BADA"/>
      </a:accent3>
      <a:accent4>
        <a:srgbClr val="E49C00"/>
      </a:accent4>
      <a:accent5>
        <a:srgbClr val="FABB00"/>
      </a:accent5>
      <a:accent6>
        <a:srgbClr val="3FA535"/>
      </a:accent6>
      <a:hlink>
        <a:srgbClr val="0066A9"/>
      </a:hlink>
      <a:folHlink>
        <a:srgbClr val="7030A0"/>
      </a:folHlink>
    </a:clrScheme>
    <a:fontScheme name="ECA allg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noFill/>
        <a:ln w="12700">
          <a:solidFill>
            <a:srgbClr val="0066A9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/>
      <a:bodyPr/>
      <a:lstStyle/>
    </a:txDef>
  </a:objectDefaults>
  <a:extraClrSchemeLst/>
</a:theme>
</file>

<file path=ppt/theme/themeOverride1.xml><?xml version="1.0" encoding="utf-8"?>
<a:themeOverride xmlns:a="http://schemas.openxmlformats.org/drawingml/2006/main">
  <a:clrScheme name="ECA allg">
    <a:dk1>
      <a:srgbClr val="58585A"/>
    </a:dk1>
    <a:lt1>
      <a:srgbClr val="FFFFFF"/>
    </a:lt1>
    <a:dk2>
      <a:srgbClr val="87888A"/>
    </a:dk2>
    <a:lt2>
      <a:srgbClr val="CC071E"/>
    </a:lt2>
    <a:accent1>
      <a:srgbClr val="0066A9"/>
    </a:accent1>
    <a:accent2>
      <a:srgbClr val="699AC9"/>
    </a:accent2>
    <a:accent3>
      <a:srgbClr val="A0BADA"/>
    </a:accent3>
    <a:accent4>
      <a:srgbClr val="E49C00"/>
    </a:accent4>
    <a:accent5>
      <a:srgbClr val="FABB00"/>
    </a:accent5>
    <a:accent6>
      <a:srgbClr val="3FA535"/>
    </a:accent6>
    <a:hlink>
      <a:srgbClr val="0066A9"/>
    </a:hlink>
    <a:folHlink>
      <a:srgbClr val="7030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2003</Words>
  <Application>Microsoft Office PowerPoint</Application>
  <DocSecurity>0</DocSecurity>
  <PresentationFormat>Bildschirmpräsentation (16:9)</PresentationFormat>
  <Paragraphs>349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Franklin Gothic Book</vt:lpstr>
      <vt:lpstr>Franklin Gothic Demi</vt:lpstr>
      <vt:lpstr>Symbol</vt:lpstr>
      <vt:lpstr>Times New Roman</vt:lpstr>
      <vt:lpstr>Wingdings</vt:lpstr>
      <vt:lpstr>Supermaster</vt:lpstr>
      <vt:lpstr>Regulatorischer Rahmen für Flexibilitätsleistungen in Verteilernetzen </vt:lpstr>
      <vt:lpstr>Inhalt </vt:lpstr>
      <vt:lpstr>Ausgangslage</vt:lpstr>
      <vt:lpstr>EU-Rechtsrahmen Art. 32 RL (EU) 2019/944 “Anreize für die Nutzung von Flexibilität in Verteilernetzen“</vt:lpstr>
      <vt:lpstr>Möglichkeiten zur Erhöhung der  Netzanschlusskapazitäten von Verteilernetzen</vt:lpstr>
      <vt:lpstr>Möglichkeiten zur Erhöhung der  Netzanschlusskapazitäten von Verteilernetzen</vt:lpstr>
      <vt:lpstr>Maßnahmenmix zur Erhöhung der Netzanschlusskapazitäten </vt:lpstr>
      <vt:lpstr>Flexibilitätsangebot und -nachfrage:  Gegenstand von Artikel 32</vt:lpstr>
      <vt:lpstr>Modelle der Umsetzung von Art. 32 Grundsätzliche Überlegungen zur Ausgestaltung</vt:lpstr>
      <vt:lpstr>Modelle der Umsetzung von Art. 32  Konzept 1: Langfristbeschaffung mittels Ausschreibungen (1/2) </vt:lpstr>
      <vt:lpstr>Modelle der Umsetzung von Art. 32  Konzept 1: Langfristbeschaffung mittels Ausschreibungen (2/2) </vt:lpstr>
      <vt:lpstr>Modelle der Umsetzung von Art. 32  Konzept 2: Hybrides Redispatch-Modell (1/2)</vt:lpstr>
      <vt:lpstr>Modelle der Umsetzung von Art. 32  Konzept 2: Hybrides Redispatch-Modell (2/2)</vt:lpstr>
      <vt:lpstr>Modelle der Umsetzung von Art. 32  Konzept 3: Kurzfristige Flexibilitätsbeschaffung über Handelsplattform (1/2)</vt:lpstr>
      <vt:lpstr>Modelle der Umsetzung von Art. 32  Konzept 3: Kurzfristige Flexibilitätsbeschaffung über Handelsplattform (2/2)</vt:lpstr>
      <vt:lpstr>Gegenüberstellung der Konzepte Einschätzung der Vor- und Nachteile</vt:lpstr>
      <vt:lpstr>Zusammenfassung</vt:lpstr>
      <vt:lpstr>Fazit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2018-02-15T18:03:18Z</dcterms:created>
  <dcterms:modified xsi:type="dcterms:W3CDTF">2023-02-16T20:37:56Z</dcterms:modified>
  <cp:category/>
  <dc:identifier/>
  <cp:contentStatus/>
  <dc:language/>
  <cp:version/>
</cp:coreProperties>
</file>