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67" r:id="rId5"/>
    <p:sldMasterId id="2147483665" r:id="rId6"/>
    <p:sldMasterId id="2147483687" r:id="rId7"/>
    <p:sldMasterId id="2147483768" r:id="rId8"/>
    <p:sldMasterId id="2147483770" r:id="rId9"/>
  </p:sldMasterIdLst>
  <p:notesMasterIdLst>
    <p:notesMasterId r:id="rId30"/>
  </p:notesMasterIdLst>
  <p:handoutMasterIdLst>
    <p:handoutMasterId r:id="rId31"/>
  </p:handoutMasterIdLst>
  <p:sldIdLst>
    <p:sldId id="266" r:id="rId10"/>
    <p:sldId id="748" r:id="rId11"/>
    <p:sldId id="739" r:id="rId12"/>
    <p:sldId id="277" r:id="rId13"/>
    <p:sldId id="752" r:id="rId14"/>
    <p:sldId id="753" r:id="rId15"/>
    <p:sldId id="749" r:id="rId16"/>
    <p:sldId id="756" r:id="rId17"/>
    <p:sldId id="757" r:id="rId18"/>
    <p:sldId id="750" r:id="rId19"/>
    <p:sldId id="758" r:id="rId20"/>
    <p:sldId id="754" r:id="rId21"/>
    <p:sldId id="751" r:id="rId22"/>
    <p:sldId id="746" r:id="rId23"/>
    <p:sldId id="761" r:id="rId24"/>
    <p:sldId id="759" r:id="rId25"/>
    <p:sldId id="741" r:id="rId26"/>
    <p:sldId id="755" r:id="rId27"/>
    <p:sldId id="747" r:id="rId28"/>
    <p:sldId id="760" r:id="rId2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3D0998-95B8-58E9-CF74-B7C01A4BFE65}" name="Kök, Ali" initials="KA" userId="Kök, Ali" providerId="None"/>
  <p188:author id="{30370DC2-0DE6-07F5-A523-8A25E0BD4959}" name="Kök, Ali" initials="KA" userId="S::ali.koek@tuwien.ac.at::cf6fa925-1299-4444-9ac8-ff6284848d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FFFFFF"/>
    <a:srgbClr val="FF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2848" autoAdjust="0"/>
  </p:normalViewPr>
  <p:slideViewPr>
    <p:cSldViewPr snapToGrid="0">
      <p:cViewPr>
        <p:scale>
          <a:sx n="90" d="100"/>
          <a:sy n="90" d="100"/>
        </p:scale>
        <p:origin x="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9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ek\Desktop\RES%20HC%20Pathways\Paper\Results\lowtemp\Results_lowtemp_WtEMR15p_GeoThCostFact1_WtE0Em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ek\Desktop\RES%20HC%20Pathways\Paper\Results\lowtemp\Results_lowtemp_WtEMR15p_GeoThCostFact1_WtE0Emi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ek\Desktop\RES%20HC%20Pathways\Paper\Results\Results_hightemp_WtEMR15p_GeoThCostFact1_WtE0Emis_RstrctdSola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ek\Desktop\RES%20HC%20Pathways\Paper\Results\Results_hightemp_WtEMR15p_GeoThCostFact1_WtE0Emis_RstrctdSola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koek\Desktop\RES%20HC%20Pathways\Paper\Results\lowtemp\Results_lowtemp_WtEMR15p_GeoThCostFact1_WtE0Em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oek\Desktop\RES%20HC%20Pathways\Paper\Results\Results_hightemp_WtEMR15p_GeoThCostFact1_WtE0Emis_RstrctdSola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oek\Desktop\RES%20HC%20Pathways\Paper\Results\Results_lowtemp_WtEMR15p_WtE0Emis_RstrctdSola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koek\Desktop\RES%20HC%20Pathways\Paper\Results\Results_hightemp_WtEMR15p_WtE0Emis_RstrctdSola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koek\Desktop\RES%20HC%20Pathways\Paper\Results\hightemp\Results_hightemp_WtEMR15p_GeoThCostFact1_WtE0Emi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koek\Desktop\RES%20HC%20Pathways\Paper\Results\lowtemp\Results_lowtemp_WtEMR15p_GeoThCostFact1_WtE0Emi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koek\Desktop\RES%20HC%20Pathways\Paper\Results\lowtemp\Results_lowtemp_WtEMR15p_WtE0Emi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koek\Desktop\RES%20HC%20Pathways\Paper\Results\hightemp\Results_hightemp_WtEMR15p_GeoThCostFact1_WtE0Emis%20-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low temp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Sheet1!$B$1:$I$1</c15:sqref>
                  </c15:fullRef>
                </c:ext>
              </c:extLst>
              <c:f>(Sheet1!$B$1:$D$1,Sheet1!$G$1)</c:f>
              <c:strCache>
                <c:ptCount val="4"/>
                <c:pt idx="0">
                  <c:v>Petrothermal</c:v>
                </c:pt>
                <c:pt idx="1">
                  <c:v>Hydrothermal</c:v>
                </c:pt>
                <c:pt idx="2">
                  <c:v>Wastewater</c:v>
                </c:pt>
                <c:pt idx="3">
                  <c:v>Rivers and lakes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Sheet1!$B$2:$I$2</c15:sqref>
                  </c15:fullRef>
                </c:ext>
              </c:extLst>
              <c:f>(Sheet1!$B$2:$D$2,Sheet1!$G$2)</c:f>
              <c:numCache>
                <c:formatCode>_-* #,##0_-;\-* #,##0_-;_-* "-"??_-;_-@_-</c:formatCode>
                <c:ptCount val="4"/>
                <c:pt idx="0">
                  <c:v>220810.61006327445</c:v>
                </c:pt>
                <c:pt idx="1">
                  <c:v>178225.60606590396</c:v>
                </c:pt>
                <c:pt idx="2">
                  <c:v>229439.8467655745</c:v>
                </c:pt>
                <c:pt idx="3">
                  <c:v>168411.29852368901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B-4D5D-B8AC-A1B7571053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high temp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Sheet1!$B$1:$I$1</c15:sqref>
                  </c15:fullRef>
                </c:ext>
              </c:extLst>
              <c:f>(Sheet1!$B$1:$D$1,Sheet1!$G$1)</c:f>
              <c:strCache>
                <c:ptCount val="4"/>
                <c:pt idx="0">
                  <c:v>Petrothermal</c:v>
                </c:pt>
                <c:pt idx="1">
                  <c:v>Hydrothermal</c:v>
                </c:pt>
                <c:pt idx="2">
                  <c:v>Wastewater</c:v>
                </c:pt>
                <c:pt idx="3">
                  <c:v>Rivers and lakes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Sheet1!$B$3:$I$3</c15:sqref>
                  </c15:fullRef>
                </c:ext>
              </c:extLst>
              <c:f>(Sheet1!$B$3:$D$3,Sheet1!$G$3)</c:f>
              <c:numCache>
                <c:formatCode>_-* #,##0_-;\-* #,##0_-;_-* "-"??_-;_-@_-</c:formatCode>
                <c:ptCount val="4"/>
                <c:pt idx="0">
                  <c:v>69786.149762757253</c:v>
                </c:pt>
                <c:pt idx="1">
                  <c:v>75896.73572891255</c:v>
                </c:pt>
                <c:pt idx="2">
                  <c:v>178998.59175431423</c:v>
                </c:pt>
                <c:pt idx="3">
                  <c:v>139953.69499340246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B-4D5D-B8AC-A1B757105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6913280"/>
        <c:axId val="1636912032"/>
      </c:barChart>
      <c:catAx>
        <c:axId val="163691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636912032"/>
        <c:crosses val="autoZero"/>
        <c:auto val="1"/>
        <c:lblAlgn val="ctr"/>
        <c:lblOffset val="100"/>
        <c:noMultiLvlLbl val="0"/>
      </c:catAx>
      <c:valAx>
        <c:axId val="1636912032"/>
        <c:scaling>
          <c:orientation val="minMax"/>
          <c:max val="25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DH</a:t>
                </a:r>
                <a:r>
                  <a:rPr lang="en-US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Generation Potential in EU-27 [</a:t>
                </a:r>
                <a:r>
                  <a:rPr lang="en-US" baseline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TWh</a:t>
                </a:r>
                <a:r>
                  <a:rPr lang="en-US" baseline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(preliminary) [3]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63691328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A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(LCOH!$X$2:$AB$2,LCOH!$AE$2:$AF$2,LCOH!$AI$2:$AJ$2,LCOH!$AL$2:$AO$2)</c15:sqref>
                  </c15:fullRef>
                </c:ext>
              </c:extLst>
              <c:f>(LCOH!$X$2:$AB$2,LCOH!$AE$2,LCOH!$AI$2:$AJ$2,LCOH!$AL$2:$AO$2)</c:f>
              <c:strCache>
                <c:ptCount val="12"/>
                <c:pt idx="0">
                  <c:v>Air source HP</c:v>
                </c:pt>
                <c:pt idx="1">
                  <c:v>Biomethane Boiler</c:v>
                </c:pt>
                <c:pt idx="2">
                  <c:v>Industrial excess heat (direct)</c:v>
                </c:pt>
                <c:pt idx="3">
                  <c:v>Geothermal direct (hydrothermal)</c:v>
                </c:pt>
                <c:pt idx="4">
                  <c:v>Geothermal direct (petrothermal)</c:v>
                </c:pt>
                <c:pt idx="5">
                  <c:v>Hydrogen boiler</c:v>
                </c:pt>
                <c:pt idx="6">
                  <c:v>River water &amp; lake HP</c:v>
                </c:pt>
                <c:pt idx="7">
                  <c:v>Solar thermal</c:v>
                </c:pt>
                <c:pt idx="8">
                  <c:v>Waste water HP</c:v>
                </c:pt>
                <c:pt idx="9">
                  <c:v>Biomass Boiler</c:v>
                </c:pt>
                <c:pt idx="10">
                  <c:v>Biomass CHP</c:v>
                </c:pt>
                <c:pt idx="11">
                  <c:v>Waste to energy CHP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(LCOH!$X$97:$AB$97,LCOH!$AE$97:$AF$97,LCOH!$AI$97:$AJ$97,LCOH!$AL$97:$AO$97)</c15:sqref>
                  </c15:fullRef>
                </c:ext>
              </c:extLst>
              <c:f>(LCOH!$X$97:$AB$97,LCOH!$AE$97,LCOH!$AI$97:$AJ$97,LCOH!$AL$97:$AO$97)</c:f>
              <c:numCache>
                <c:formatCode>0</c:formatCode>
                <c:ptCount val="12"/>
                <c:pt idx="0">
                  <c:v>34.306996005448489</c:v>
                </c:pt>
                <c:pt idx="1">
                  <c:v>150.94233749127477</c:v>
                </c:pt>
                <c:pt idx="2">
                  <c:v>26.168571432498567</c:v>
                </c:pt>
                <c:pt idx="3">
                  <c:v>17.118247678159271</c:v>
                </c:pt>
                <c:pt idx="4">
                  <c:v>28.137182697005514</c:v>
                </c:pt>
                <c:pt idx="5">
                  <c:v>130.41665011444076</c:v>
                </c:pt>
                <c:pt idx="6">
                  <c:v>31.911534506233682</c:v>
                </c:pt>
                <c:pt idx="7">
                  <c:v>29.093980389078212</c:v>
                </c:pt>
                <c:pt idx="8">
                  <c:v>47.400071870474434</c:v>
                </c:pt>
                <c:pt idx="9">
                  <c:v>49.18242098819487</c:v>
                </c:pt>
                <c:pt idx="10">
                  <c:v>40.070456813983306</c:v>
                </c:pt>
                <c:pt idx="11">
                  <c:v>14.158558101028374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6-4DB1-962B-8F48AEB65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632804464"/>
        <c:axId val="632803480"/>
      </c:barChart>
      <c:catAx>
        <c:axId val="63280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2803480"/>
        <c:crosses val="autoZero"/>
        <c:auto val="1"/>
        <c:lblAlgn val="ctr"/>
        <c:lblOffset val="100"/>
        <c:noMultiLvlLbl val="0"/>
      </c:catAx>
      <c:valAx>
        <c:axId val="63280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Average LCOH</a:t>
                </a:r>
                <a:r>
                  <a:rPr lang="de-DE" baseline="0"/>
                  <a:t> [</a:t>
                </a:r>
                <a:r>
                  <a:rPr lang="de-DE"/>
                  <a:t>€/MWh]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AT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3280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A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(FLH!$D$100:$H$100,FLH!$K$100:$L$100,FLH!$O$100:$P$100,FLH!$R$100:$U$100)</c15:sqref>
                  </c15:fullRef>
                </c:ext>
              </c:extLst>
              <c:f>(FLH!$D$100:$H$100,FLH!$K$100,FLH!$O$100:$P$100,FLH!$R$100:$U$100)</c:f>
              <c:strCache>
                <c:ptCount val="12"/>
                <c:pt idx="0">
                  <c:v>Air source HP</c:v>
                </c:pt>
                <c:pt idx="1">
                  <c:v>Biomethane Boiler</c:v>
                </c:pt>
                <c:pt idx="2">
                  <c:v>Industrial excess heat (direct)</c:v>
                </c:pt>
                <c:pt idx="3">
                  <c:v>Geothermal direct (hydrothermal)</c:v>
                </c:pt>
                <c:pt idx="4">
                  <c:v>Geothermal direct (petrothermal)</c:v>
                </c:pt>
                <c:pt idx="5">
                  <c:v>Hydrogen boiler</c:v>
                </c:pt>
                <c:pt idx="6">
                  <c:v>River water &amp; lake HP</c:v>
                </c:pt>
                <c:pt idx="7">
                  <c:v>Solar thermal</c:v>
                </c:pt>
                <c:pt idx="8">
                  <c:v>Waste water HP</c:v>
                </c:pt>
                <c:pt idx="9">
                  <c:v>Biomass Boiler</c:v>
                </c:pt>
                <c:pt idx="10">
                  <c:v>Biomass CHP</c:v>
                </c:pt>
                <c:pt idx="11">
                  <c:v>Waste to energy CHP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(FLH!$D$125:$H$125,FLH!$K$125:$L$125,FLH!$O$125:$P$125,FLH!$R$125:$U$125)</c15:sqref>
                  </c15:fullRef>
                </c:ext>
              </c:extLst>
              <c:f>(FLH!$D$125:$H$125,FLH!$K$125,FLH!$O$125:$P$125,FLH!$R$125:$U$125)</c:f>
              <c:numCache>
                <c:formatCode>0</c:formatCode>
                <c:ptCount val="12"/>
                <c:pt idx="0">
                  <c:v>3934.5606060606065</c:v>
                </c:pt>
                <c:pt idx="1">
                  <c:v>39.602564102564095</c:v>
                </c:pt>
                <c:pt idx="2">
                  <c:v>1526.0688405797102</c:v>
                </c:pt>
                <c:pt idx="3">
                  <c:v>7161.104166666667</c:v>
                </c:pt>
                <c:pt idx="4">
                  <c:v>8745.0324074074088</c:v>
                </c:pt>
                <c:pt idx="5">
                  <c:v>66.799019607843135</c:v>
                </c:pt>
                <c:pt idx="6">
                  <c:v>3739.8229166666665</c:v>
                </c:pt>
                <c:pt idx="7">
                  <c:v>1437</c:v>
                </c:pt>
                <c:pt idx="8">
                  <c:v>1593.8611111111113</c:v>
                </c:pt>
                <c:pt idx="9">
                  <c:v>2761.7678571428578</c:v>
                </c:pt>
                <c:pt idx="10">
                  <c:v>4159.7424242424249</c:v>
                </c:pt>
                <c:pt idx="11">
                  <c:v>7446.59375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A-4BF5-8D7E-307C8548D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632804464"/>
        <c:axId val="632803480"/>
      </c:barChart>
      <c:catAx>
        <c:axId val="63280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2803480"/>
        <c:crosses val="autoZero"/>
        <c:auto val="1"/>
        <c:lblAlgn val="ctr"/>
        <c:lblOffset val="100"/>
        <c:noMultiLvlLbl val="0"/>
      </c:catAx>
      <c:valAx>
        <c:axId val="632803480"/>
        <c:scaling>
          <c:orientation val="minMax"/>
          <c:max val="87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/>
                  <a:t>Average </a:t>
                </a:r>
                <a:r>
                  <a:rPr lang="de-DE" dirty="0" err="1"/>
                  <a:t>full</a:t>
                </a:r>
                <a:r>
                  <a:rPr lang="de-DE" dirty="0"/>
                  <a:t> </a:t>
                </a:r>
                <a:r>
                  <a:rPr lang="de-DE" dirty="0" err="1"/>
                  <a:t>load</a:t>
                </a:r>
                <a:r>
                  <a:rPr lang="de-DE" dirty="0"/>
                  <a:t> </a:t>
                </a:r>
                <a:r>
                  <a:rPr lang="de-DE" dirty="0" err="1"/>
                  <a:t>hours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AT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3280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A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(LCOH!$X$2:$AB$2,LCOH!$AE$2:$AF$2,LCOH!$AI$2:$AJ$2,LCOH!$AL$2:$AO$2)</c15:sqref>
                  </c15:fullRef>
                </c:ext>
              </c:extLst>
              <c:f>(LCOH!$X$2:$AB$2,LCOH!$AE$2,LCOH!$AI$2:$AJ$2,LCOH!$AL$2:$AO$2)</c:f>
              <c:strCache>
                <c:ptCount val="12"/>
                <c:pt idx="0">
                  <c:v>Air source HP</c:v>
                </c:pt>
                <c:pt idx="1">
                  <c:v>Biomethane Boiler</c:v>
                </c:pt>
                <c:pt idx="2">
                  <c:v>Industrial excess heat (direct)</c:v>
                </c:pt>
                <c:pt idx="3">
                  <c:v>Geothermal direct (hydrothermal)</c:v>
                </c:pt>
                <c:pt idx="4">
                  <c:v>Geothermal direct (petrothermal)</c:v>
                </c:pt>
                <c:pt idx="5">
                  <c:v>Hydrogen boiler</c:v>
                </c:pt>
                <c:pt idx="6">
                  <c:v>River water &amp; lake HP</c:v>
                </c:pt>
                <c:pt idx="7">
                  <c:v>Solar thermal</c:v>
                </c:pt>
                <c:pt idx="8">
                  <c:v>Waste water HP</c:v>
                </c:pt>
                <c:pt idx="9">
                  <c:v>Biomass Boiler</c:v>
                </c:pt>
                <c:pt idx="10">
                  <c:v>Biomass CHP</c:v>
                </c:pt>
                <c:pt idx="11">
                  <c:v>Waste to energy CHP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(LCOH!$X$90:$AB$90,LCOH!$AE$90:$AF$90,LCOH!$AI$90:$AJ$90,LCOH!$AL$90:$AO$90)</c15:sqref>
                  </c15:fullRef>
                </c:ext>
              </c:extLst>
              <c:f>(LCOH!$X$90:$AB$90,LCOH!$AE$90,LCOH!$AI$90:$AJ$90,LCOH!$AL$90:$AO$90)</c:f>
              <c:numCache>
                <c:formatCode>0</c:formatCode>
                <c:ptCount val="12"/>
                <c:pt idx="0">
                  <c:v>38.663242574097445</c:v>
                </c:pt>
                <c:pt idx="1">
                  <c:v>162.85937675854197</c:v>
                </c:pt>
                <c:pt idx="2">
                  <c:v>20.004093743307234</c:v>
                </c:pt>
                <c:pt idx="3">
                  <c:v>17.032310209778132</c:v>
                </c:pt>
                <c:pt idx="4">
                  <c:v>28.223501645427362</c:v>
                </c:pt>
                <c:pt idx="5">
                  <c:v>138.61435294309405</c:v>
                </c:pt>
                <c:pt idx="6">
                  <c:v>45.187441012368517</c:v>
                </c:pt>
                <c:pt idx="7">
                  <c:v>30.164582458021719</c:v>
                </c:pt>
                <c:pt idx="8">
                  <c:v>46.379058986869055</c:v>
                </c:pt>
                <c:pt idx="9">
                  <c:v>45.836777258988718</c:v>
                </c:pt>
                <c:pt idx="10">
                  <c:v>41.722210937765254</c:v>
                </c:pt>
                <c:pt idx="11">
                  <c:v>18.55164748960269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7-448A-9D1A-9CA46EB83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632804464"/>
        <c:axId val="632803480"/>
      </c:barChart>
      <c:catAx>
        <c:axId val="63280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t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32803480"/>
        <c:crosses val="autoZero"/>
        <c:auto val="1"/>
        <c:lblAlgn val="ctr"/>
        <c:lblOffset val="100"/>
        <c:noMultiLvlLbl val="0"/>
      </c:catAx>
      <c:valAx>
        <c:axId val="63280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Average LCOH  [€/MWh]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3280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A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(FLH!$D$93:$H$93,FLH!$K$93:$L$93,FLH!$O$93:$P$93,FLH!$R$93:$U$93)</c15:sqref>
                  </c15:fullRef>
                </c:ext>
              </c:extLst>
              <c:f>(FLH!$D$93:$H$93,FLH!$K$93,FLH!$O$93:$P$93,FLH!$R$93:$U$93)</c:f>
              <c:strCache>
                <c:ptCount val="12"/>
                <c:pt idx="0">
                  <c:v>Air source HP</c:v>
                </c:pt>
                <c:pt idx="1">
                  <c:v>Biomethane Boiler</c:v>
                </c:pt>
                <c:pt idx="2">
                  <c:v>Industrial excess heat (direct)</c:v>
                </c:pt>
                <c:pt idx="3">
                  <c:v>Geothermal direct (hydrothermal)</c:v>
                </c:pt>
                <c:pt idx="4">
                  <c:v>Geothermal direct (petrothermal)</c:v>
                </c:pt>
                <c:pt idx="5">
                  <c:v>Hydrogen boiler</c:v>
                </c:pt>
                <c:pt idx="6">
                  <c:v>River water &amp; lake HP</c:v>
                </c:pt>
                <c:pt idx="7">
                  <c:v>Solar thermal</c:v>
                </c:pt>
                <c:pt idx="8">
                  <c:v>Waste water HP</c:v>
                </c:pt>
                <c:pt idx="9">
                  <c:v>Biomass Boiler</c:v>
                </c:pt>
                <c:pt idx="10">
                  <c:v>Biomass CHP</c:v>
                </c:pt>
                <c:pt idx="11">
                  <c:v>Waste to energy CHP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(FLH!$D$118:$H$118,FLH!$K$118:$L$118,FLH!$O$118:$P$118,FLH!$R$118:$U$118)</c15:sqref>
                  </c15:fullRef>
                </c:ext>
              </c:extLst>
              <c:f>(FLH!$D$118:$H$118,FLH!$K$118,FLH!$O$118:$P$118,FLH!$R$118:$U$118)</c:f>
              <c:numCache>
                <c:formatCode>0</c:formatCode>
                <c:ptCount val="12"/>
                <c:pt idx="0">
                  <c:v>4828.6140350877185</c:v>
                </c:pt>
                <c:pt idx="1">
                  <c:v>35.410256410256409</c:v>
                </c:pt>
                <c:pt idx="2">
                  <c:v>1526.0579710144928</c:v>
                </c:pt>
                <c:pt idx="3">
                  <c:v>7844.421875</c:v>
                </c:pt>
                <c:pt idx="4">
                  <c:v>8758.8201754385955</c:v>
                </c:pt>
                <c:pt idx="5">
                  <c:v>61.624999999999993</c:v>
                </c:pt>
                <c:pt idx="6">
                  <c:v>1966</c:v>
                </c:pt>
                <c:pt idx="7">
                  <c:v>1469.7</c:v>
                </c:pt>
                <c:pt idx="8">
                  <c:v>2952.4637681159415</c:v>
                </c:pt>
                <c:pt idx="9">
                  <c:v>3488.6315789473683</c:v>
                </c:pt>
                <c:pt idx="10">
                  <c:v>5126.828125</c:v>
                </c:pt>
                <c:pt idx="11">
                  <c:v>7468.026041666667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8-4E40-9B0A-28860E6D7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632804464"/>
        <c:axId val="632803480"/>
      </c:barChart>
      <c:catAx>
        <c:axId val="63280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t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32803480"/>
        <c:crosses val="autoZero"/>
        <c:auto val="1"/>
        <c:lblAlgn val="ctr"/>
        <c:lblOffset val="100"/>
        <c:noMultiLvlLbl val="0"/>
      </c:catAx>
      <c:valAx>
        <c:axId val="632803480"/>
        <c:scaling>
          <c:orientation val="minMax"/>
          <c:max val="87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/>
                  <a:t>Average </a:t>
                </a:r>
                <a:r>
                  <a:rPr lang="de-DE" dirty="0" err="1"/>
                  <a:t>full</a:t>
                </a:r>
                <a:r>
                  <a:rPr lang="de-DE" dirty="0"/>
                  <a:t> </a:t>
                </a:r>
                <a:r>
                  <a:rPr lang="de-DE" dirty="0" err="1"/>
                  <a:t>load</a:t>
                </a:r>
                <a:r>
                  <a:rPr lang="de-DE" dirty="0"/>
                  <a:t> </a:t>
                </a:r>
                <a:r>
                  <a:rPr lang="de-DE" dirty="0" err="1"/>
                  <a:t>hours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3280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798822721479449E-2"/>
          <c:y val="5.2834532983574017E-2"/>
          <c:w val="0.86011989338139261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generation!$D$100</c:f>
              <c:strCache>
                <c:ptCount val="1"/>
                <c:pt idx="0">
                  <c:v>Air source HP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generation!$D$127</c:f>
              <c:numCache>
                <c:formatCode>0</c:formatCode>
                <c:ptCount val="1"/>
                <c:pt idx="0">
                  <c:v>203061.90027700854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8-4199-A29F-6E2F75FC83EE}"/>
            </c:ext>
          </c:extLst>
        </c:ser>
        <c:ser>
          <c:idx val="11"/>
          <c:order val="1"/>
          <c:tx>
            <c:strRef>
              <c:f>generation!$O$100</c:f>
              <c:strCache>
                <c:ptCount val="1"/>
                <c:pt idx="0">
                  <c:v>River water &amp; lake HP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generation!$O$127</c:f>
              <c:numCache>
                <c:formatCode>0</c:formatCode>
                <c:ptCount val="1"/>
                <c:pt idx="0">
                  <c:v>15869.884842123882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8-4199-A29F-6E2F75FC83EE}"/>
            </c:ext>
          </c:extLst>
        </c:ser>
        <c:ser>
          <c:idx val="14"/>
          <c:order val="2"/>
          <c:tx>
            <c:strRef>
              <c:f>generation!$R$100</c:f>
              <c:strCache>
                <c:ptCount val="1"/>
                <c:pt idx="0">
                  <c:v>Waste water HP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generation!$R$127</c:f>
              <c:numCache>
                <c:formatCode>0</c:formatCode>
                <c:ptCount val="1"/>
                <c:pt idx="0">
                  <c:v>16759.016771887178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8-4199-A29F-6E2F75FC83EE}"/>
            </c:ext>
          </c:extLst>
        </c:ser>
        <c:ser>
          <c:idx val="2"/>
          <c:order val="3"/>
          <c:tx>
            <c:strRef>
              <c:f>generation!$F$100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generation!$F$127</c:f>
              <c:numCache>
                <c:formatCode>0</c:formatCode>
                <c:ptCount val="1"/>
                <c:pt idx="0">
                  <c:v>23592.013329440721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88-4199-A29F-6E2F75FC83EE}"/>
            </c:ext>
          </c:extLst>
        </c:ser>
        <c:ser>
          <c:idx val="3"/>
          <c:order val="4"/>
          <c:tx>
            <c:strRef>
              <c:f>generation!$G$100</c:f>
              <c:strCache>
                <c:ptCount val="1"/>
                <c:pt idx="0">
                  <c:v>Geothermal direct (hydrothermal)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generation!$G$127</c:f>
              <c:numCache>
                <c:formatCode>0</c:formatCode>
                <c:ptCount val="1"/>
                <c:pt idx="0">
                  <c:v>172496.03176898486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88-4199-A29F-6E2F75FC83EE}"/>
            </c:ext>
          </c:extLst>
        </c:ser>
        <c:ser>
          <c:idx val="4"/>
          <c:order val="5"/>
          <c:tx>
            <c:strRef>
              <c:f>generation!$H$100</c:f>
              <c:strCache>
                <c:ptCount val="1"/>
                <c:pt idx="0">
                  <c:v>Geothermal direct (petrothermal)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generation!$H$127</c:f>
              <c:numCache>
                <c:formatCode>0</c:formatCode>
                <c:ptCount val="1"/>
                <c:pt idx="0">
                  <c:v>112706.61066644141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88-4199-A29F-6E2F75FC83EE}"/>
            </c:ext>
          </c:extLst>
        </c:ser>
        <c:ser>
          <c:idx val="12"/>
          <c:order val="6"/>
          <c:tx>
            <c:strRef>
              <c:f>generation!$P$100</c:f>
              <c:strCache>
                <c:ptCount val="1"/>
                <c:pt idx="0">
                  <c:v>Solar thermal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generation!$P$127</c:f>
              <c:numCache>
                <c:formatCode>0</c:formatCode>
                <c:ptCount val="1"/>
                <c:pt idx="0">
                  <c:v>46.149719835246316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88-4199-A29F-6E2F75FC83EE}"/>
            </c:ext>
          </c:extLst>
        </c:ser>
        <c:ser>
          <c:idx val="1"/>
          <c:order val="7"/>
          <c:tx>
            <c:strRef>
              <c:f>generation!$E$100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generation!$E$127</c:f>
              <c:numCache>
                <c:formatCode>0</c:formatCode>
                <c:ptCount val="1"/>
                <c:pt idx="0">
                  <c:v>1829.4768069529175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88-4199-A29F-6E2F75FC83EE}"/>
            </c:ext>
          </c:extLst>
        </c:ser>
        <c:ser>
          <c:idx val="17"/>
          <c:order val="8"/>
          <c:tx>
            <c:strRef>
              <c:f>generation!$U$100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generation!$U$127</c:f>
              <c:numCache>
                <c:formatCode>0</c:formatCode>
                <c:ptCount val="1"/>
                <c:pt idx="0">
                  <c:v>103644.89257084677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88-4199-A29F-6E2F75FC83EE}"/>
            </c:ext>
          </c:extLst>
        </c:ser>
        <c:ser>
          <c:idx val="15"/>
          <c:order val="9"/>
          <c:tx>
            <c:strRef>
              <c:f>generation!$S$100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generation!$S$127</c:f>
              <c:numCache>
                <c:formatCode>0</c:formatCode>
                <c:ptCount val="1"/>
                <c:pt idx="0">
                  <c:v>10524.460069895093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88-4199-A29F-6E2F75FC83EE}"/>
            </c:ext>
          </c:extLst>
        </c:ser>
        <c:ser>
          <c:idx val="16"/>
          <c:order val="10"/>
          <c:tx>
            <c:strRef>
              <c:f>generation!$T$100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generation!$T$127</c:f>
              <c:numCache>
                <c:formatCode>0</c:formatCode>
                <c:ptCount val="1"/>
                <c:pt idx="0">
                  <c:v>32936.609789436334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88-4199-A29F-6E2F75FC83EE}"/>
            </c:ext>
          </c:extLst>
        </c:ser>
        <c:ser>
          <c:idx val="8"/>
          <c:order val="11"/>
          <c:tx>
            <c:strRef>
              <c:f>generation!$L$100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generation!$L$127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88-4199-A29F-6E2F75FC83EE}"/>
            </c:ext>
          </c:extLst>
        </c:ser>
        <c:ser>
          <c:idx val="7"/>
          <c:order val="12"/>
          <c:tx>
            <c:strRef>
              <c:f>generation!$K$100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generation!$K$127</c:f>
              <c:numCache>
                <c:formatCode>0</c:formatCode>
                <c:ptCount val="1"/>
                <c:pt idx="0">
                  <c:v>2901.5417128822232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88-4199-A29F-6E2F75FC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10608640136205E-2"/>
          <c:y val="5.2834532983574017E-2"/>
          <c:w val="0.91089114705256435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generation!$D$93</c:f>
              <c:strCache>
                <c:ptCount val="1"/>
                <c:pt idx="0">
                  <c:v>Air source heat pump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generation!$D$120</c:f>
              <c:numCache>
                <c:formatCode>0</c:formatCode>
                <c:ptCount val="1"/>
                <c:pt idx="0">
                  <c:v>216069.42400077821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7-4DF4-8F1C-A5BF4A1B27EC}"/>
            </c:ext>
          </c:extLst>
        </c:ser>
        <c:ser>
          <c:idx val="11"/>
          <c:order val="1"/>
          <c:tx>
            <c:strRef>
              <c:f>generation!$O$93</c:f>
              <c:strCache>
                <c:ptCount val="1"/>
                <c:pt idx="0">
                  <c:v>River and lake heat pump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generation!$O$120</c:f>
              <c:numCache>
                <c:formatCode>0</c:formatCode>
                <c:ptCount val="1"/>
                <c:pt idx="0">
                  <c:v>300.65469934080062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7-4DF4-8F1C-A5BF4A1B27EC}"/>
            </c:ext>
          </c:extLst>
        </c:ser>
        <c:ser>
          <c:idx val="14"/>
          <c:order val="2"/>
          <c:tx>
            <c:strRef>
              <c:f>generation!$R$93</c:f>
              <c:strCache>
                <c:ptCount val="1"/>
                <c:pt idx="0">
                  <c:v>Waste water heat pump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generation!$R$120</c:f>
              <c:numCache>
                <c:formatCode>0</c:formatCode>
                <c:ptCount val="1"/>
                <c:pt idx="0">
                  <c:v>122105.50750449221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7-4DF4-8F1C-A5BF4A1B27EC}"/>
            </c:ext>
          </c:extLst>
        </c:ser>
        <c:ser>
          <c:idx val="2"/>
          <c:order val="3"/>
          <c:tx>
            <c:strRef>
              <c:f>generation!$F$93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generation!$F$120</c:f>
              <c:numCache>
                <c:formatCode>0</c:formatCode>
                <c:ptCount val="1"/>
                <c:pt idx="0">
                  <c:v>43196.272112396124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27-4DF4-8F1C-A5BF4A1B27EC}"/>
            </c:ext>
          </c:extLst>
        </c:ser>
        <c:ser>
          <c:idx val="3"/>
          <c:order val="4"/>
          <c:tx>
            <c:strRef>
              <c:f>generation!$G$93</c:f>
              <c:strCache>
                <c:ptCount val="1"/>
                <c:pt idx="0">
                  <c:v>Hydrothermal (direct)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generation!$G$120</c:f>
              <c:numCache>
                <c:formatCode>0</c:formatCode>
                <c:ptCount val="1"/>
                <c:pt idx="0">
                  <c:v>73379.743792188223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7-4DF4-8F1C-A5BF4A1B27EC}"/>
            </c:ext>
          </c:extLst>
        </c:ser>
        <c:ser>
          <c:idx val="4"/>
          <c:order val="5"/>
          <c:tx>
            <c:strRef>
              <c:f>generation!$H$93</c:f>
              <c:strCache>
                <c:ptCount val="1"/>
                <c:pt idx="0">
                  <c:v>Petrothermal (direct)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generation!$H$120</c:f>
              <c:numCache>
                <c:formatCode>0</c:formatCode>
                <c:ptCount val="1"/>
                <c:pt idx="0">
                  <c:v>57058.28660839457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27-4DF4-8F1C-A5BF4A1B27EC}"/>
            </c:ext>
          </c:extLst>
        </c:ser>
        <c:ser>
          <c:idx val="12"/>
          <c:order val="6"/>
          <c:tx>
            <c:strRef>
              <c:f>generation!$P$93</c:f>
              <c:strCache>
                <c:ptCount val="1"/>
                <c:pt idx="0">
                  <c:v>Solar heating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generation!$P$120</c:f>
              <c:numCache>
                <c:formatCode>0</c:formatCode>
                <c:ptCount val="1"/>
                <c:pt idx="0">
                  <c:v>16.121969427794831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27-4DF4-8F1C-A5BF4A1B27EC}"/>
            </c:ext>
          </c:extLst>
        </c:ser>
        <c:ser>
          <c:idx val="1"/>
          <c:order val="7"/>
          <c:tx>
            <c:strRef>
              <c:f>generation!$E$93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generation!$E$120</c:f>
              <c:numCache>
                <c:formatCode>0</c:formatCode>
                <c:ptCount val="1"/>
                <c:pt idx="0">
                  <c:v>1424.6311234431184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27-4DF4-8F1C-A5BF4A1B27EC}"/>
            </c:ext>
          </c:extLst>
        </c:ser>
        <c:ser>
          <c:idx val="17"/>
          <c:order val="8"/>
          <c:tx>
            <c:strRef>
              <c:f>generation!$U$93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generation!$U$120</c:f>
              <c:numCache>
                <c:formatCode>0</c:formatCode>
                <c:ptCount val="1"/>
                <c:pt idx="0">
                  <c:v>51644.121897015531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27-4DF4-8F1C-A5BF4A1B27EC}"/>
            </c:ext>
          </c:extLst>
        </c:ser>
        <c:ser>
          <c:idx val="15"/>
          <c:order val="9"/>
          <c:tx>
            <c:strRef>
              <c:f>generation!$S$93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generation!$S$120</c:f>
              <c:numCache>
                <c:formatCode>0</c:formatCode>
                <c:ptCount val="1"/>
                <c:pt idx="0">
                  <c:v>22490.486337510312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27-4DF4-8F1C-A5BF4A1B27EC}"/>
            </c:ext>
          </c:extLst>
        </c:ser>
        <c:ser>
          <c:idx val="16"/>
          <c:order val="10"/>
          <c:tx>
            <c:strRef>
              <c:f>generation!$T$93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generation!$T$120</c:f>
              <c:numCache>
                <c:formatCode>0</c:formatCode>
                <c:ptCount val="1"/>
                <c:pt idx="0">
                  <c:v>143667.89553417018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27-4DF4-8F1C-A5BF4A1B27EC}"/>
            </c:ext>
          </c:extLst>
        </c:ser>
        <c:ser>
          <c:idx val="8"/>
          <c:order val="11"/>
          <c:tx>
            <c:strRef>
              <c:f>generation!$L$93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generation!$L$120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27-4DF4-8F1C-A5BF4A1B27EC}"/>
            </c:ext>
          </c:extLst>
        </c:ser>
        <c:ser>
          <c:idx val="7"/>
          <c:order val="12"/>
          <c:tx>
            <c:strRef>
              <c:f>generation!$K$93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generation!$K$120</c:f>
              <c:numCache>
                <c:formatCode>0</c:formatCode>
                <c:ptCount val="1"/>
                <c:pt idx="0">
                  <c:v>1987.5399853311449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27-4DF4-8F1C-A5BF4A1B2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5000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798822721479449E-2"/>
          <c:y val="5.2834532983574017E-2"/>
          <c:w val="0.86011989338139261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generation!$D$100</c:f>
              <c:strCache>
                <c:ptCount val="1"/>
                <c:pt idx="0">
                  <c:v>Air source HP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generation!$D$127</c:f>
              <c:numCache>
                <c:formatCode>0</c:formatCode>
                <c:ptCount val="1"/>
                <c:pt idx="0">
                  <c:v>313434.00852889073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E-489F-8832-A1143E41B2C2}"/>
            </c:ext>
          </c:extLst>
        </c:ser>
        <c:ser>
          <c:idx val="11"/>
          <c:order val="1"/>
          <c:tx>
            <c:strRef>
              <c:f>generation!$O$100</c:f>
              <c:strCache>
                <c:ptCount val="1"/>
                <c:pt idx="0">
                  <c:v>River water &amp; lake HP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generation!$O$127</c:f>
              <c:numCache>
                <c:formatCode>0</c:formatCode>
                <c:ptCount val="1"/>
                <c:pt idx="0">
                  <c:v>21609.350903905972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E-489F-8832-A1143E41B2C2}"/>
            </c:ext>
          </c:extLst>
        </c:ser>
        <c:ser>
          <c:idx val="14"/>
          <c:order val="2"/>
          <c:tx>
            <c:strRef>
              <c:f>generation!$R$100</c:f>
              <c:strCache>
                <c:ptCount val="1"/>
                <c:pt idx="0">
                  <c:v>Waste water HP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generation!$R$127</c:f>
              <c:numCache>
                <c:formatCode>0</c:formatCode>
                <c:ptCount val="1"/>
                <c:pt idx="0">
                  <c:v>16702.092044521931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E-489F-8832-A1143E41B2C2}"/>
            </c:ext>
          </c:extLst>
        </c:ser>
        <c:ser>
          <c:idx val="2"/>
          <c:order val="3"/>
          <c:tx>
            <c:strRef>
              <c:f>generation!$F$100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generation!$F$127</c:f>
              <c:numCache>
                <c:formatCode>0</c:formatCode>
                <c:ptCount val="1"/>
                <c:pt idx="0">
                  <c:v>23592.013329440677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E-489F-8832-A1143E41B2C2}"/>
            </c:ext>
          </c:extLst>
        </c:ser>
        <c:ser>
          <c:idx val="3"/>
          <c:order val="4"/>
          <c:tx>
            <c:strRef>
              <c:f>generation!$G$100</c:f>
              <c:strCache>
                <c:ptCount val="1"/>
                <c:pt idx="0">
                  <c:v>Geothermal direct (hydrothermal)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generation!$G$127</c:f>
              <c:numCache>
                <c:formatCode>0</c:formatCode>
                <c:ptCount val="1"/>
                <c:pt idx="0">
                  <c:v>116008.78641198167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E-489F-8832-A1143E41B2C2}"/>
            </c:ext>
          </c:extLst>
        </c:ser>
        <c:ser>
          <c:idx val="4"/>
          <c:order val="5"/>
          <c:tx>
            <c:strRef>
              <c:f>generation!$H$100</c:f>
              <c:strCache>
                <c:ptCount val="1"/>
                <c:pt idx="0">
                  <c:v>Geothermal direct (petrothermal)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generation!$H$127</c:f>
              <c:numCache>
                <c:formatCode>0</c:formatCode>
                <c:ptCount val="1"/>
                <c:pt idx="0">
                  <c:v>353.07226173503892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5E-489F-8832-A1143E41B2C2}"/>
            </c:ext>
          </c:extLst>
        </c:ser>
        <c:ser>
          <c:idx val="12"/>
          <c:order val="6"/>
          <c:tx>
            <c:strRef>
              <c:f>generation!$P$100</c:f>
              <c:strCache>
                <c:ptCount val="1"/>
                <c:pt idx="0">
                  <c:v>Solar thermal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generation!$P$127</c:f>
              <c:numCache>
                <c:formatCode>0</c:formatCode>
                <c:ptCount val="1"/>
                <c:pt idx="0">
                  <c:v>12.269080122049855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5E-489F-8832-A1143E41B2C2}"/>
            </c:ext>
          </c:extLst>
        </c:ser>
        <c:ser>
          <c:idx val="1"/>
          <c:order val="7"/>
          <c:tx>
            <c:strRef>
              <c:f>generation!$E$100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generation!$E$127</c:f>
              <c:numCache>
                <c:formatCode>0</c:formatCode>
                <c:ptCount val="1"/>
                <c:pt idx="0">
                  <c:v>1770.7364172457017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5E-489F-8832-A1143E41B2C2}"/>
            </c:ext>
          </c:extLst>
        </c:ser>
        <c:ser>
          <c:idx val="17"/>
          <c:order val="8"/>
          <c:tx>
            <c:strRef>
              <c:f>generation!$U$100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generation!$U$127</c:f>
              <c:numCache>
                <c:formatCode>0</c:formatCode>
                <c:ptCount val="1"/>
                <c:pt idx="0">
                  <c:v>103644.89257084683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5E-489F-8832-A1143E41B2C2}"/>
            </c:ext>
          </c:extLst>
        </c:ser>
        <c:ser>
          <c:idx val="15"/>
          <c:order val="9"/>
          <c:tx>
            <c:strRef>
              <c:f>generation!$S$100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generation!$S$127</c:f>
              <c:numCache>
                <c:formatCode>0</c:formatCode>
                <c:ptCount val="1"/>
                <c:pt idx="0">
                  <c:v>15913.494882655868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5E-489F-8832-A1143E41B2C2}"/>
            </c:ext>
          </c:extLst>
        </c:ser>
        <c:ser>
          <c:idx val="16"/>
          <c:order val="10"/>
          <c:tx>
            <c:strRef>
              <c:f>generation!$T$100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generation!$T$127</c:f>
              <c:numCache>
                <c:formatCode>0</c:formatCode>
                <c:ptCount val="1"/>
                <c:pt idx="0">
                  <c:v>80260.36850314372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5E-489F-8832-A1143E41B2C2}"/>
            </c:ext>
          </c:extLst>
        </c:ser>
        <c:ser>
          <c:idx val="8"/>
          <c:order val="11"/>
          <c:tx>
            <c:strRef>
              <c:f>generation!$L$100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generation!$L$127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85E-489F-8832-A1143E41B2C2}"/>
            </c:ext>
          </c:extLst>
        </c:ser>
        <c:ser>
          <c:idx val="7"/>
          <c:order val="12"/>
          <c:tx>
            <c:strRef>
              <c:f>generation!$K$100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generation!$K$127</c:f>
              <c:numCache>
                <c:formatCode>0</c:formatCode>
                <c:ptCount val="1"/>
                <c:pt idx="0">
                  <c:v>2587.2217698654586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5E-489F-8832-A1143E41B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10608640136205E-2"/>
          <c:y val="5.2834532983574017E-2"/>
          <c:w val="0.91089114705256435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generation!$D$93</c:f>
              <c:strCache>
                <c:ptCount val="1"/>
                <c:pt idx="0">
                  <c:v>Air source heat pump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generation!$D$120</c:f>
              <c:numCache>
                <c:formatCode>0</c:formatCode>
                <c:ptCount val="1"/>
                <c:pt idx="0">
                  <c:v>255732.56934693095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A-46C5-8689-B15EA0D1B9F5}"/>
            </c:ext>
          </c:extLst>
        </c:ser>
        <c:ser>
          <c:idx val="11"/>
          <c:order val="1"/>
          <c:tx>
            <c:strRef>
              <c:f>generation!$O$93</c:f>
              <c:strCache>
                <c:ptCount val="1"/>
                <c:pt idx="0">
                  <c:v>River and lake heat pump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generation!$O$120</c:f>
              <c:numCache>
                <c:formatCode>0</c:formatCode>
                <c:ptCount val="1"/>
                <c:pt idx="0">
                  <c:v>300.65469934079999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A-46C5-8689-B15EA0D1B9F5}"/>
            </c:ext>
          </c:extLst>
        </c:ser>
        <c:ser>
          <c:idx val="14"/>
          <c:order val="2"/>
          <c:tx>
            <c:strRef>
              <c:f>generation!$R$93</c:f>
              <c:strCache>
                <c:ptCount val="1"/>
                <c:pt idx="0">
                  <c:v>Waste water heat pump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generation!$R$120</c:f>
              <c:numCache>
                <c:formatCode>0</c:formatCode>
                <c:ptCount val="1"/>
                <c:pt idx="0">
                  <c:v>139255.67477792001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A-46C5-8689-B15EA0D1B9F5}"/>
            </c:ext>
          </c:extLst>
        </c:ser>
        <c:ser>
          <c:idx val="2"/>
          <c:order val="3"/>
          <c:tx>
            <c:strRef>
              <c:f>generation!$F$93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generation!$F$120</c:f>
              <c:numCache>
                <c:formatCode>0</c:formatCode>
                <c:ptCount val="1"/>
                <c:pt idx="0">
                  <c:v>43196.272112396517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A-46C5-8689-B15EA0D1B9F5}"/>
            </c:ext>
          </c:extLst>
        </c:ser>
        <c:ser>
          <c:idx val="3"/>
          <c:order val="4"/>
          <c:tx>
            <c:strRef>
              <c:f>generation!$G$93</c:f>
              <c:strCache>
                <c:ptCount val="1"/>
                <c:pt idx="0">
                  <c:v>Hydrothermal (direct)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generation!$G$120</c:f>
              <c:numCache>
                <c:formatCode>0</c:formatCode>
                <c:ptCount val="1"/>
                <c:pt idx="0">
                  <c:v>61868.106854692393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A-46C5-8689-B15EA0D1B9F5}"/>
            </c:ext>
          </c:extLst>
        </c:ser>
        <c:ser>
          <c:idx val="4"/>
          <c:order val="5"/>
          <c:tx>
            <c:strRef>
              <c:f>generation!$H$93</c:f>
              <c:strCache>
                <c:ptCount val="1"/>
                <c:pt idx="0">
                  <c:v>Petrothermal (direct)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generation!$H$120</c:f>
              <c:numCache>
                <c:formatCode>0</c:formatCode>
                <c:ptCount val="1"/>
                <c:pt idx="0">
                  <c:v>1410.1126260836404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3A-46C5-8689-B15EA0D1B9F5}"/>
            </c:ext>
          </c:extLst>
        </c:ser>
        <c:ser>
          <c:idx val="12"/>
          <c:order val="6"/>
          <c:tx>
            <c:strRef>
              <c:f>generation!$P$93</c:f>
              <c:strCache>
                <c:ptCount val="1"/>
                <c:pt idx="0">
                  <c:v>Solar heating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generation!$P$120</c:f>
              <c:numCache>
                <c:formatCode>0</c:formatCode>
                <c:ptCount val="1"/>
                <c:pt idx="0">
                  <c:v>20.689013753481287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3A-46C5-8689-B15EA0D1B9F5}"/>
            </c:ext>
          </c:extLst>
        </c:ser>
        <c:ser>
          <c:idx val="1"/>
          <c:order val="7"/>
          <c:tx>
            <c:strRef>
              <c:f>generation!$E$93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generation!$E$120</c:f>
              <c:numCache>
                <c:formatCode>0</c:formatCode>
                <c:ptCount val="1"/>
                <c:pt idx="0">
                  <c:v>1258.1794380902272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3A-46C5-8689-B15EA0D1B9F5}"/>
            </c:ext>
          </c:extLst>
        </c:ser>
        <c:ser>
          <c:idx val="17"/>
          <c:order val="8"/>
          <c:tx>
            <c:strRef>
              <c:f>generation!$U$93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generation!$U$120</c:f>
              <c:numCache>
                <c:formatCode>0</c:formatCode>
                <c:ptCount val="1"/>
                <c:pt idx="0">
                  <c:v>51644.121897015342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3A-46C5-8689-B15EA0D1B9F5}"/>
            </c:ext>
          </c:extLst>
        </c:ser>
        <c:ser>
          <c:idx val="15"/>
          <c:order val="9"/>
          <c:tx>
            <c:strRef>
              <c:f>generation!$S$93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generation!$S$120</c:f>
              <c:numCache>
                <c:formatCode>0</c:formatCode>
                <c:ptCount val="1"/>
                <c:pt idx="0">
                  <c:v>23370.322026910584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3A-46C5-8689-B15EA0D1B9F5}"/>
            </c:ext>
          </c:extLst>
        </c:ser>
        <c:ser>
          <c:idx val="16"/>
          <c:order val="10"/>
          <c:tx>
            <c:strRef>
              <c:f>generation!$T$93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generation!$T$120</c:f>
              <c:numCache>
                <c:formatCode>0</c:formatCode>
                <c:ptCount val="1"/>
                <c:pt idx="0">
                  <c:v>153279.34428806996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3A-46C5-8689-B15EA0D1B9F5}"/>
            </c:ext>
          </c:extLst>
        </c:ser>
        <c:ser>
          <c:idx val="8"/>
          <c:order val="11"/>
          <c:tx>
            <c:strRef>
              <c:f>generation!$L$93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generation!$L$120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3A-46C5-8689-B15EA0D1B9F5}"/>
            </c:ext>
          </c:extLst>
        </c:ser>
        <c:ser>
          <c:idx val="7"/>
          <c:order val="12"/>
          <c:tx>
            <c:strRef>
              <c:f>generation!$K$93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generation!$K$120</c:f>
              <c:numCache>
                <c:formatCode>0</c:formatCode>
                <c:ptCount val="1"/>
                <c:pt idx="0">
                  <c:v>1958.1820364758864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3A-46C5-8689-B15EA0D1B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5000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10608640136205E-2"/>
          <c:y val="5.2834532983574017E-2"/>
          <c:w val="0.91089114705256435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generation!$D$93</c:f>
              <c:strCache>
                <c:ptCount val="1"/>
                <c:pt idx="0">
                  <c:v>Air source heat pump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generation!$D$120</c:f>
              <c:numCache>
                <c:formatCode>0</c:formatCode>
                <c:ptCount val="1"/>
                <c:pt idx="0">
                  <c:v>185951.832500775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2-4340-8616-CCEE495FA840}"/>
            </c:ext>
          </c:extLst>
        </c:ser>
        <c:ser>
          <c:idx val="11"/>
          <c:order val="1"/>
          <c:tx>
            <c:strRef>
              <c:f>generation!$O$93</c:f>
              <c:strCache>
                <c:ptCount val="1"/>
                <c:pt idx="0">
                  <c:v>River and lake heat pump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generation!$O$120</c:f>
              <c:numCache>
                <c:formatCode>0</c:formatCode>
                <c:ptCount val="1"/>
                <c:pt idx="0">
                  <c:v>300.65469934080062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2-4340-8616-CCEE495FA840}"/>
            </c:ext>
          </c:extLst>
        </c:ser>
        <c:ser>
          <c:idx val="14"/>
          <c:order val="2"/>
          <c:tx>
            <c:strRef>
              <c:f>generation!$R$93</c:f>
              <c:strCache>
                <c:ptCount val="1"/>
                <c:pt idx="0">
                  <c:v>Waste water heat pump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generation!$R$120</c:f>
              <c:numCache>
                <c:formatCode>0</c:formatCode>
                <c:ptCount val="1"/>
                <c:pt idx="0">
                  <c:v>100664.72644694924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D2-4340-8616-CCEE495FA840}"/>
            </c:ext>
          </c:extLst>
        </c:ser>
        <c:ser>
          <c:idx val="2"/>
          <c:order val="3"/>
          <c:tx>
            <c:strRef>
              <c:f>generation!$F$93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generation!$F$120</c:f>
              <c:numCache>
                <c:formatCode>0</c:formatCode>
                <c:ptCount val="1"/>
                <c:pt idx="0">
                  <c:v>43196.272112396429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D2-4340-8616-CCEE495FA840}"/>
            </c:ext>
          </c:extLst>
        </c:ser>
        <c:ser>
          <c:idx val="3"/>
          <c:order val="4"/>
          <c:tx>
            <c:strRef>
              <c:f>generation!$G$93</c:f>
              <c:strCache>
                <c:ptCount val="1"/>
                <c:pt idx="0">
                  <c:v>Hydrothermal (direct)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generation!$G$120</c:f>
              <c:numCache>
                <c:formatCode>0</c:formatCode>
                <c:ptCount val="1"/>
                <c:pt idx="0">
                  <c:v>73379.74379218767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D2-4340-8616-CCEE495FA840}"/>
            </c:ext>
          </c:extLst>
        </c:ser>
        <c:ser>
          <c:idx val="4"/>
          <c:order val="5"/>
          <c:tx>
            <c:strRef>
              <c:f>generation!$H$93</c:f>
              <c:strCache>
                <c:ptCount val="1"/>
                <c:pt idx="0">
                  <c:v>Petrothermal (direct)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generation!$H$120</c:f>
              <c:numCache>
                <c:formatCode>0</c:formatCode>
                <c:ptCount val="1"/>
                <c:pt idx="0">
                  <c:v>57058.286608392969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D2-4340-8616-CCEE495FA840}"/>
            </c:ext>
          </c:extLst>
        </c:ser>
        <c:ser>
          <c:idx val="12"/>
          <c:order val="6"/>
          <c:tx>
            <c:strRef>
              <c:f>generation!$P$93</c:f>
              <c:strCache>
                <c:ptCount val="1"/>
                <c:pt idx="0">
                  <c:v>Solar heating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generation!$P$120</c:f>
              <c:numCache>
                <c:formatCode>0</c:formatCode>
                <c:ptCount val="1"/>
                <c:pt idx="0">
                  <c:v>51709.190587287165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D2-4340-8616-CCEE495FA840}"/>
            </c:ext>
          </c:extLst>
        </c:ser>
        <c:ser>
          <c:idx val="1"/>
          <c:order val="7"/>
          <c:tx>
            <c:strRef>
              <c:f>generation!$E$93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generation!$E$120</c:f>
              <c:numCache>
                <c:formatCode>0</c:formatCode>
                <c:ptCount val="1"/>
                <c:pt idx="0">
                  <c:v>1761.6309903030674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D2-4340-8616-CCEE495FA840}"/>
            </c:ext>
          </c:extLst>
        </c:ser>
        <c:ser>
          <c:idx val="17"/>
          <c:order val="8"/>
          <c:tx>
            <c:strRef>
              <c:f>generation!$U$93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generation!$U$120</c:f>
              <c:numCache>
                <c:formatCode>0</c:formatCode>
                <c:ptCount val="1"/>
                <c:pt idx="0">
                  <c:v>51644.121897015633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D2-4340-8616-CCEE495FA840}"/>
            </c:ext>
          </c:extLst>
        </c:ser>
        <c:ser>
          <c:idx val="15"/>
          <c:order val="9"/>
          <c:tx>
            <c:strRef>
              <c:f>generation!$S$93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generation!$S$120</c:f>
              <c:numCache>
                <c:formatCode>0</c:formatCode>
                <c:ptCount val="1"/>
                <c:pt idx="0">
                  <c:v>22490.486337510793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D2-4340-8616-CCEE495FA840}"/>
            </c:ext>
          </c:extLst>
        </c:ser>
        <c:ser>
          <c:idx val="16"/>
          <c:order val="10"/>
          <c:tx>
            <c:strRef>
              <c:f>generation!$T$93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generation!$T$120</c:f>
              <c:numCache>
                <c:formatCode>0</c:formatCode>
                <c:ptCount val="1"/>
                <c:pt idx="0">
                  <c:v>143576.89480528465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D2-4340-8616-CCEE495FA840}"/>
            </c:ext>
          </c:extLst>
        </c:ser>
        <c:ser>
          <c:idx val="8"/>
          <c:order val="11"/>
          <c:tx>
            <c:strRef>
              <c:f>generation!$L$93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generation!$L$120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0D2-4340-8616-CCEE495FA840}"/>
            </c:ext>
          </c:extLst>
        </c:ser>
        <c:ser>
          <c:idx val="7"/>
          <c:order val="12"/>
          <c:tx>
            <c:strRef>
              <c:f>generation!$K$93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generation!$K$120</c:f>
              <c:numCache>
                <c:formatCode>0</c:formatCode>
                <c:ptCount val="1"/>
                <c:pt idx="0">
                  <c:v>2045.2346997491991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D2-4340-8616-CCEE495FA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5000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798822721479449E-2"/>
          <c:y val="5.2834532983574017E-2"/>
          <c:w val="0.86011989338139261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generation!$D$100</c:f>
              <c:strCache>
                <c:ptCount val="1"/>
                <c:pt idx="0">
                  <c:v>Air source HP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generation!$D$127</c:f>
              <c:numCache>
                <c:formatCode>0</c:formatCode>
                <c:ptCount val="1"/>
                <c:pt idx="0">
                  <c:v>203061.90027700854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8-4199-A29F-6E2F75FC83EE}"/>
            </c:ext>
          </c:extLst>
        </c:ser>
        <c:ser>
          <c:idx val="11"/>
          <c:order val="1"/>
          <c:tx>
            <c:strRef>
              <c:f>generation!$O$100</c:f>
              <c:strCache>
                <c:ptCount val="1"/>
                <c:pt idx="0">
                  <c:v>River water &amp; lake HP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generation!$O$127</c:f>
              <c:numCache>
                <c:formatCode>0</c:formatCode>
                <c:ptCount val="1"/>
                <c:pt idx="0">
                  <c:v>15869.884842123882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8-4199-A29F-6E2F75FC83EE}"/>
            </c:ext>
          </c:extLst>
        </c:ser>
        <c:ser>
          <c:idx val="14"/>
          <c:order val="2"/>
          <c:tx>
            <c:strRef>
              <c:f>generation!$R$100</c:f>
              <c:strCache>
                <c:ptCount val="1"/>
                <c:pt idx="0">
                  <c:v>Waste water HP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generation!$R$127</c:f>
              <c:numCache>
                <c:formatCode>0</c:formatCode>
                <c:ptCount val="1"/>
                <c:pt idx="0">
                  <c:v>16759.016771887178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8-4199-A29F-6E2F75FC83EE}"/>
            </c:ext>
          </c:extLst>
        </c:ser>
        <c:ser>
          <c:idx val="2"/>
          <c:order val="3"/>
          <c:tx>
            <c:strRef>
              <c:f>generation!$F$100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generation!$F$127</c:f>
              <c:numCache>
                <c:formatCode>0</c:formatCode>
                <c:ptCount val="1"/>
                <c:pt idx="0">
                  <c:v>23592.013329440721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88-4199-A29F-6E2F75FC83EE}"/>
            </c:ext>
          </c:extLst>
        </c:ser>
        <c:ser>
          <c:idx val="3"/>
          <c:order val="4"/>
          <c:tx>
            <c:strRef>
              <c:f>generation!$G$100</c:f>
              <c:strCache>
                <c:ptCount val="1"/>
                <c:pt idx="0">
                  <c:v>Geothermal direct (hydrothermal)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generation!$G$127</c:f>
              <c:numCache>
                <c:formatCode>0</c:formatCode>
                <c:ptCount val="1"/>
                <c:pt idx="0">
                  <c:v>172496.03176898486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88-4199-A29F-6E2F75FC83EE}"/>
            </c:ext>
          </c:extLst>
        </c:ser>
        <c:ser>
          <c:idx val="4"/>
          <c:order val="5"/>
          <c:tx>
            <c:strRef>
              <c:f>generation!$H$100</c:f>
              <c:strCache>
                <c:ptCount val="1"/>
                <c:pt idx="0">
                  <c:v>Geothermal direct (petrothermal)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generation!$H$127</c:f>
              <c:numCache>
                <c:formatCode>0</c:formatCode>
                <c:ptCount val="1"/>
                <c:pt idx="0">
                  <c:v>112706.61066644141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88-4199-A29F-6E2F75FC83EE}"/>
            </c:ext>
          </c:extLst>
        </c:ser>
        <c:ser>
          <c:idx val="12"/>
          <c:order val="6"/>
          <c:tx>
            <c:strRef>
              <c:f>generation!$P$100</c:f>
              <c:strCache>
                <c:ptCount val="1"/>
                <c:pt idx="0">
                  <c:v>Solar thermal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generation!$P$127</c:f>
              <c:numCache>
                <c:formatCode>0</c:formatCode>
                <c:ptCount val="1"/>
                <c:pt idx="0">
                  <c:v>46.149719835246316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88-4199-A29F-6E2F75FC83EE}"/>
            </c:ext>
          </c:extLst>
        </c:ser>
        <c:ser>
          <c:idx val="1"/>
          <c:order val="7"/>
          <c:tx>
            <c:strRef>
              <c:f>generation!$E$100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generation!$E$127</c:f>
              <c:numCache>
                <c:formatCode>0</c:formatCode>
                <c:ptCount val="1"/>
                <c:pt idx="0">
                  <c:v>1829.4768069529175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88-4199-A29F-6E2F75FC83EE}"/>
            </c:ext>
          </c:extLst>
        </c:ser>
        <c:ser>
          <c:idx val="17"/>
          <c:order val="8"/>
          <c:tx>
            <c:strRef>
              <c:f>generation!$U$100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generation!$U$127</c:f>
              <c:numCache>
                <c:formatCode>0</c:formatCode>
                <c:ptCount val="1"/>
                <c:pt idx="0">
                  <c:v>103644.89257084677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88-4199-A29F-6E2F75FC83EE}"/>
            </c:ext>
          </c:extLst>
        </c:ser>
        <c:ser>
          <c:idx val="15"/>
          <c:order val="9"/>
          <c:tx>
            <c:strRef>
              <c:f>generation!$S$100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generation!$S$127</c:f>
              <c:numCache>
                <c:formatCode>0</c:formatCode>
                <c:ptCount val="1"/>
                <c:pt idx="0">
                  <c:v>10524.460069895093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88-4199-A29F-6E2F75FC83EE}"/>
            </c:ext>
          </c:extLst>
        </c:ser>
        <c:ser>
          <c:idx val="16"/>
          <c:order val="10"/>
          <c:tx>
            <c:strRef>
              <c:f>generation!$T$100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generation!$T$127</c:f>
              <c:numCache>
                <c:formatCode>0</c:formatCode>
                <c:ptCount val="1"/>
                <c:pt idx="0">
                  <c:v>32936.609789436334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88-4199-A29F-6E2F75FC83EE}"/>
            </c:ext>
          </c:extLst>
        </c:ser>
        <c:ser>
          <c:idx val="8"/>
          <c:order val="11"/>
          <c:tx>
            <c:strRef>
              <c:f>generation!$L$100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generation!$L$127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88-4199-A29F-6E2F75FC83EE}"/>
            </c:ext>
          </c:extLst>
        </c:ser>
        <c:ser>
          <c:idx val="7"/>
          <c:order val="12"/>
          <c:tx>
            <c:strRef>
              <c:f>generation!$K$100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generation!$K$127</c:f>
              <c:numCache>
                <c:formatCode>0</c:formatCode>
                <c:ptCount val="1"/>
                <c:pt idx="0">
                  <c:v>2901.5417128822232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88-4199-A29F-6E2F75FC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798822721479449E-2"/>
          <c:y val="5.2834532983574017E-2"/>
          <c:w val="0.86011989338139261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generation!$D$100</c:f>
              <c:strCache>
                <c:ptCount val="1"/>
                <c:pt idx="0">
                  <c:v>Air source HP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generation!$D$127</c:f>
              <c:numCache>
                <c:formatCode>0</c:formatCode>
                <c:ptCount val="1"/>
                <c:pt idx="0">
                  <c:v>310824.35143379646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C-4894-903A-367FA28E6607}"/>
            </c:ext>
          </c:extLst>
        </c:ser>
        <c:ser>
          <c:idx val="11"/>
          <c:order val="1"/>
          <c:tx>
            <c:strRef>
              <c:f>generation!$O$100</c:f>
              <c:strCache>
                <c:ptCount val="1"/>
                <c:pt idx="0">
                  <c:v>River water &amp; lake HP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generation!$O$127</c:f>
              <c:numCache>
                <c:formatCode>0</c:formatCode>
                <c:ptCount val="1"/>
                <c:pt idx="0">
                  <c:v>21455.76849716885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C-4894-903A-367FA28E6607}"/>
            </c:ext>
          </c:extLst>
        </c:ser>
        <c:ser>
          <c:idx val="14"/>
          <c:order val="2"/>
          <c:tx>
            <c:strRef>
              <c:f>generation!$R$100</c:f>
              <c:strCache>
                <c:ptCount val="1"/>
                <c:pt idx="0">
                  <c:v>Waste water HP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generation!$R$127</c:f>
              <c:numCache>
                <c:formatCode>0</c:formatCode>
                <c:ptCount val="1"/>
                <c:pt idx="0">
                  <c:v>16707.83940074889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C-4894-903A-367FA28E6607}"/>
            </c:ext>
          </c:extLst>
        </c:ser>
        <c:ser>
          <c:idx val="2"/>
          <c:order val="3"/>
          <c:tx>
            <c:strRef>
              <c:f>generation!$F$100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generation!$F$127</c:f>
              <c:numCache>
                <c:formatCode>0</c:formatCode>
                <c:ptCount val="1"/>
                <c:pt idx="0">
                  <c:v>23592.013329440728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2C-4894-903A-367FA28E6607}"/>
            </c:ext>
          </c:extLst>
        </c:ser>
        <c:ser>
          <c:idx val="3"/>
          <c:order val="4"/>
          <c:tx>
            <c:strRef>
              <c:f>generation!$G$100</c:f>
              <c:strCache>
                <c:ptCount val="1"/>
                <c:pt idx="0">
                  <c:v>Geothermal direct (hydrothermal)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generation!$G$127</c:f>
              <c:numCache>
                <c:formatCode>0</c:formatCode>
                <c:ptCount val="1"/>
                <c:pt idx="0">
                  <c:v>116008.78641197637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C-4894-903A-367FA28E6607}"/>
            </c:ext>
          </c:extLst>
        </c:ser>
        <c:ser>
          <c:idx val="4"/>
          <c:order val="5"/>
          <c:tx>
            <c:strRef>
              <c:f>generation!$H$100</c:f>
              <c:strCache>
                <c:ptCount val="1"/>
                <c:pt idx="0">
                  <c:v>Geothermal direct (petrothermal)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generation!$H$127</c:f>
              <c:numCache>
                <c:formatCode>0</c:formatCode>
                <c:ptCount val="1"/>
                <c:pt idx="0">
                  <c:v>11.293526340555161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2C-4894-903A-367FA28E6607}"/>
            </c:ext>
          </c:extLst>
        </c:ser>
        <c:ser>
          <c:idx val="12"/>
          <c:order val="6"/>
          <c:tx>
            <c:strRef>
              <c:f>generation!$P$100</c:f>
              <c:strCache>
                <c:ptCount val="1"/>
                <c:pt idx="0">
                  <c:v>Solar thermal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generation!$P$127</c:f>
              <c:numCache>
                <c:formatCode>0</c:formatCode>
                <c:ptCount val="1"/>
                <c:pt idx="0">
                  <c:v>3113.9673303975596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2C-4894-903A-367FA28E6607}"/>
            </c:ext>
          </c:extLst>
        </c:ser>
        <c:ser>
          <c:idx val="1"/>
          <c:order val="7"/>
          <c:tx>
            <c:strRef>
              <c:f>generation!$E$100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generation!$E$127</c:f>
              <c:numCache>
                <c:formatCode>0</c:formatCode>
                <c:ptCount val="1"/>
                <c:pt idx="0">
                  <c:v>1788.3131995257918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2C-4894-903A-367FA28E6607}"/>
            </c:ext>
          </c:extLst>
        </c:ser>
        <c:ser>
          <c:idx val="17"/>
          <c:order val="8"/>
          <c:tx>
            <c:strRef>
              <c:f>generation!$U$100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generation!$U$127</c:f>
              <c:numCache>
                <c:formatCode>0</c:formatCode>
                <c:ptCount val="1"/>
                <c:pt idx="0">
                  <c:v>103644.89257084683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2C-4894-903A-367FA28E6607}"/>
            </c:ext>
          </c:extLst>
        </c:ser>
        <c:ser>
          <c:idx val="15"/>
          <c:order val="9"/>
          <c:tx>
            <c:strRef>
              <c:f>generation!$S$100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generation!$S$127</c:f>
              <c:numCache>
                <c:formatCode>0</c:formatCode>
                <c:ptCount val="1"/>
                <c:pt idx="0">
                  <c:v>15913.494882655741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2C-4894-903A-367FA28E6607}"/>
            </c:ext>
          </c:extLst>
        </c:ser>
        <c:ser>
          <c:idx val="16"/>
          <c:order val="10"/>
          <c:tx>
            <c:strRef>
              <c:f>generation!$T$100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generation!$T$127</c:f>
              <c:numCache>
                <c:formatCode>0</c:formatCode>
                <c:ptCount val="1"/>
                <c:pt idx="0">
                  <c:v>80260.368503132864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2C-4894-903A-367FA28E6607}"/>
            </c:ext>
          </c:extLst>
        </c:ser>
        <c:ser>
          <c:idx val="8"/>
          <c:order val="11"/>
          <c:tx>
            <c:strRef>
              <c:f>generation!$L$100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generation!$L$127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2C-4894-903A-367FA28E6607}"/>
            </c:ext>
          </c:extLst>
        </c:ser>
        <c:ser>
          <c:idx val="7"/>
          <c:order val="12"/>
          <c:tx>
            <c:strRef>
              <c:f>generation!$K$100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generation!$A$127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generation!$K$127</c:f>
              <c:numCache>
                <c:formatCode>0</c:formatCode>
                <c:ptCount val="1"/>
                <c:pt idx="0">
                  <c:v>2589.4401331343579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2C-4894-903A-367FA28E6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10608640136205E-2"/>
          <c:y val="5.2834532983574017E-2"/>
          <c:w val="0.91089114705256435"/>
          <c:h val="0.82916783908651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generation!$D$93</c:f>
              <c:strCache>
                <c:ptCount val="1"/>
                <c:pt idx="0">
                  <c:v>Air source heat pump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generation!$D$120</c:f>
              <c:numCache>
                <c:formatCode>0</c:formatCode>
                <c:ptCount val="1"/>
                <c:pt idx="0">
                  <c:v>216393.63468229974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5-4687-BE7C-9250CD6021B2}"/>
            </c:ext>
          </c:extLst>
        </c:ser>
        <c:ser>
          <c:idx val="11"/>
          <c:order val="1"/>
          <c:tx>
            <c:strRef>
              <c:f>generation!$O$93</c:f>
              <c:strCache>
                <c:ptCount val="1"/>
                <c:pt idx="0">
                  <c:v>River and lake heat pump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generation!$O$120</c:f>
              <c:numCache>
                <c:formatCode>0</c:formatCode>
                <c:ptCount val="1"/>
                <c:pt idx="0">
                  <c:v>300.65469934080028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5-4687-BE7C-9250CD6021B2}"/>
            </c:ext>
          </c:extLst>
        </c:ser>
        <c:ser>
          <c:idx val="14"/>
          <c:order val="2"/>
          <c:tx>
            <c:strRef>
              <c:f>generation!$R$93</c:f>
              <c:strCache>
                <c:ptCount val="1"/>
                <c:pt idx="0">
                  <c:v>Waste water heat pump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generation!$R$120</c:f>
              <c:numCache>
                <c:formatCode>0</c:formatCode>
                <c:ptCount val="1"/>
                <c:pt idx="0">
                  <c:v>119468.89932324956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A5-4687-BE7C-9250CD6021B2}"/>
            </c:ext>
          </c:extLst>
        </c:ser>
        <c:ser>
          <c:idx val="2"/>
          <c:order val="3"/>
          <c:tx>
            <c:strRef>
              <c:f>generation!$F$93</c:f>
              <c:strCache>
                <c:ptCount val="1"/>
                <c:pt idx="0">
                  <c:v>Industrial excess heat (direct)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generation!$F$120</c:f>
              <c:numCache>
                <c:formatCode>0</c:formatCode>
                <c:ptCount val="1"/>
                <c:pt idx="0">
                  <c:v>43196.272112396357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A5-4687-BE7C-9250CD6021B2}"/>
            </c:ext>
          </c:extLst>
        </c:ser>
        <c:ser>
          <c:idx val="3"/>
          <c:order val="4"/>
          <c:tx>
            <c:strRef>
              <c:f>generation!$G$93</c:f>
              <c:strCache>
                <c:ptCount val="1"/>
                <c:pt idx="0">
                  <c:v>Hydrothermal (direct)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generation!$G$120</c:f>
              <c:numCache>
                <c:formatCode>0</c:formatCode>
                <c:ptCount val="1"/>
                <c:pt idx="0">
                  <c:v>61868.106854692502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A5-4687-BE7C-9250CD6021B2}"/>
            </c:ext>
          </c:extLst>
        </c:ser>
        <c:ser>
          <c:idx val="4"/>
          <c:order val="5"/>
          <c:tx>
            <c:strRef>
              <c:f>generation!$H$93</c:f>
              <c:strCache>
                <c:ptCount val="1"/>
                <c:pt idx="0">
                  <c:v>Petrothermal (direct)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generation!$H$120</c:f>
              <c:numCache>
                <c:formatCode>0</c:formatCode>
                <c:ptCount val="1"/>
                <c:pt idx="0">
                  <c:v>133.82817250623498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A5-4687-BE7C-9250CD6021B2}"/>
            </c:ext>
          </c:extLst>
        </c:ser>
        <c:ser>
          <c:idx val="12"/>
          <c:order val="6"/>
          <c:tx>
            <c:strRef>
              <c:f>generation!$P$93</c:f>
              <c:strCache>
                <c:ptCount val="1"/>
                <c:pt idx="0">
                  <c:v>Solar heating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generation!$P$120</c:f>
              <c:numCache>
                <c:formatCode>0</c:formatCode>
                <c:ptCount val="1"/>
                <c:pt idx="0">
                  <c:v>60493.646933491036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A5-4687-BE7C-9250CD6021B2}"/>
            </c:ext>
          </c:extLst>
        </c:ser>
        <c:ser>
          <c:idx val="1"/>
          <c:order val="7"/>
          <c:tx>
            <c:strRef>
              <c:f>generation!$E$93</c:f>
              <c:strCache>
                <c:ptCount val="1"/>
                <c:pt idx="0">
                  <c:v>Biomethane Boiler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generation!$E$120</c:f>
              <c:numCache>
                <c:formatCode>0</c:formatCode>
                <c:ptCount val="1"/>
                <c:pt idx="0">
                  <c:v>1785.5174658595929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A5-4687-BE7C-9250CD6021B2}"/>
            </c:ext>
          </c:extLst>
        </c:ser>
        <c:ser>
          <c:idx val="17"/>
          <c:order val="8"/>
          <c:tx>
            <c:strRef>
              <c:f>generation!$U$93</c:f>
              <c:strCache>
                <c:ptCount val="1"/>
                <c:pt idx="0">
                  <c:v>Waste to energy CHP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generation!$U$120</c:f>
              <c:numCache>
                <c:formatCode>0</c:formatCode>
                <c:ptCount val="1"/>
                <c:pt idx="0">
                  <c:v>51644.121897015444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A5-4687-BE7C-9250CD6021B2}"/>
            </c:ext>
          </c:extLst>
        </c:ser>
        <c:ser>
          <c:idx val="15"/>
          <c:order val="9"/>
          <c:tx>
            <c:strRef>
              <c:f>generation!$S$93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generation!$S$120</c:f>
              <c:numCache>
                <c:formatCode>0</c:formatCode>
                <c:ptCount val="1"/>
                <c:pt idx="0">
                  <c:v>23370.322026911112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A5-4687-BE7C-9250CD6021B2}"/>
            </c:ext>
          </c:extLst>
        </c:ser>
        <c:ser>
          <c:idx val="16"/>
          <c:order val="10"/>
          <c:tx>
            <c:strRef>
              <c:f>generation!$T$93</c:f>
              <c:strCache>
                <c:ptCount val="1"/>
                <c:pt idx="0">
                  <c:v>Biomass CHP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generation!$T$120</c:f>
              <c:numCache>
                <c:formatCode>0</c:formatCode>
                <c:ptCount val="1"/>
                <c:pt idx="0">
                  <c:v>153077.67951707524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A5-4687-BE7C-9250CD6021B2}"/>
            </c:ext>
          </c:extLst>
        </c:ser>
        <c:ser>
          <c:idx val="8"/>
          <c:order val="11"/>
          <c:tx>
            <c:strRef>
              <c:f>generation!$L$93</c:f>
              <c:strCache>
                <c:ptCount val="1"/>
                <c:pt idx="0">
                  <c:v>Hydrogen CHP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generation!$L$120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8A5-4687-BE7C-9250CD6021B2}"/>
            </c:ext>
          </c:extLst>
        </c:ser>
        <c:ser>
          <c:idx val="7"/>
          <c:order val="12"/>
          <c:tx>
            <c:strRef>
              <c:f>generation!$K$93</c:f>
              <c:strCache>
                <c:ptCount val="1"/>
                <c:pt idx="0">
                  <c:v>Hydrogen Boiler</c:v>
                </c:pt>
              </c:strCache>
            </c:strRef>
          </c:tx>
          <c:spPr>
            <a:solidFill>
              <a:srgbClr val="FFA3FF"/>
            </a:solidFill>
            <a:ln>
              <a:noFill/>
            </a:ln>
            <a:effectLst/>
          </c:spPr>
          <c:invertIfNegative val="0"/>
          <c:cat>
            <c:strRef>
              <c:f>generation!$A$120</c:f>
              <c:strCache>
                <c:ptCount val="1"/>
                <c:pt idx="0">
                  <c:v>EU</c:v>
                </c:pt>
              </c:strCache>
            </c:strRef>
          </c:cat>
          <c:val>
            <c:numRef>
              <c:f>generation!$K$120</c:f>
              <c:numCache>
                <c:formatCode>0</c:formatCode>
                <c:ptCount val="1"/>
                <c:pt idx="0">
                  <c:v>2016.1431234445483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A5-4687-BE7C-9250CD602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21405824"/>
        <c:axId val="621408120"/>
      </c:barChart>
      <c:catAx>
        <c:axId val="62140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8120"/>
        <c:crosses val="autoZero"/>
        <c:auto val="1"/>
        <c:lblAlgn val="ctr"/>
        <c:lblOffset val="100"/>
        <c:noMultiLvlLbl val="0"/>
      </c:catAx>
      <c:valAx>
        <c:axId val="621408120"/>
        <c:scaling>
          <c:orientation val="minMax"/>
          <c:max val="75000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AT"/>
          </a:p>
        </c:txPr>
        <c:crossAx val="621405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A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EBC41-6AE8-4322-B579-F749F03CE3A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T"/>
        </a:p>
      </dgm:t>
    </dgm:pt>
    <dgm:pt modelId="{F6DB7F5C-915A-4A53-B1BC-78A201225EA2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1. Building Stock</a:t>
          </a:r>
          <a:endParaRPr lang="en-AT" b="1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C1362B5-2836-4F73-8BD5-331C14BDC9AA}" type="parTrans" cxnId="{2C91873F-78AA-4399-975F-DCBD844AD611}">
      <dgm:prSet/>
      <dgm:spPr/>
      <dgm:t>
        <a:bodyPr/>
        <a:lstStyle/>
        <a:p>
          <a:endParaRPr lang="en-AT"/>
        </a:p>
      </dgm:t>
    </dgm:pt>
    <dgm:pt modelId="{DCD63C9D-223A-4E54-A73E-BC1F3F839904}" type="sibTrans" cxnId="{2C91873F-78AA-4399-975F-DCBD844AD611}">
      <dgm:prSet/>
      <dgm:spPr/>
      <dgm:t>
        <a:bodyPr/>
        <a:lstStyle/>
        <a:p>
          <a:endParaRPr lang="en-AT"/>
        </a:p>
      </dgm:t>
    </dgm:pt>
    <dgm:pt modelId="{38F54A2D-5C43-44FD-A456-0F2576ADE97A}">
      <dgm:prSet phldrT="[Text]" custT="1"/>
      <dgm:spPr/>
      <dgm:t>
        <a:bodyPr/>
        <a:lstStyle/>
        <a:p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Modeled using INVERT/EE-Lab</a:t>
          </a:r>
          <a:r>
            <a:rPr lang="en-US" sz="1400" baseline="50000" dirty="0">
              <a:latin typeface="Calibri Light" panose="020F0302020204030204" pitchFamily="34" charset="0"/>
              <a:cs typeface="Calibri Light" panose="020F0302020204030204" pitchFamily="34" charset="0"/>
            </a:rPr>
            <a:t>1</a:t>
          </a:r>
          <a:endParaRPr lang="en-AT" sz="1800" baseline="50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3EDB1E-B49C-48EB-97AE-84AB86875567}" type="parTrans" cxnId="{F000D9A6-15D3-4364-95E9-AB214D5F1DF3}">
      <dgm:prSet/>
      <dgm:spPr/>
      <dgm:t>
        <a:bodyPr/>
        <a:lstStyle/>
        <a:p>
          <a:endParaRPr lang="en-AT"/>
        </a:p>
      </dgm:t>
    </dgm:pt>
    <dgm:pt modelId="{858A5F49-2502-40C8-8C62-271C7095DBBC}" type="sibTrans" cxnId="{F000D9A6-15D3-4364-95E9-AB214D5F1DF3}">
      <dgm:prSet/>
      <dgm:spPr/>
      <dgm:t>
        <a:bodyPr/>
        <a:lstStyle/>
        <a:p>
          <a:endParaRPr lang="en-AT"/>
        </a:p>
      </dgm:t>
    </dgm:pt>
    <dgm:pt modelId="{83B0AE48-3A4E-4E5D-9AA0-FDBAA32937FD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2. DH Expansion</a:t>
          </a:r>
          <a:endParaRPr lang="en-AT" b="1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D2547A8-17BA-4E6A-B423-48FC181F14A7}" type="parTrans" cxnId="{64BCB8D7-D118-4B53-9405-6449D9B143C3}">
      <dgm:prSet/>
      <dgm:spPr/>
      <dgm:t>
        <a:bodyPr/>
        <a:lstStyle/>
        <a:p>
          <a:endParaRPr lang="en-AT"/>
        </a:p>
      </dgm:t>
    </dgm:pt>
    <dgm:pt modelId="{8DD495AB-DC93-407E-9694-98FBAFCBAC08}" type="sibTrans" cxnId="{64BCB8D7-D118-4B53-9405-6449D9B143C3}">
      <dgm:prSet/>
      <dgm:spPr/>
      <dgm:t>
        <a:bodyPr/>
        <a:lstStyle/>
        <a:p>
          <a:endParaRPr lang="en-AT"/>
        </a:p>
      </dgm:t>
    </dgm:pt>
    <dgm:pt modelId="{F06F50C1-075B-41F5-A429-CB304393D7D1}">
      <dgm:prSet phldrT="[Text]" custT="1"/>
      <dgm:spPr/>
      <dgm:t>
        <a:bodyPr/>
        <a:lstStyle/>
        <a:p>
          <a:r>
            <a:rPr kumimoji="0" lang="en-US" sz="18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Possible future DH areas are identified based on the distribution costs</a:t>
          </a:r>
          <a:endParaRPr lang="en-A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92ABE24-E212-470E-8667-15F20B00E0EA}" type="parTrans" cxnId="{C0E7F45D-CE3C-450C-AD77-C6B5FFAC5D11}">
      <dgm:prSet/>
      <dgm:spPr/>
      <dgm:t>
        <a:bodyPr/>
        <a:lstStyle/>
        <a:p>
          <a:endParaRPr lang="en-AT"/>
        </a:p>
      </dgm:t>
    </dgm:pt>
    <dgm:pt modelId="{4EBCE89F-6A54-4F00-A338-FDCAA65BBF7B}" type="sibTrans" cxnId="{C0E7F45D-CE3C-450C-AD77-C6B5FFAC5D11}">
      <dgm:prSet/>
      <dgm:spPr/>
      <dgm:t>
        <a:bodyPr/>
        <a:lstStyle/>
        <a:p>
          <a:endParaRPr lang="en-AT"/>
        </a:p>
      </dgm:t>
    </dgm:pt>
    <dgm:pt modelId="{18FC3542-A89C-451A-AEB7-C3D8A8A655E3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3. RES Potential</a:t>
          </a:r>
          <a:endParaRPr lang="en-AT" b="1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F56B1AC-52BA-4E0C-BFB0-1CA04DC2514D}" type="parTrans" cxnId="{809CC284-642F-4800-AFD9-EF2A5229FC59}">
      <dgm:prSet/>
      <dgm:spPr/>
      <dgm:t>
        <a:bodyPr/>
        <a:lstStyle/>
        <a:p>
          <a:endParaRPr lang="en-AT"/>
        </a:p>
      </dgm:t>
    </dgm:pt>
    <dgm:pt modelId="{17916BCB-FD11-4461-959F-730BE9EA22AB}" type="sibTrans" cxnId="{809CC284-642F-4800-AFD9-EF2A5229FC59}">
      <dgm:prSet/>
      <dgm:spPr/>
      <dgm:t>
        <a:bodyPr/>
        <a:lstStyle/>
        <a:p>
          <a:endParaRPr lang="en-AT"/>
        </a:p>
      </dgm:t>
    </dgm:pt>
    <dgm:pt modelId="{50648F6F-FCC6-4447-B107-F58ED18D1653}">
      <dgm:prSet/>
      <dgm:spPr/>
      <dgm:t>
        <a:bodyPr/>
        <a:lstStyle/>
        <a:p>
          <a:r>
            <a:rPr lang="en-US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4. DH Supply Dispatch</a:t>
          </a:r>
          <a:endParaRPr lang="en-AT" b="1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D182D82-21F3-487F-8253-E5D708B6FFAB}" type="parTrans" cxnId="{B6861770-A18D-4B9E-B333-3C512BB0ED9E}">
      <dgm:prSet/>
      <dgm:spPr/>
      <dgm:t>
        <a:bodyPr/>
        <a:lstStyle/>
        <a:p>
          <a:endParaRPr lang="en-AT"/>
        </a:p>
      </dgm:t>
    </dgm:pt>
    <dgm:pt modelId="{B64EADFE-E47F-4493-BE56-6463265D0F7B}" type="sibTrans" cxnId="{B6861770-A18D-4B9E-B333-3C512BB0ED9E}">
      <dgm:prSet/>
      <dgm:spPr/>
      <dgm:t>
        <a:bodyPr/>
        <a:lstStyle/>
        <a:p>
          <a:endParaRPr lang="en-AT"/>
        </a:p>
      </dgm:t>
    </dgm:pt>
    <dgm:pt modelId="{48CE6E16-96C5-4243-9228-F97120C445ED}">
      <dgm:prSet phldrT="[Text]" custT="1"/>
      <dgm:spPr/>
      <dgm:t>
        <a:bodyPr/>
        <a:lstStyle/>
        <a:p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Modeled using the Renovation Effect tool of </a:t>
          </a:r>
          <a:r>
            <a:rPr lang="en-US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Hotmaps</a:t>
          </a: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 [1] and the DH expansion model of [2]</a:t>
          </a:r>
          <a:endParaRPr lang="en-A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211141-51BC-49EC-945D-A61AD1A7AE80}" type="parTrans" cxnId="{1D2A7A67-B6A1-4860-99FF-1BCE5E78E09F}">
      <dgm:prSet/>
      <dgm:spPr/>
      <dgm:t>
        <a:bodyPr/>
        <a:lstStyle/>
        <a:p>
          <a:endParaRPr lang="en-AT"/>
        </a:p>
      </dgm:t>
    </dgm:pt>
    <dgm:pt modelId="{356684FD-4E67-4A85-8BF7-910A8469BFA4}" type="sibTrans" cxnId="{1D2A7A67-B6A1-4860-99FF-1BCE5E78E09F}">
      <dgm:prSet/>
      <dgm:spPr/>
      <dgm:t>
        <a:bodyPr/>
        <a:lstStyle/>
        <a:p>
          <a:endParaRPr lang="en-AT"/>
        </a:p>
      </dgm:t>
    </dgm:pt>
    <dgm:pt modelId="{2EF6E869-DD69-4C3D-BA94-15066C83AD17}">
      <dgm:prSet phldrT="[Text]" custT="1"/>
      <dgm:spPr/>
      <dgm:t>
        <a:bodyPr/>
        <a:lstStyle/>
        <a:p>
          <a:r>
            <a:rPr kumimoji="0" lang="en-US" sz="18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RES and IEH potentials are calculated and mapped with a high spatial resolution. Potentials are mapped with the possible DH areas [3]</a:t>
          </a:r>
          <a:endParaRPr lang="en-A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C30DBF2-612A-4090-B756-5BA2BADF2A30}" type="sibTrans" cxnId="{B8FD069F-8F1A-4F56-8D02-AB2C7D6D8F83}">
      <dgm:prSet/>
      <dgm:spPr/>
      <dgm:t>
        <a:bodyPr/>
        <a:lstStyle/>
        <a:p>
          <a:endParaRPr lang="en-AT"/>
        </a:p>
      </dgm:t>
    </dgm:pt>
    <dgm:pt modelId="{1C7EDA80-E654-4E3A-8E49-E416A2F13B1F}" type="parTrans" cxnId="{B8FD069F-8F1A-4F56-8D02-AB2C7D6D8F83}">
      <dgm:prSet/>
      <dgm:spPr/>
      <dgm:t>
        <a:bodyPr/>
        <a:lstStyle/>
        <a:p>
          <a:endParaRPr lang="en-AT"/>
        </a:p>
      </dgm:t>
    </dgm:pt>
    <dgm:pt modelId="{F5DEA053-42AD-491E-93DC-63D5BB3CCE41}">
      <dgm:prSet phldrT="[Text]" custT="1"/>
      <dgm:spPr/>
      <dgm:t>
        <a:bodyPr/>
        <a:lstStyle/>
        <a:p>
          <a:r>
            <a:rPr kumimoji="0" lang="en-US" sz="18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DH areas are </a:t>
          </a:r>
          <a:r>
            <a:rPr kumimoji="0" lang="en-US" sz="1800" b="0" i="0" u="sng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clustered</a:t>
          </a:r>
          <a:r>
            <a:rPr kumimoji="0" lang="en-US" sz="18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 into up to </a:t>
          </a:r>
          <a:r>
            <a:rPr kumimoji="0" lang="en-US" sz="1800" b="0" i="0" u="sng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four groups for each MS </a:t>
          </a:r>
          <a:r>
            <a:rPr kumimoji="0" lang="en-US" sz="18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[3]</a:t>
          </a:r>
          <a:endParaRPr lang="en-A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D74A7C-285B-4FE9-A9BF-524656168CE6}" type="sibTrans" cxnId="{FD84A69B-CDB3-4D68-A5F0-83F304E944FE}">
      <dgm:prSet/>
      <dgm:spPr/>
      <dgm:t>
        <a:bodyPr/>
        <a:lstStyle/>
        <a:p>
          <a:endParaRPr lang="en-AT"/>
        </a:p>
      </dgm:t>
    </dgm:pt>
    <dgm:pt modelId="{3545ADD8-DFF1-4171-A257-C571616507A2}" type="parTrans" cxnId="{FD84A69B-CDB3-4D68-A5F0-83F304E944FE}">
      <dgm:prSet/>
      <dgm:spPr/>
      <dgm:t>
        <a:bodyPr/>
        <a:lstStyle/>
        <a:p>
          <a:endParaRPr lang="en-AT"/>
        </a:p>
      </dgm:t>
    </dgm:pt>
    <dgm:pt modelId="{64A25042-0C49-4A03-ADA5-BB113DDFFDDA}">
      <dgm:prSet custT="1"/>
      <dgm:spPr/>
      <dgm:t>
        <a:bodyPr/>
        <a:lstStyle/>
        <a:p>
          <a:r>
            <a:rPr lang="en-US" sz="1800" b="0" dirty="0">
              <a:latin typeface="Calibri Light" panose="020F0302020204030204" pitchFamily="34" charset="0"/>
              <a:cs typeface="Calibri Light" panose="020F0302020204030204" pitchFamily="34" charset="0"/>
            </a:rPr>
            <a:t>Modeled using </a:t>
          </a:r>
          <a:r>
            <a:rPr lang="en-US" sz="1800" b="0" dirty="0" err="1">
              <a:latin typeface="Calibri Light" panose="020F0302020204030204" pitchFamily="34" charset="0"/>
              <a:cs typeface="Calibri Light" panose="020F0302020204030204" pitchFamily="34" charset="0"/>
            </a:rPr>
            <a:t>Hotmaps</a:t>
          </a:r>
          <a:r>
            <a:rPr lang="en-US" sz="1800" b="0" dirty="0">
              <a:latin typeface="Calibri Light" panose="020F0302020204030204" pitchFamily="34" charset="0"/>
              <a:cs typeface="Calibri Light" panose="020F0302020204030204" pitchFamily="34" charset="0"/>
            </a:rPr>
            <a:t> DH Dispatch module [4]</a:t>
          </a:r>
          <a:endParaRPr lang="en-AT" sz="18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A0FC765-E632-4CF6-A790-1819BDA19E54}" type="parTrans" cxnId="{E06A9E51-5869-4B21-B798-EA2B82B4C9ED}">
      <dgm:prSet/>
      <dgm:spPr/>
      <dgm:t>
        <a:bodyPr/>
        <a:lstStyle/>
        <a:p>
          <a:endParaRPr lang="en-AT"/>
        </a:p>
      </dgm:t>
    </dgm:pt>
    <dgm:pt modelId="{C85AA51F-6331-4C49-A3D1-2BF5291B2717}" type="sibTrans" cxnId="{E06A9E51-5869-4B21-B798-EA2B82B4C9ED}">
      <dgm:prSet/>
      <dgm:spPr/>
      <dgm:t>
        <a:bodyPr/>
        <a:lstStyle/>
        <a:p>
          <a:endParaRPr lang="en-AT"/>
        </a:p>
      </dgm:t>
    </dgm:pt>
    <dgm:pt modelId="{24AA3FBB-AA51-4E91-BE3D-DF0AF3CB8BD0}">
      <dgm:prSet custT="1"/>
      <dgm:spPr/>
      <dgm:t>
        <a:bodyPr/>
        <a:lstStyle/>
        <a:p>
          <a:r>
            <a:rPr kumimoji="0" lang="en-US" sz="18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The cost-minimal DH supply dispatch is calculated for each cluster</a:t>
          </a:r>
          <a:endParaRPr lang="en-AT" sz="1800" b="0" dirty="0"/>
        </a:p>
      </dgm:t>
    </dgm:pt>
    <dgm:pt modelId="{5A415C78-31E3-44D4-B001-CF82FFE9EB33}" type="sibTrans" cxnId="{BBF62924-85CC-48CB-AF64-7D8021594CC6}">
      <dgm:prSet/>
      <dgm:spPr/>
      <dgm:t>
        <a:bodyPr/>
        <a:lstStyle/>
        <a:p>
          <a:endParaRPr lang="en-AT"/>
        </a:p>
      </dgm:t>
    </dgm:pt>
    <dgm:pt modelId="{53067CED-DF58-467E-AD1C-9F6DD678CF1E}" type="parTrans" cxnId="{BBF62924-85CC-48CB-AF64-7D8021594CC6}">
      <dgm:prSet/>
      <dgm:spPr/>
      <dgm:t>
        <a:bodyPr/>
        <a:lstStyle/>
        <a:p>
          <a:endParaRPr lang="en-AT"/>
        </a:p>
      </dgm:t>
    </dgm:pt>
    <dgm:pt modelId="{99B573EC-F73A-4BFE-9F3E-8E3963B521E1}" type="pres">
      <dgm:prSet presAssocID="{C81EBC41-6AE8-4322-B579-F749F03CE3AA}" presName="linearFlow" presStyleCnt="0">
        <dgm:presLayoutVars>
          <dgm:dir/>
          <dgm:animLvl val="lvl"/>
          <dgm:resizeHandles val="exact"/>
        </dgm:presLayoutVars>
      </dgm:prSet>
      <dgm:spPr/>
    </dgm:pt>
    <dgm:pt modelId="{4A357AB7-D443-4D12-9772-EC0F62A8EE80}" type="pres">
      <dgm:prSet presAssocID="{F6DB7F5C-915A-4A53-B1BC-78A201225EA2}" presName="composite" presStyleCnt="0"/>
      <dgm:spPr/>
    </dgm:pt>
    <dgm:pt modelId="{F06FB6EA-8A30-43A5-88F9-77FA258AECA4}" type="pres">
      <dgm:prSet presAssocID="{F6DB7F5C-915A-4A53-B1BC-78A201225EA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2CF99FF-5EC0-4B5F-83AE-0D17077ED1F8}" type="pres">
      <dgm:prSet presAssocID="{F6DB7F5C-915A-4A53-B1BC-78A201225EA2}" presName="descendantText" presStyleLbl="alignAcc1" presStyleIdx="0" presStyleCnt="4" custLinFactY="-81844" custLinFactNeighborX="7061" custLinFactNeighborY="-100000">
        <dgm:presLayoutVars>
          <dgm:bulletEnabled val="1"/>
        </dgm:presLayoutVars>
      </dgm:prSet>
      <dgm:spPr/>
    </dgm:pt>
    <dgm:pt modelId="{55B6F853-90C3-443C-A3A1-597EA31F2055}" type="pres">
      <dgm:prSet presAssocID="{DCD63C9D-223A-4E54-A73E-BC1F3F839904}" presName="sp" presStyleCnt="0"/>
      <dgm:spPr/>
    </dgm:pt>
    <dgm:pt modelId="{9306E9BA-F712-4BC7-802D-9598A9468BD4}" type="pres">
      <dgm:prSet presAssocID="{83B0AE48-3A4E-4E5D-9AA0-FDBAA32937FD}" presName="composite" presStyleCnt="0"/>
      <dgm:spPr/>
    </dgm:pt>
    <dgm:pt modelId="{09F280EF-28F0-46C9-A09B-443B349A1A26}" type="pres">
      <dgm:prSet presAssocID="{83B0AE48-3A4E-4E5D-9AA0-FDBAA32937F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5CAF12B-8DE0-4E60-A382-3DB271570D25}" type="pres">
      <dgm:prSet presAssocID="{83B0AE48-3A4E-4E5D-9AA0-FDBAA32937FD}" presName="descendantText" presStyleLbl="alignAcc1" presStyleIdx="1" presStyleCnt="4">
        <dgm:presLayoutVars>
          <dgm:bulletEnabled val="1"/>
        </dgm:presLayoutVars>
      </dgm:prSet>
      <dgm:spPr/>
    </dgm:pt>
    <dgm:pt modelId="{48F1F87E-5A65-41EA-A0CE-E28EF58AEAB1}" type="pres">
      <dgm:prSet presAssocID="{8DD495AB-DC93-407E-9694-98FBAFCBAC08}" presName="sp" presStyleCnt="0"/>
      <dgm:spPr/>
    </dgm:pt>
    <dgm:pt modelId="{F905104F-B7DD-4DFC-86CD-AEEF6FBE0E06}" type="pres">
      <dgm:prSet presAssocID="{18FC3542-A89C-451A-AEB7-C3D8A8A655E3}" presName="composite" presStyleCnt="0"/>
      <dgm:spPr/>
    </dgm:pt>
    <dgm:pt modelId="{1E6FFCC5-20AC-4C39-961A-E14DC4F4B84F}" type="pres">
      <dgm:prSet presAssocID="{18FC3542-A89C-451A-AEB7-C3D8A8A655E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511E7FA-1A10-4E1D-AF6F-0D7E7CB0652C}" type="pres">
      <dgm:prSet presAssocID="{18FC3542-A89C-451A-AEB7-C3D8A8A655E3}" presName="descendantText" presStyleLbl="alignAcc1" presStyleIdx="2" presStyleCnt="4">
        <dgm:presLayoutVars>
          <dgm:bulletEnabled val="1"/>
        </dgm:presLayoutVars>
      </dgm:prSet>
      <dgm:spPr/>
    </dgm:pt>
    <dgm:pt modelId="{EF9441C1-847E-4372-AD9A-5236B89E1993}" type="pres">
      <dgm:prSet presAssocID="{17916BCB-FD11-4461-959F-730BE9EA22AB}" presName="sp" presStyleCnt="0"/>
      <dgm:spPr/>
    </dgm:pt>
    <dgm:pt modelId="{BD890527-46FB-434C-8336-0E24C97DF545}" type="pres">
      <dgm:prSet presAssocID="{50648F6F-FCC6-4447-B107-F58ED18D1653}" presName="composite" presStyleCnt="0"/>
      <dgm:spPr/>
    </dgm:pt>
    <dgm:pt modelId="{8BFC8768-6843-4B15-8DC6-B8FAF8858EC9}" type="pres">
      <dgm:prSet presAssocID="{50648F6F-FCC6-4447-B107-F58ED18D165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6B868D0-683D-4891-A24E-FAE97DFB5880}" type="pres">
      <dgm:prSet presAssocID="{50648F6F-FCC6-4447-B107-F58ED18D165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ECD0A11-FBB7-4FA1-8CEE-B09F33B6930D}" type="presOf" srcId="{38F54A2D-5C43-44FD-A456-0F2576ADE97A}" destId="{62CF99FF-5EC0-4B5F-83AE-0D17077ED1F8}" srcOrd="0" destOrd="0" presId="urn:microsoft.com/office/officeart/2005/8/layout/chevron2"/>
    <dgm:cxn modelId="{BBF62924-85CC-48CB-AF64-7D8021594CC6}" srcId="{50648F6F-FCC6-4447-B107-F58ED18D1653}" destId="{24AA3FBB-AA51-4E91-BE3D-DF0AF3CB8BD0}" srcOrd="1" destOrd="0" parTransId="{53067CED-DF58-467E-AD1C-9F6DD678CF1E}" sibTransId="{5A415C78-31E3-44D4-B001-CF82FFE9EB33}"/>
    <dgm:cxn modelId="{72FA8D29-FA38-496E-AC54-4FEC734027EA}" type="presOf" srcId="{48CE6E16-96C5-4243-9228-F97120C445ED}" destId="{95CAF12B-8DE0-4E60-A382-3DB271570D25}" srcOrd="0" destOrd="0" presId="urn:microsoft.com/office/officeart/2005/8/layout/chevron2"/>
    <dgm:cxn modelId="{5D27333F-9EE3-41BD-9AF5-9DAA63CFCE21}" type="presOf" srcId="{F6DB7F5C-915A-4A53-B1BC-78A201225EA2}" destId="{F06FB6EA-8A30-43A5-88F9-77FA258AECA4}" srcOrd="0" destOrd="0" presId="urn:microsoft.com/office/officeart/2005/8/layout/chevron2"/>
    <dgm:cxn modelId="{2C91873F-78AA-4399-975F-DCBD844AD611}" srcId="{C81EBC41-6AE8-4322-B579-F749F03CE3AA}" destId="{F6DB7F5C-915A-4A53-B1BC-78A201225EA2}" srcOrd="0" destOrd="0" parTransId="{5C1362B5-2836-4F73-8BD5-331C14BDC9AA}" sibTransId="{DCD63C9D-223A-4E54-A73E-BC1F3F839904}"/>
    <dgm:cxn modelId="{C0E7F45D-CE3C-450C-AD77-C6B5FFAC5D11}" srcId="{83B0AE48-3A4E-4E5D-9AA0-FDBAA32937FD}" destId="{F06F50C1-075B-41F5-A429-CB304393D7D1}" srcOrd="1" destOrd="0" parTransId="{B92ABE24-E212-470E-8667-15F20B00E0EA}" sibTransId="{4EBCE89F-6A54-4F00-A338-FDCAA65BBF7B}"/>
    <dgm:cxn modelId="{1D2A7A67-B6A1-4860-99FF-1BCE5E78E09F}" srcId="{83B0AE48-3A4E-4E5D-9AA0-FDBAA32937FD}" destId="{48CE6E16-96C5-4243-9228-F97120C445ED}" srcOrd="0" destOrd="0" parTransId="{D8211141-51BC-49EC-945D-A61AD1A7AE80}" sibTransId="{356684FD-4E67-4A85-8BF7-910A8469BFA4}"/>
    <dgm:cxn modelId="{0DCD104A-C2B5-4E80-9AEB-6909C0E3EF3A}" type="presOf" srcId="{64A25042-0C49-4A03-ADA5-BB113DDFFDDA}" destId="{F6B868D0-683D-4891-A24E-FAE97DFB5880}" srcOrd="0" destOrd="0" presId="urn:microsoft.com/office/officeart/2005/8/layout/chevron2"/>
    <dgm:cxn modelId="{B6861770-A18D-4B9E-B333-3C512BB0ED9E}" srcId="{C81EBC41-6AE8-4322-B579-F749F03CE3AA}" destId="{50648F6F-FCC6-4447-B107-F58ED18D1653}" srcOrd="3" destOrd="0" parTransId="{AD182D82-21F3-487F-8253-E5D708B6FFAB}" sibTransId="{B64EADFE-E47F-4493-BE56-6463265D0F7B}"/>
    <dgm:cxn modelId="{E06A9E51-5869-4B21-B798-EA2B82B4C9ED}" srcId="{50648F6F-FCC6-4447-B107-F58ED18D1653}" destId="{64A25042-0C49-4A03-ADA5-BB113DDFFDDA}" srcOrd="0" destOrd="0" parTransId="{4A0FC765-E632-4CF6-A790-1819BDA19E54}" sibTransId="{C85AA51F-6331-4C49-A3D1-2BF5291B2717}"/>
    <dgm:cxn modelId="{4978B17C-5A44-4747-80FF-8E17BEEFD4D6}" type="presOf" srcId="{18FC3542-A89C-451A-AEB7-C3D8A8A655E3}" destId="{1E6FFCC5-20AC-4C39-961A-E14DC4F4B84F}" srcOrd="0" destOrd="0" presId="urn:microsoft.com/office/officeart/2005/8/layout/chevron2"/>
    <dgm:cxn modelId="{809CC284-642F-4800-AFD9-EF2A5229FC59}" srcId="{C81EBC41-6AE8-4322-B579-F749F03CE3AA}" destId="{18FC3542-A89C-451A-AEB7-C3D8A8A655E3}" srcOrd="2" destOrd="0" parTransId="{CF56B1AC-52BA-4E0C-BFB0-1CA04DC2514D}" sibTransId="{17916BCB-FD11-4461-959F-730BE9EA22AB}"/>
    <dgm:cxn modelId="{7041E488-90DF-4280-BCBA-D33792DA4AE1}" type="presOf" srcId="{C81EBC41-6AE8-4322-B579-F749F03CE3AA}" destId="{99B573EC-F73A-4BFE-9F3E-8E3963B521E1}" srcOrd="0" destOrd="0" presId="urn:microsoft.com/office/officeart/2005/8/layout/chevron2"/>
    <dgm:cxn modelId="{44ED8E91-B9D3-446A-8AED-CA24189B0922}" type="presOf" srcId="{50648F6F-FCC6-4447-B107-F58ED18D1653}" destId="{8BFC8768-6843-4B15-8DC6-B8FAF8858EC9}" srcOrd="0" destOrd="0" presId="urn:microsoft.com/office/officeart/2005/8/layout/chevron2"/>
    <dgm:cxn modelId="{37483A94-4F5B-4D65-B940-24D8CE5DBDE2}" type="presOf" srcId="{F06F50C1-075B-41F5-A429-CB304393D7D1}" destId="{95CAF12B-8DE0-4E60-A382-3DB271570D25}" srcOrd="0" destOrd="1" presId="urn:microsoft.com/office/officeart/2005/8/layout/chevron2"/>
    <dgm:cxn modelId="{FD84A69B-CDB3-4D68-A5F0-83F304E944FE}" srcId="{18FC3542-A89C-451A-AEB7-C3D8A8A655E3}" destId="{F5DEA053-42AD-491E-93DC-63D5BB3CCE41}" srcOrd="1" destOrd="0" parTransId="{3545ADD8-DFF1-4171-A257-C571616507A2}" sibTransId="{05D74A7C-285B-4FE9-A9BF-524656168CE6}"/>
    <dgm:cxn modelId="{B8FD069F-8F1A-4F56-8D02-AB2C7D6D8F83}" srcId="{18FC3542-A89C-451A-AEB7-C3D8A8A655E3}" destId="{2EF6E869-DD69-4C3D-BA94-15066C83AD17}" srcOrd="0" destOrd="0" parTransId="{1C7EDA80-E654-4E3A-8E49-E416A2F13B1F}" sibTransId="{7C30DBF2-612A-4090-B756-5BA2BADF2A30}"/>
    <dgm:cxn modelId="{F000D9A6-15D3-4364-95E9-AB214D5F1DF3}" srcId="{F6DB7F5C-915A-4A53-B1BC-78A201225EA2}" destId="{38F54A2D-5C43-44FD-A456-0F2576ADE97A}" srcOrd="0" destOrd="0" parTransId="{053EDB1E-B49C-48EB-97AE-84AB86875567}" sibTransId="{858A5F49-2502-40C8-8C62-271C7095DBBC}"/>
    <dgm:cxn modelId="{592FA0C3-00CB-477B-978E-C3961D16F4E4}" type="presOf" srcId="{24AA3FBB-AA51-4E91-BE3D-DF0AF3CB8BD0}" destId="{F6B868D0-683D-4891-A24E-FAE97DFB5880}" srcOrd="0" destOrd="1" presId="urn:microsoft.com/office/officeart/2005/8/layout/chevron2"/>
    <dgm:cxn modelId="{56843FCF-45C3-41F3-B672-4BA64C707F67}" type="presOf" srcId="{83B0AE48-3A4E-4E5D-9AA0-FDBAA32937FD}" destId="{09F280EF-28F0-46C9-A09B-443B349A1A26}" srcOrd="0" destOrd="0" presId="urn:microsoft.com/office/officeart/2005/8/layout/chevron2"/>
    <dgm:cxn modelId="{64BCB8D7-D118-4B53-9405-6449D9B143C3}" srcId="{C81EBC41-6AE8-4322-B579-F749F03CE3AA}" destId="{83B0AE48-3A4E-4E5D-9AA0-FDBAA32937FD}" srcOrd="1" destOrd="0" parTransId="{6D2547A8-17BA-4E6A-B423-48FC181F14A7}" sibTransId="{8DD495AB-DC93-407E-9694-98FBAFCBAC08}"/>
    <dgm:cxn modelId="{FF77A3E6-C64C-400B-989E-CCF080F6006B}" type="presOf" srcId="{2EF6E869-DD69-4C3D-BA94-15066C83AD17}" destId="{D511E7FA-1A10-4E1D-AF6F-0D7E7CB0652C}" srcOrd="0" destOrd="0" presId="urn:microsoft.com/office/officeart/2005/8/layout/chevron2"/>
    <dgm:cxn modelId="{8531DBE9-74D6-4790-9050-7522998B766B}" type="presOf" srcId="{F5DEA053-42AD-491E-93DC-63D5BB3CCE41}" destId="{D511E7FA-1A10-4E1D-AF6F-0D7E7CB0652C}" srcOrd="0" destOrd="1" presId="urn:microsoft.com/office/officeart/2005/8/layout/chevron2"/>
    <dgm:cxn modelId="{EE469BA5-6F48-4B85-A50B-B6DDB40A6118}" type="presParOf" srcId="{99B573EC-F73A-4BFE-9F3E-8E3963B521E1}" destId="{4A357AB7-D443-4D12-9772-EC0F62A8EE80}" srcOrd="0" destOrd="0" presId="urn:microsoft.com/office/officeart/2005/8/layout/chevron2"/>
    <dgm:cxn modelId="{0D215CCA-C57A-4505-9B18-695B424CCA27}" type="presParOf" srcId="{4A357AB7-D443-4D12-9772-EC0F62A8EE80}" destId="{F06FB6EA-8A30-43A5-88F9-77FA258AECA4}" srcOrd="0" destOrd="0" presId="urn:microsoft.com/office/officeart/2005/8/layout/chevron2"/>
    <dgm:cxn modelId="{168313E3-BADD-485B-A3D6-8572C61CB749}" type="presParOf" srcId="{4A357AB7-D443-4D12-9772-EC0F62A8EE80}" destId="{62CF99FF-5EC0-4B5F-83AE-0D17077ED1F8}" srcOrd="1" destOrd="0" presId="urn:microsoft.com/office/officeart/2005/8/layout/chevron2"/>
    <dgm:cxn modelId="{EFD8347C-7BB2-4D28-9826-3A5A76BF37BF}" type="presParOf" srcId="{99B573EC-F73A-4BFE-9F3E-8E3963B521E1}" destId="{55B6F853-90C3-443C-A3A1-597EA31F2055}" srcOrd="1" destOrd="0" presId="urn:microsoft.com/office/officeart/2005/8/layout/chevron2"/>
    <dgm:cxn modelId="{B4901EED-0794-4227-B771-C39D73616ED1}" type="presParOf" srcId="{99B573EC-F73A-4BFE-9F3E-8E3963B521E1}" destId="{9306E9BA-F712-4BC7-802D-9598A9468BD4}" srcOrd="2" destOrd="0" presId="urn:microsoft.com/office/officeart/2005/8/layout/chevron2"/>
    <dgm:cxn modelId="{C766FA14-4791-47BB-BE72-C29680ED0D8A}" type="presParOf" srcId="{9306E9BA-F712-4BC7-802D-9598A9468BD4}" destId="{09F280EF-28F0-46C9-A09B-443B349A1A26}" srcOrd="0" destOrd="0" presId="urn:microsoft.com/office/officeart/2005/8/layout/chevron2"/>
    <dgm:cxn modelId="{4AE57E49-D200-4B6B-8EE3-DFA0408C0CDE}" type="presParOf" srcId="{9306E9BA-F712-4BC7-802D-9598A9468BD4}" destId="{95CAF12B-8DE0-4E60-A382-3DB271570D25}" srcOrd="1" destOrd="0" presId="urn:microsoft.com/office/officeart/2005/8/layout/chevron2"/>
    <dgm:cxn modelId="{DF289C7D-8DA2-46BE-AF72-8E112C09BF0E}" type="presParOf" srcId="{99B573EC-F73A-4BFE-9F3E-8E3963B521E1}" destId="{48F1F87E-5A65-41EA-A0CE-E28EF58AEAB1}" srcOrd="3" destOrd="0" presId="urn:microsoft.com/office/officeart/2005/8/layout/chevron2"/>
    <dgm:cxn modelId="{F7912C4F-383C-44A2-9BBB-624A54A3FBCD}" type="presParOf" srcId="{99B573EC-F73A-4BFE-9F3E-8E3963B521E1}" destId="{F905104F-B7DD-4DFC-86CD-AEEF6FBE0E06}" srcOrd="4" destOrd="0" presId="urn:microsoft.com/office/officeart/2005/8/layout/chevron2"/>
    <dgm:cxn modelId="{CA45070F-3749-45BF-A6EC-FEE5D890195D}" type="presParOf" srcId="{F905104F-B7DD-4DFC-86CD-AEEF6FBE0E06}" destId="{1E6FFCC5-20AC-4C39-961A-E14DC4F4B84F}" srcOrd="0" destOrd="0" presId="urn:microsoft.com/office/officeart/2005/8/layout/chevron2"/>
    <dgm:cxn modelId="{37B71D59-1F46-4715-9E16-07B456E7BDE5}" type="presParOf" srcId="{F905104F-B7DD-4DFC-86CD-AEEF6FBE0E06}" destId="{D511E7FA-1A10-4E1D-AF6F-0D7E7CB0652C}" srcOrd="1" destOrd="0" presId="urn:microsoft.com/office/officeart/2005/8/layout/chevron2"/>
    <dgm:cxn modelId="{F5C8E8EE-120E-4763-85DD-1D8B7A723A4C}" type="presParOf" srcId="{99B573EC-F73A-4BFE-9F3E-8E3963B521E1}" destId="{EF9441C1-847E-4372-AD9A-5236B89E1993}" srcOrd="5" destOrd="0" presId="urn:microsoft.com/office/officeart/2005/8/layout/chevron2"/>
    <dgm:cxn modelId="{363D36AD-D765-414B-812A-539928B6B00F}" type="presParOf" srcId="{99B573EC-F73A-4BFE-9F3E-8E3963B521E1}" destId="{BD890527-46FB-434C-8336-0E24C97DF545}" srcOrd="6" destOrd="0" presId="urn:microsoft.com/office/officeart/2005/8/layout/chevron2"/>
    <dgm:cxn modelId="{AD683D5B-09A1-46B7-8497-98C7905A837A}" type="presParOf" srcId="{BD890527-46FB-434C-8336-0E24C97DF545}" destId="{8BFC8768-6843-4B15-8DC6-B8FAF8858EC9}" srcOrd="0" destOrd="0" presId="urn:microsoft.com/office/officeart/2005/8/layout/chevron2"/>
    <dgm:cxn modelId="{24B00689-7DE5-417B-AA27-B256AE3AC171}" type="presParOf" srcId="{BD890527-46FB-434C-8336-0E24C97DF545}" destId="{F6B868D0-683D-4891-A24E-FAE97DFB58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FB6EA-8A30-43A5-88F9-77FA258AECA4}">
      <dsp:nvSpPr>
        <dsp:cNvPr id="0" name=""/>
        <dsp:cNvSpPr/>
      </dsp:nvSpPr>
      <dsp:spPr>
        <a:xfrm rot="5400000">
          <a:off x="-213433" y="215046"/>
          <a:ext cx="1422891" cy="9960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1. Building Stock</a:t>
          </a:r>
          <a:endParaRPr lang="en-AT" sz="1400" b="1" kern="1200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2" y="499624"/>
        <a:ext cx="996023" cy="426868"/>
      </dsp:txXfrm>
    </dsp:sp>
    <dsp:sp modelId="{62CF99FF-5EC0-4B5F-83AE-0D17077ED1F8}">
      <dsp:nvSpPr>
        <dsp:cNvPr id="0" name=""/>
        <dsp:cNvSpPr/>
      </dsp:nvSpPr>
      <dsp:spPr>
        <a:xfrm rot="5400000">
          <a:off x="3967215" y="-2971191"/>
          <a:ext cx="924879" cy="6867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Modeled using INVERT/EE-Lab</a:t>
          </a:r>
          <a:r>
            <a:rPr lang="en-US" sz="1400" kern="1200" baseline="50000" dirty="0">
              <a:latin typeface="Calibri Light" panose="020F0302020204030204" pitchFamily="34" charset="0"/>
              <a:cs typeface="Calibri Light" panose="020F0302020204030204" pitchFamily="34" charset="0"/>
            </a:rPr>
            <a:t>1</a:t>
          </a:r>
          <a:endParaRPr lang="en-AT" sz="1800" kern="1200" baseline="500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996024" y="45149"/>
        <a:ext cx="6822113" cy="834581"/>
      </dsp:txXfrm>
    </dsp:sp>
    <dsp:sp modelId="{09F280EF-28F0-46C9-A09B-443B349A1A26}">
      <dsp:nvSpPr>
        <dsp:cNvPr id="0" name=""/>
        <dsp:cNvSpPr/>
      </dsp:nvSpPr>
      <dsp:spPr>
        <a:xfrm rot="5400000">
          <a:off x="-213433" y="1493032"/>
          <a:ext cx="1422891" cy="9960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2. DH Expansion</a:t>
          </a:r>
          <a:endParaRPr lang="en-AT" sz="1400" b="1" kern="1200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2" y="1777610"/>
        <a:ext cx="996023" cy="426868"/>
      </dsp:txXfrm>
    </dsp:sp>
    <dsp:sp modelId="{95CAF12B-8DE0-4E60-A382-3DB271570D25}">
      <dsp:nvSpPr>
        <dsp:cNvPr id="0" name=""/>
        <dsp:cNvSpPr/>
      </dsp:nvSpPr>
      <dsp:spPr>
        <a:xfrm rot="5400000">
          <a:off x="3967215" y="-1691592"/>
          <a:ext cx="924879" cy="6867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Modeled using the Renovation Effect tool of </a:t>
          </a:r>
          <a:r>
            <a:rPr lang="en-US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Hotmaps</a:t>
          </a: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[1] and the DH expansion model of [2]</a:t>
          </a:r>
          <a:endParaRPr lang="en-A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Possible future DH areas are identified based on the distribution costs</a:t>
          </a:r>
          <a:endParaRPr lang="en-A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996024" y="1324748"/>
        <a:ext cx="6822113" cy="834581"/>
      </dsp:txXfrm>
    </dsp:sp>
    <dsp:sp modelId="{1E6FFCC5-20AC-4C39-961A-E14DC4F4B84F}">
      <dsp:nvSpPr>
        <dsp:cNvPr id="0" name=""/>
        <dsp:cNvSpPr/>
      </dsp:nvSpPr>
      <dsp:spPr>
        <a:xfrm rot="5400000">
          <a:off x="-213433" y="2771018"/>
          <a:ext cx="1422891" cy="9960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3. RES Potential</a:t>
          </a:r>
          <a:endParaRPr lang="en-AT" sz="1400" b="1" kern="1200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2" y="3055596"/>
        <a:ext cx="996023" cy="426868"/>
      </dsp:txXfrm>
    </dsp:sp>
    <dsp:sp modelId="{D511E7FA-1A10-4E1D-AF6F-0D7E7CB0652C}">
      <dsp:nvSpPr>
        <dsp:cNvPr id="0" name=""/>
        <dsp:cNvSpPr/>
      </dsp:nvSpPr>
      <dsp:spPr>
        <a:xfrm rot="5400000">
          <a:off x="3967215" y="-413606"/>
          <a:ext cx="924879" cy="6867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RES and IEH potentials are calculated and mapped with a high spatial resolution. Potentials are mapped with the possible DH areas [3]</a:t>
          </a:r>
          <a:endParaRPr lang="en-A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DH areas are </a:t>
          </a:r>
          <a:r>
            <a:rPr kumimoji="0" lang="en-US" sz="1800" b="0" i="0" u="sng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clustered</a:t>
          </a: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 into up to </a:t>
          </a:r>
          <a:r>
            <a:rPr kumimoji="0" lang="en-US" sz="1800" b="0" i="0" u="sng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four groups for each MS </a:t>
          </a: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[3]</a:t>
          </a:r>
          <a:endParaRPr lang="en-A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996024" y="2602734"/>
        <a:ext cx="6822113" cy="834581"/>
      </dsp:txXfrm>
    </dsp:sp>
    <dsp:sp modelId="{8BFC8768-6843-4B15-8DC6-B8FAF8858EC9}">
      <dsp:nvSpPr>
        <dsp:cNvPr id="0" name=""/>
        <dsp:cNvSpPr/>
      </dsp:nvSpPr>
      <dsp:spPr>
        <a:xfrm rot="5400000">
          <a:off x="-213433" y="4049004"/>
          <a:ext cx="1422891" cy="9960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4. DH Supply Dispatch</a:t>
          </a:r>
          <a:endParaRPr lang="en-AT" sz="1400" b="1" kern="1200" dirty="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2" y="4333582"/>
        <a:ext cx="996023" cy="426868"/>
      </dsp:txXfrm>
    </dsp:sp>
    <dsp:sp modelId="{F6B868D0-683D-4891-A24E-FAE97DFB5880}">
      <dsp:nvSpPr>
        <dsp:cNvPr id="0" name=""/>
        <dsp:cNvSpPr/>
      </dsp:nvSpPr>
      <dsp:spPr>
        <a:xfrm rot="5400000">
          <a:off x="3967215" y="864379"/>
          <a:ext cx="924879" cy="6867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Modeled using </a:t>
          </a:r>
          <a:r>
            <a:rPr lang="en-US" sz="1800" b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Hotmaps</a:t>
          </a:r>
          <a:r>
            <a:rPr lang="en-US" sz="18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DH Dispatch module [4]</a:t>
          </a:r>
          <a:endParaRPr lang="en-AT" sz="18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rPr>
            <a:t>The cost-minimal DH supply dispatch is calculated for each cluster</a:t>
          </a:r>
          <a:endParaRPr lang="en-AT" sz="1800" b="0" kern="1200" dirty="0"/>
        </a:p>
      </dsp:txBody>
      <dsp:txXfrm rot="-5400000">
        <a:off x="996024" y="3880720"/>
        <a:ext cx="6822113" cy="834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r">
              <a:defRPr sz="1200"/>
            </a:lvl1pPr>
          </a:lstStyle>
          <a:p>
            <a:fld id="{69DCFC9F-2ED1-4053-90BE-09D135DF6F42}" type="datetimeFigureOut">
              <a:rPr lang="de-AT" smtClean="0"/>
              <a:t>15.02.2023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r">
              <a:defRPr sz="1200"/>
            </a:lvl1pPr>
          </a:lstStyle>
          <a:p>
            <a:fld id="{8AB900D3-2AC3-43D9-A379-9F104B57A2C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320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r">
              <a:defRPr sz="1200"/>
            </a:lvl1pPr>
          </a:lstStyle>
          <a:p>
            <a:fld id="{1B72F5FA-EFC0-4D96-8360-6E3713BA8A71}" type="datetimeFigureOut">
              <a:rPr lang="de-AT" smtClean="0"/>
              <a:t>15.02.2023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1" rIns="91840" bIns="45921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840" tIns="45921" rIns="91840" bIns="459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r">
              <a:defRPr sz="1200"/>
            </a:lvl1pPr>
          </a:lstStyle>
          <a:p>
            <a:fld id="{FCA15CD0-3D63-4502-9461-AA2B7FACC3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5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20D8D-2168-47E4-9F8C-A443EA723D1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59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877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45735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33874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69550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92798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76360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917092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9313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4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96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821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11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54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46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503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964" lvl="1" indent="-34290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84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36687" y="2153750"/>
            <a:ext cx="11718627" cy="12091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6687" y="3772533"/>
            <a:ext cx="8102600" cy="22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Name</a:t>
            </a:r>
            <a:endParaRPr lang="de-A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6687" y="4077333"/>
            <a:ext cx="8102600" cy="25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Date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701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2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90751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7130E3-6F92-4A46-8301-D5ABEE1C3028}" type="datetimeFigureOut">
              <a:rPr lang="de-DE"/>
              <a:pPr>
                <a:defRPr/>
              </a:pPr>
              <a:t>15.02.2023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D50E48-CF8B-43A9-9156-5B7295AF0D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78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4" y="2928937"/>
            <a:ext cx="8191557" cy="1255711"/>
          </a:xfrm>
          <a:prstGeom prst="rect">
            <a:avLst/>
          </a:prstGeom>
        </p:spPr>
        <p:txBody>
          <a:bodyPr/>
          <a:lstStyle>
            <a:lvl1pPr algn="r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3" y="6000753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04664"/>
            <a:ext cx="2010555" cy="9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6FE340C-74AD-4715-B0D9-9C18CB30E090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1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C51F5-093E-44B1-B9D9-E8F9CA1C8469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3618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4A099-EFF9-4D67-8B14-3CB59D20FEB4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43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6749F-CC00-47DF-B357-C75F4614D923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4051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F5217-9199-4887-9B50-1B694CC0ECF5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7354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3A052-E39D-4F01-A46E-FF8A563E9316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334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031EA-15E7-4071-9A9E-24470F614143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82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069FD-845B-40CE-979B-BFBE99311DEF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346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007533" y="288000"/>
            <a:ext cx="10752668" cy="7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07533" y="1484314"/>
            <a:ext cx="10752667" cy="4537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2200">
                <a:solidFill>
                  <a:schemeClr val="accent1"/>
                </a:solidFill>
              </a:defRPr>
            </a:lvl1pPr>
            <a:lvl2pPr marL="252000" indent="-252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●"/>
              <a:defRPr sz="2000"/>
            </a:lvl2pPr>
            <a:lvl3pPr marL="504000" indent="-252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‒"/>
              <a:defRPr sz="1800"/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3"/>
          </p:nvPr>
        </p:nvSpPr>
        <p:spPr>
          <a:xfrm>
            <a:off x="6576485" y="6381750"/>
            <a:ext cx="4512071" cy="4320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7534" y="6381751"/>
            <a:ext cx="518371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err="1"/>
              <a:t>Vortragstitel│Referentenname│Ort│Datum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65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8C9BE-0080-4775-A3AB-B1FA42E6F824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9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ACC01-DC0F-46A1-9351-AB36D6D139E2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2251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D1FBA-EC19-43F9-BCF2-F335F7D279DD}" type="datetime1">
              <a:rPr lang="de-AT" smtClean="0"/>
              <a:t>15.02.2023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280E-5524-4E13-BDB5-CC1F2BB0CC44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9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07533" y="288000"/>
            <a:ext cx="10752668" cy="79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7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538459"/>
            <a:ext cx="11265408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63296" y="158697"/>
            <a:ext cx="11265408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title style</a:t>
            </a:r>
            <a:endParaRPr lang="de-AT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3551" y="566738"/>
            <a:ext cx="11264900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/>
              <a:t>Content title</a:t>
            </a:r>
            <a:endParaRPr lang="de-AT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651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36687" y="2153750"/>
            <a:ext cx="11718627" cy="12091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6687" y="3772533"/>
            <a:ext cx="8102600" cy="22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Name</a:t>
            </a:r>
            <a:endParaRPr lang="de-A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6687" y="4077333"/>
            <a:ext cx="8102600" cy="25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Date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539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3551" y="566738"/>
            <a:ext cx="11264900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/>
              <a:t>Contents</a:t>
            </a:r>
            <a:endParaRPr lang="de-AT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3296" y="1538459"/>
            <a:ext cx="11265408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6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089AAABE-2D82-44DE-A728-5CB97C3A7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5"/>
          <a:stretch/>
        </p:blipFill>
        <p:spPr>
          <a:xfrm>
            <a:off x="0" y="-36362"/>
            <a:ext cx="12192000" cy="579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296" y="1227551"/>
            <a:ext cx="11265408" cy="4846333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to edit Section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3551" y="566739"/>
            <a:ext cx="11264900" cy="459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400" noProof="0" dirty="0"/>
              <a:t>Content title</a:t>
            </a:r>
            <a:endParaRPr lang="en-GB" noProof="0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 dirty="0"/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6986E7D0-4DD1-47A1-8627-A34BBCB23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6"/>
          <a:stretch/>
        </p:blipFill>
        <p:spPr bwMode="auto">
          <a:xfrm>
            <a:off x="85969" y="49113"/>
            <a:ext cx="633723" cy="4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41" descr="eeg_logo-higher-resolution">
            <a:extLst>
              <a:ext uri="{FF2B5EF4-FFF2-40B4-BE49-F238E27FC236}">
                <a16:creationId xmlns:a16="http://schemas.microsoft.com/office/drawing/2014/main" id="{DAE9D105-BA35-4EFF-BB80-E99499FC4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2" y="48998"/>
            <a:ext cx="852531" cy="4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BA095E-6516-4F1B-B378-015BE2B3DB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00" y="48999"/>
            <a:ext cx="1445731" cy="453501"/>
          </a:xfrm>
          <a:prstGeom prst="rect">
            <a:avLst/>
          </a:prstGeom>
        </p:spPr>
      </p:pic>
      <p:cxnSp>
        <p:nvCxnSpPr>
          <p:cNvPr id="11" name="Gerade Verbindung 6">
            <a:extLst>
              <a:ext uri="{FF2B5EF4-FFF2-40B4-BE49-F238E27FC236}">
                <a16:creationId xmlns:a16="http://schemas.microsoft.com/office/drawing/2014/main" id="{6DE63030-34A0-4745-8AD3-65933BA24486}"/>
              </a:ext>
            </a:extLst>
          </p:cNvPr>
          <p:cNvCxnSpPr/>
          <p:nvPr userDrawn="1"/>
        </p:nvCxnSpPr>
        <p:spPr>
          <a:xfrm>
            <a:off x="614400" y="1126659"/>
            <a:ext cx="10963200" cy="0"/>
          </a:xfrm>
          <a:prstGeom prst="line">
            <a:avLst/>
          </a:prstGeom>
          <a:ln w="508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 hasCustomPrompt="1"/>
          </p:nvPr>
        </p:nvSpPr>
        <p:spPr>
          <a:xfrm>
            <a:off x="236687" y="1362723"/>
            <a:ext cx="11718627" cy="669278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Thank you for your attention</a:t>
            </a:r>
            <a:endParaRPr lang="de-AT" noProof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7744" y="2176554"/>
            <a:ext cx="11716512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657883"/>
            <a:ext cx="11716512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28384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6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2571745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71C6DC6-DE1B-4723-AAA8-87C169832252}" type="datetimeFigureOut">
              <a:rPr lang="de-AT"/>
              <a:pPr>
                <a:defRPr/>
              </a:pPr>
              <a:t>15.02.2023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C4C8D44-5CBF-4951-840B-A594168E8D8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722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5"/>
          <a:stretch/>
        </p:blipFill>
        <p:spPr>
          <a:xfrm>
            <a:off x="0" y="0"/>
            <a:ext cx="12192000" cy="1319578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5" y="94988"/>
            <a:ext cx="386176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7E4C08-2245-4272-85F2-19E01EDBD3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65" y="111149"/>
            <a:ext cx="349805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71" r:id="rId3"/>
    <p:sldLayoutId id="2147483672" r:id="rId4"/>
    <p:sldLayoutId id="214748370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854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34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88379" b="26980"/>
          <a:stretch/>
        </p:blipFill>
        <p:spPr>
          <a:xfrm>
            <a:off x="387078" y="161299"/>
            <a:ext cx="1286933" cy="963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234"/>
            <a:ext cx="12192000" cy="3839766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5"/>
          <a:stretch/>
        </p:blipFill>
        <p:spPr bwMode="auto">
          <a:xfrm>
            <a:off x="318096" y="94988"/>
            <a:ext cx="156150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6"/>
          <a:stretch/>
        </p:blipFill>
        <p:spPr bwMode="auto">
          <a:xfrm>
            <a:off x="309699" y="96248"/>
            <a:ext cx="155296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64" y="51350"/>
            <a:ext cx="2182368" cy="11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-88898" y="6662020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00B0F0"/>
                </a:solidFill>
              </a:rPr>
              <a:t>Orig. Photo:</a:t>
            </a:r>
            <a:r>
              <a:rPr lang="en-US" sz="1050" baseline="0">
                <a:solidFill>
                  <a:srgbClr val="00B0F0"/>
                </a:solidFill>
              </a:rPr>
              <a:t> Patrick </a:t>
            </a:r>
            <a:r>
              <a:rPr lang="en-US" sz="1050" baseline="0" err="1">
                <a:solidFill>
                  <a:srgbClr val="00B0F0"/>
                </a:solidFill>
              </a:rPr>
              <a:t>Stargardt</a:t>
            </a:r>
            <a:endParaRPr lang="en-US" sz="105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3115084"/>
            <a:ext cx="12191999" cy="37429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3391C4C-8244-4859-B205-818D92DBCA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71" y="137524"/>
            <a:ext cx="349805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0E46746-D616-4EDA-B24F-059BD731B10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15.02.2023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82CD97D-A38D-46EC-9394-D0317A2E5F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de-DE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de-DE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de-DE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5" name="Grafik 12" descr="TU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15901"/>
            <a:ext cx="5270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5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TU_rendering.ti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1231460" y="0"/>
            <a:ext cx="1096054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1772816"/>
            <a:ext cx="11523133" cy="5085184"/>
            <a:chOff x="0" y="2076528"/>
            <a:chExt cx="8642400" cy="4781472"/>
          </a:xfrm>
        </p:grpSpPr>
        <p:sp>
          <p:nvSpPr>
            <p:cNvPr id="205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2053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2054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</p:grpSp>
      <p:pic>
        <p:nvPicPr>
          <p:cNvPr id="7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20262"/>
            <a:ext cx="28510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A1E791-F410-4049-8046-89397F801AAB}" type="datetime1">
              <a:rPr lang="de-AT" smtClean="0"/>
              <a:t>15.02.2023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[1] Census of Population, Households and Dwellings 2011 (2011), The Census Hub. [Online]. Available: https://ec.europa.eu/CensusHub2. [2] Pezzutto, S., et al., (2018), D2.3 WP2 Report-Open Data Set for the EU28. [3] Müller, A., (2015), Energy Demand Assessment for Space Conditioning and Domestic Hot Water: A Case Study for the Austrian Building Stock. [4] Kranzl, L., Forthuber, S., Fallahnejad, M., Müller, A., Hummel, M., Fleiter, T., Mandel, T., Bagheri, M., Deac, G., Bernath, C., Miosga, J., Kiefer, C., Fragoso, J., Braungardt, S., Bürger, V., Spasova, D., Viegand, J., Naeraa, R., (2021), Renewable Space Heating under the Revised Renewable Energy Directive. Final report of the project ENER/C1/2018-494. [5] ODYSSEE-MURE (2017), ODYSSEE Database on Energy Efficiency Data &amp; Indicators. [Online]. Available: http://www.indicators.odyssee-mure.eu/energy-efficiencydatabase.html.33 [6] EU Building Stock Observatory (2015), EU Building Stock Observatory. [Online]. Available: https://ec.europa.eu/energy/en/eu-buildings-database.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2" descr="TU_Logo.gif">
            <a:extLst>
              <a:ext uri="{FF2B5EF4-FFF2-40B4-BE49-F238E27FC236}">
                <a16:creationId xmlns:a16="http://schemas.microsoft.com/office/drawing/2014/main" id="{00912804-6283-4A7A-90C2-76BCC436E0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>
            <a:extLst>
              <a:ext uri="{FF2B5EF4-FFF2-40B4-BE49-F238E27FC236}">
                <a16:creationId xmlns:a16="http://schemas.microsoft.com/office/drawing/2014/main" id="{1CB3D7D9-8FFB-49AF-8400-6C01DD074B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16632"/>
            <a:ext cx="1232668" cy="5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chart" Target="../charts/char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hyperlink" Target="https://doi.org/10.54337/ijsepm.70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1004301" y="2811283"/>
            <a:ext cx="8424936" cy="1364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Modeling District Heating Supply Patterns in a Decarbonized EU-Wide Energy System in 2050</a:t>
            </a:r>
            <a:endParaRPr lang="en-AT" sz="3200" cap="al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9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004301" y="4394830"/>
            <a:ext cx="8424936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hangingPunct="0">
              <a:tabLst>
                <a:tab pos="990600" algn="l"/>
              </a:tabLst>
            </a:pPr>
            <a:r>
              <a:rPr lang="de-DE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Ali Kök</a:t>
            </a:r>
            <a:r>
              <a:rPr lang="de-DE" sz="1800" spc="-25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(1)</a:t>
            </a:r>
            <a:r>
              <a:rPr lang="de-DE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Anna Billerbeck</a:t>
            </a:r>
            <a:r>
              <a:rPr lang="de-DE" sz="1800" spc="-25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</a:t>
            </a:r>
            <a:r>
              <a:rPr lang="de-DE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Pia Manz</a:t>
            </a:r>
            <a:r>
              <a:rPr lang="de-DE" sz="1800" spc="-25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</a:t>
            </a:r>
            <a:r>
              <a:rPr lang="de-DE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Lukas Kranzl</a:t>
            </a:r>
            <a:r>
              <a:rPr lang="de-DE" sz="1800" spc="-25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(1)</a:t>
            </a:r>
            <a:r>
              <a:rPr lang="de-DE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Marcus Hummel</a:t>
            </a:r>
            <a:r>
              <a:rPr lang="de-DE" sz="1800" spc="-25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(3)</a:t>
            </a:r>
            <a:endParaRPr lang="en-AT" sz="1800" spc="-25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de-DE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de-D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Wien, </a:t>
            </a:r>
            <a:r>
              <a:rPr lang="de-DE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de-D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Fraunhofer ISI, </a:t>
            </a:r>
            <a:r>
              <a:rPr lang="de-DE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de-D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de-DE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D5AB11AC-3DD5-5D38-8D84-617E029D9DE4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</p:spTree>
    <p:extLst>
      <p:ext uri="{BB962C8B-B14F-4D97-AF65-F5344CB8AC3E}">
        <p14:creationId xmlns:p14="http://schemas.microsoft.com/office/powerpoint/2010/main" val="62886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1936262" y="136524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8E1D7BD2-AF91-01FD-62C5-503BFEFDE683}"/>
              </a:ext>
            </a:extLst>
          </p:cNvPr>
          <p:cNvSpPr txBox="1">
            <a:spLocks/>
          </p:cNvSpPr>
          <p:nvPr/>
        </p:nvSpPr>
        <p:spPr>
          <a:xfrm>
            <a:off x="551432" y="1597445"/>
            <a:ext cx="11265408" cy="252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</a:t>
            </a:r>
            <a:r>
              <a:rPr lang="en-US" sz="2600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Assumptions: 2050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3BA5A85-F176-59C0-F29F-8CE7ACB594FA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37CB9CC6-7330-3AB0-B786-1A18C16DEAD9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025921" cy="4654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Greenfield investment optimization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 nothing exists at the beginning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Pre-installed capacities for Waste to Energy (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WtE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) plants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RES and industrial excess heat potentials </a:t>
            </a:r>
            <a:r>
              <a:rPr lang="en-US" sz="1900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upper limit for heat generation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Technoeconomic data based on the ENER/C1/2018-494</a:t>
            </a:r>
            <a:r>
              <a:rPr lang="en-US" sz="1700" baseline="50000" dirty="0">
                <a:solidFill>
                  <a:prstClr val="black"/>
                </a:solidFill>
                <a:latin typeface="Calibri Light" panose="020F0302020204030204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project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Country and size-specific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Energy carrier prices (incl. taxes and fees) and emission factors based on the ENER/C1/2019-481 project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Hydrogen: country-specific, 148 €/MWh on average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Electricity: hourly and country-specific, 127€/MWh on average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Biomethane: country-specific, 108 €/MWh on average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Depreciation time = lifetime of plants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Interest rate = 2%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Biomass: 35 €/MWh, IEH: 10 €/MWh, and CO2 price: 500 €/tCO2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waste: 0 €/MWh </a:t>
            </a:r>
            <a:r>
              <a:rPr lang="en-US" sz="1900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also 0 emission factor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4258D-0D97-37BA-D67E-F3C5840A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808" y="6267727"/>
            <a:ext cx="9138228" cy="177247"/>
          </a:xfrm>
        </p:spPr>
        <p:txBody>
          <a:bodyPr/>
          <a:lstStyle/>
          <a:p>
            <a:pPr algn="l"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[1] Kranzl, L., Forthuber, S., Fallahnejad, M., Müller, A., Hummel, M., Fleiter, T., Mandel, T., Bagheri, M.,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Deac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G.,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Bernath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Miosga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J., Kiefer, C., Fragoso, J., Braungardt, S., Bürger, V.,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Spasova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Viegand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Naeraa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R., 2021. ENER/C1/2018-494 – Renewable Space Heating under the Revised Renewable Energy Directive. Final report.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: 10.2833/525486</a:t>
            </a: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9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1936262" y="136524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8E1D7BD2-AF91-01FD-62C5-503BFEFDE683}"/>
              </a:ext>
            </a:extLst>
          </p:cNvPr>
          <p:cNvSpPr txBox="1">
            <a:spLocks/>
          </p:cNvSpPr>
          <p:nvPr/>
        </p:nvSpPr>
        <p:spPr>
          <a:xfrm>
            <a:off x="551432" y="1597445"/>
            <a:ext cx="11265408" cy="252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</a:t>
            </a:r>
            <a:r>
              <a:rPr lang="en-US" sz="2600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3BA5A85-F176-59C0-F29F-8CE7ACB594FA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37CB9CC6-7330-3AB0-B786-1A18C16DEAD9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025921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Insert heat pump temperature sensitivities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Insert temperature sensitivity of geothermal potentials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 the temperature thresholds?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Insert energy carrier prices in a table?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 we have country-specific prices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4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Technologies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3BA5A85-F176-59C0-F29F-8CE7ACB594FA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37CB9CC6-7330-3AB0-B786-1A18C16DEAD9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025921" cy="456647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Natural gas boiler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Natural gas CHP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Biomass boiler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Biomass CHP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WtE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CHP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Air source heat pump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River water &amp; lake heat pump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Wastewater heat pump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Solar thermal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Industrial excess heat (direct)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Geothermal direct (hydrothermal)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Geothermal direct (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petrothermal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)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Hydrogen boiler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Hydrogen CHP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Biomethane boiler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Heat storage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7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8E1D7BD2-AF91-01FD-62C5-503BFEFDE683}"/>
              </a:ext>
            </a:extLst>
          </p:cNvPr>
          <p:cNvSpPr txBox="1">
            <a:spLocks/>
          </p:cNvSpPr>
          <p:nvPr/>
        </p:nvSpPr>
        <p:spPr>
          <a:xfrm>
            <a:off x="551432" y="1597445"/>
            <a:ext cx="11265408" cy="252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Scenario Design: System Temperatures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3BA5A85-F176-59C0-F29F-8CE7ACB594FA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37CB9CC6-7330-3AB0-B786-1A18C16DEAD9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3930513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Two main scenarios: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High temperature</a:t>
            </a:r>
          </a:p>
          <a:p>
            <a:pPr marL="854964" lvl="1" indent="-342900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Flow temperature: 95-85°C</a:t>
            </a:r>
          </a:p>
          <a:p>
            <a:pPr marL="854964" lvl="1" indent="-342900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Return temperature: 60°C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Low temperature</a:t>
            </a:r>
          </a:p>
          <a:p>
            <a:pPr marL="854964" lvl="1" indent="-342900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Flow temperature: 65-55°C</a:t>
            </a:r>
          </a:p>
          <a:p>
            <a:pPr marL="854964" lvl="1" indent="-342900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Return temperature: 30°C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Sensitivity:</a:t>
            </a:r>
          </a:p>
          <a:p>
            <a:pPr lvl="1"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High geothermal investment cost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100% increase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C0362E-C114-BC6A-65EE-530E1FA420E5}"/>
              </a:ext>
            </a:extLst>
          </p:cNvPr>
          <p:cNvCxnSpPr>
            <a:cxnSpLocks/>
          </p:cNvCxnSpPr>
          <p:nvPr/>
        </p:nvCxnSpPr>
        <p:spPr>
          <a:xfrm>
            <a:off x="3399372" y="1863436"/>
            <a:ext cx="2784764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D6745245-541F-BC1B-CEBF-B4B459593D38}"/>
              </a:ext>
            </a:extLst>
          </p:cNvPr>
          <p:cNvSpPr txBox="1">
            <a:spLocks/>
          </p:cNvSpPr>
          <p:nvPr/>
        </p:nvSpPr>
        <p:spPr>
          <a:xfrm>
            <a:off x="6411259" y="1486617"/>
            <a:ext cx="3648105" cy="48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Dispatch: has a </a:t>
            </a:r>
            <a:r>
              <a:rPr lang="en-US" sz="1800" u="sng" dirty="0">
                <a:solidFill>
                  <a:prstClr val="black"/>
                </a:solidFill>
                <a:latin typeface="Calibri Light" panose="020F0302020204030204"/>
              </a:rPr>
              <a:t>direct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 impact </a:t>
            </a:r>
            <a:r>
              <a:rPr lang="en-US" sz="1800" u="sng" dirty="0">
                <a:solidFill>
                  <a:prstClr val="black"/>
                </a:solidFill>
                <a:latin typeface="Calibri Light" panose="020F0302020204030204"/>
              </a:rPr>
              <a:t>only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 on </a:t>
            </a:r>
            <a:r>
              <a:rPr lang="en-US" sz="1800" u="sng" dirty="0">
                <a:solidFill>
                  <a:prstClr val="black"/>
                </a:solidFill>
                <a:latin typeface="Calibri Light" panose="020F0302020204030204"/>
              </a:rPr>
              <a:t>heat pumps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</a:pPr>
            <a:endParaRPr lang="en-US" sz="18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C70548-3FE5-2EFA-956F-67AB7D679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122577"/>
              </p:ext>
            </p:extLst>
          </p:nvPr>
        </p:nvGraphicFramePr>
        <p:xfrm>
          <a:off x="5569270" y="2674011"/>
          <a:ext cx="5332081" cy="355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2716FE63-B001-8932-D98F-80C5334E7873}"/>
              </a:ext>
            </a:extLst>
          </p:cNvPr>
          <p:cNvSpPr txBox="1">
            <a:spLocks/>
          </p:cNvSpPr>
          <p:nvPr/>
        </p:nvSpPr>
        <p:spPr>
          <a:xfrm>
            <a:off x="6411259" y="2080314"/>
            <a:ext cx="3648105" cy="482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sz="2600" dirty="0">
                <a:solidFill>
                  <a:prstClr val="black"/>
                </a:solidFill>
                <a:latin typeface="Calibri Light" panose="020F0302020204030204"/>
              </a:rPr>
              <a:t>Indirect impact through potentials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6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Graphic spid="5" grpId="0">
        <p:bldAsOne/>
      </p:bldGraphic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2DC81B-C4F3-4CED-F147-467991A990ED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382CB8E-DF6C-912A-CAEE-5C8BC9AF9B90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9F0DB6EE-94B8-508B-8D2A-1B7705244C02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Results: EU-27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3F1BFF-57E9-060B-F442-99E272D77F01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E22A8111-0AD6-F274-97CF-49997B07D64C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265408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>
                  <a:lumMod val="75000"/>
                </a:srgbClr>
              </a:buClr>
              <a:buFont typeface="Wingdings 3" panose="05040102010807070707" pitchFamily="18" charset="2"/>
              <a:buNone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EFFCD7A5-F0C7-2C12-393C-0AA4F9232078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Heat Generation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E538E-75F6-DD41-4EBD-DD42B1FB2BD1}"/>
              </a:ext>
            </a:extLst>
          </p:cNvPr>
          <p:cNvCxnSpPr>
            <a:cxnSpLocks/>
          </p:cNvCxnSpPr>
          <p:nvPr/>
        </p:nvCxnSpPr>
        <p:spPr>
          <a:xfrm flipV="1">
            <a:off x="614647" y="1597445"/>
            <a:ext cx="0" cy="4578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058B1A-79C9-869C-3552-C8515C54EF47}"/>
              </a:ext>
            </a:extLst>
          </p:cNvPr>
          <p:cNvCxnSpPr>
            <a:cxnSpLocks/>
          </p:cNvCxnSpPr>
          <p:nvPr/>
        </p:nvCxnSpPr>
        <p:spPr>
          <a:xfrm>
            <a:off x="614647" y="6175834"/>
            <a:ext cx="10801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B1C985-196E-4931-F2DC-A46DAE78A927}"/>
              </a:ext>
            </a:extLst>
          </p:cNvPr>
          <p:cNvSpPr txBox="1"/>
          <p:nvPr/>
        </p:nvSpPr>
        <p:spPr>
          <a:xfrm>
            <a:off x="144327" y="1907251"/>
            <a:ext cx="461665" cy="1771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D0DB08-D01A-85F7-578F-B39791BAAAFA}"/>
              </a:ext>
            </a:extLst>
          </p:cNvPr>
          <p:cNvSpPr txBox="1"/>
          <p:nvPr/>
        </p:nvSpPr>
        <p:spPr>
          <a:xfrm>
            <a:off x="144326" y="3850383"/>
            <a:ext cx="461665" cy="1771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E04284-6B57-CE93-23CF-BB14BC7C3F18}"/>
              </a:ext>
            </a:extLst>
          </p:cNvPr>
          <p:cNvCxnSpPr>
            <a:cxnSpLocks/>
          </p:cNvCxnSpPr>
          <p:nvPr/>
        </p:nvCxnSpPr>
        <p:spPr>
          <a:xfrm flipV="1">
            <a:off x="533422" y="2857512"/>
            <a:ext cx="163264" cy="2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565F1D-9A82-3030-61F4-75F47F1CDB85}"/>
              </a:ext>
            </a:extLst>
          </p:cNvPr>
          <p:cNvCxnSpPr>
            <a:cxnSpLocks/>
          </p:cNvCxnSpPr>
          <p:nvPr/>
        </p:nvCxnSpPr>
        <p:spPr>
          <a:xfrm flipV="1">
            <a:off x="533425" y="4781839"/>
            <a:ext cx="163264" cy="2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82B8C94A-BC68-4E44-97FC-FDEB1FA5D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86819"/>
              </p:ext>
            </p:extLst>
          </p:nvPr>
        </p:nvGraphicFramePr>
        <p:xfrm>
          <a:off x="1027171" y="2397606"/>
          <a:ext cx="4392000" cy="11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EC638F04-6BFA-F3CA-7515-8B7A9F7FA05D}"/>
              </a:ext>
            </a:extLst>
          </p:cNvPr>
          <p:cNvSpPr txBox="1"/>
          <p:nvPr/>
        </p:nvSpPr>
        <p:spPr>
          <a:xfrm>
            <a:off x="3079717" y="3412721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AE08E5-792D-5067-3A9B-1C33E864E121}"/>
              </a:ext>
            </a:extLst>
          </p:cNvPr>
          <p:cNvSpPr txBox="1"/>
          <p:nvPr/>
        </p:nvSpPr>
        <p:spPr>
          <a:xfrm>
            <a:off x="3086805" y="5339387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83FF3C0-9EC0-BAD8-D35E-C9CBEB1AB700}"/>
              </a:ext>
            </a:extLst>
          </p:cNvPr>
          <p:cNvCxnSpPr>
            <a:cxnSpLocks/>
          </p:cNvCxnSpPr>
          <p:nvPr/>
        </p:nvCxnSpPr>
        <p:spPr>
          <a:xfrm flipV="1">
            <a:off x="3283866" y="6110177"/>
            <a:ext cx="0" cy="14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C90DFCB-E9FC-87E1-C7ED-74215D264A53}"/>
              </a:ext>
            </a:extLst>
          </p:cNvPr>
          <p:cNvSpPr txBox="1"/>
          <p:nvPr/>
        </p:nvSpPr>
        <p:spPr>
          <a:xfrm rot="5400000">
            <a:off x="2914533" y="5350346"/>
            <a:ext cx="738664" cy="237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Geothermal Investment Cost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3AEC00-7211-359D-71A0-2C7FAD40380A}"/>
              </a:ext>
            </a:extLst>
          </p:cNvPr>
          <p:cNvCxnSpPr>
            <a:cxnSpLocks/>
          </p:cNvCxnSpPr>
          <p:nvPr/>
        </p:nvCxnSpPr>
        <p:spPr>
          <a:xfrm flipV="1">
            <a:off x="9078626" y="6106635"/>
            <a:ext cx="0" cy="14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58B90FC-D799-A14E-3C8B-B9E9990BA87B}"/>
              </a:ext>
            </a:extLst>
          </p:cNvPr>
          <p:cNvSpPr txBox="1"/>
          <p:nvPr/>
        </p:nvSpPr>
        <p:spPr>
          <a:xfrm rot="5400000">
            <a:off x="8709293" y="5346804"/>
            <a:ext cx="738664" cy="237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Geothermal Investment Cost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950AFE0-C8B4-FDDD-30B7-DD2A6B3C0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864" y="1142745"/>
            <a:ext cx="5120370" cy="125485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011F790-8CDB-5717-4E46-FF0402357A95}"/>
              </a:ext>
            </a:extLst>
          </p:cNvPr>
          <p:cNvSpPr txBox="1"/>
          <p:nvPr/>
        </p:nvSpPr>
        <p:spPr>
          <a:xfrm>
            <a:off x="8668906" y="3416269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48BDBB-7731-4CF5-D9C0-DA65F686ABEA}"/>
              </a:ext>
            </a:extLst>
          </p:cNvPr>
          <p:cNvSpPr txBox="1"/>
          <p:nvPr/>
        </p:nvSpPr>
        <p:spPr>
          <a:xfrm>
            <a:off x="8675994" y="5342935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6CB830-3549-45AC-B6BE-4CE78E30E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935027"/>
              </p:ext>
            </p:extLst>
          </p:nvPr>
        </p:nvGraphicFramePr>
        <p:xfrm>
          <a:off x="1056097" y="4325031"/>
          <a:ext cx="4618799" cy="10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2B8C94A-BC68-4E44-97FC-FDEB1FA5D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82380"/>
              </p:ext>
            </p:extLst>
          </p:nvPr>
        </p:nvGraphicFramePr>
        <p:xfrm>
          <a:off x="6653016" y="2402770"/>
          <a:ext cx="4393270" cy="107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96CB830-3549-45AC-B6BE-4CE78E30E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626889"/>
              </p:ext>
            </p:extLst>
          </p:nvPr>
        </p:nvGraphicFramePr>
        <p:xfrm>
          <a:off x="6653017" y="4325031"/>
          <a:ext cx="4709644" cy="10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20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2DC81B-C4F3-4CED-F147-467991A990ED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382CB8E-DF6C-912A-CAEE-5C8BC9AF9B90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9F0DB6EE-94B8-508B-8D2A-1B7705244C02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3F1BFF-57E9-060B-F442-99E272D77F01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E22A8111-0AD6-F274-97CF-49997B07D64C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265408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>
                  <a:lumMod val="75000"/>
                </a:srgbClr>
              </a:buClr>
              <a:buFont typeface="Wingdings 3" panose="05040102010807070707" pitchFamily="18" charset="2"/>
              <a:buNone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EFFCD7A5-F0C7-2C12-393C-0AA4F9232078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Heat Generation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E538E-75F6-DD41-4EBD-DD42B1FB2BD1}"/>
              </a:ext>
            </a:extLst>
          </p:cNvPr>
          <p:cNvCxnSpPr>
            <a:cxnSpLocks/>
          </p:cNvCxnSpPr>
          <p:nvPr/>
        </p:nvCxnSpPr>
        <p:spPr>
          <a:xfrm flipV="1">
            <a:off x="614647" y="1597445"/>
            <a:ext cx="0" cy="4578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058B1A-79C9-869C-3552-C8515C54EF47}"/>
              </a:ext>
            </a:extLst>
          </p:cNvPr>
          <p:cNvCxnSpPr>
            <a:cxnSpLocks/>
          </p:cNvCxnSpPr>
          <p:nvPr/>
        </p:nvCxnSpPr>
        <p:spPr>
          <a:xfrm>
            <a:off x="614647" y="6175834"/>
            <a:ext cx="10801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B1C985-196E-4931-F2DC-A46DAE78A927}"/>
              </a:ext>
            </a:extLst>
          </p:cNvPr>
          <p:cNvSpPr txBox="1"/>
          <p:nvPr/>
        </p:nvSpPr>
        <p:spPr>
          <a:xfrm>
            <a:off x="144327" y="1907251"/>
            <a:ext cx="461665" cy="1771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D0DB08-D01A-85F7-578F-B39791BAAAFA}"/>
              </a:ext>
            </a:extLst>
          </p:cNvPr>
          <p:cNvSpPr txBox="1"/>
          <p:nvPr/>
        </p:nvSpPr>
        <p:spPr>
          <a:xfrm>
            <a:off x="144326" y="3850383"/>
            <a:ext cx="461665" cy="1771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E04284-6B57-CE93-23CF-BB14BC7C3F18}"/>
              </a:ext>
            </a:extLst>
          </p:cNvPr>
          <p:cNvCxnSpPr>
            <a:cxnSpLocks/>
          </p:cNvCxnSpPr>
          <p:nvPr/>
        </p:nvCxnSpPr>
        <p:spPr>
          <a:xfrm flipV="1">
            <a:off x="533422" y="2857512"/>
            <a:ext cx="163264" cy="2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565F1D-9A82-3030-61F4-75F47F1CDB85}"/>
              </a:ext>
            </a:extLst>
          </p:cNvPr>
          <p:cNvCxnSpPr>
            <a:cxnSpLocks/>
          </p:cNvCxnSpPr>
          <p:nvPr/>
        </p:nvCxnSpPr>
        <p:spPr>
          <a:xfrm flipV="1">
            <a:off x="533425" y="4781839"/>
            <a:ext cx="163264" cy="2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96CB830-3549-45AC-B6BE-4CE78E30E357}"/>
              </a:ext>
            </a:extLst>
          </p:cNvPr>
          <p:cNvGraphicFramePr>
            <a:graphicFrameLocks/>
          </p:cNvGraphicFramePr>
          <p:nvPr/>
        </p:nvGraphicFramePr>
        <p:xfrm>
          <a:off x="1056098" y="4300107"/>
          <a:ext cx="4618800" cy="11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82B8C94A-BC68-4E44-97FC-FDEB1FA5D40B}"/>
              </a:ext>
            </a:extLst>
          </p:cNvPr>
          <p:cNvGraphicFramePr>
            <a:graphicFrameLocks/>
          </p:cNvGraphicFramePr>
          <p:nvPr/>
        </p:nvGraphicFramePr>
        <p:xfrm>
          <a:off x="1027171" y="2397606"/>
          <a:ext cx="4392000" cy="11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EC638F04-6BFA-F3CA-7515-8B7A9F7FA05D}"/>
              </a:ext>
            </a:extLst>
          </p:cNvPr>
          <p:cNvSpPr txBox="1"/>
          <p:nvPr/>
        </p:nvSpPr>
        <p:spPr>
          <a:xfrm>
            <a:off x="3079717" y="3412721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AE08E5-792D-5067-3A9B-1C33E864E121}"/>
              </a:ext>
            </a:extLst>
          </p:cNvPr>
          <p:cNvSpPr txBox="1"/>
          <p:nvPr/>
        </p:nvSpPr>
        <p:spPr>
          <a:xfrm>
            <a:off x="3086805" y="5339387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83FF3C0-9EC0-BAD8-D35E-C9CBEB1AB700}"/>
              </a:ext>
            </a:extLst>
          </p:cNvPr>
          <p:cNvCxnSpPr>
            <a:cxnSpLocks/>
          </p:cNvCxnSpPr>
          <p:nvPr/>
        </p:nvCxnSpPr>
        <p:spPr>
          <a:xfrm flipV="1">
            <a:off x="3283866" y="6110177"/>
            <a:ext cx="0" cy="14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C90DFCB-E9FC-87E1-C7ED-74215D264A53}"/>
              </a:ext>
            </a:extLst>
          </p:cNvPr>
          <p:cNvSpPr txBox="1"/>
          <p:nvPr/>
        </p:nvSpPr>
        <p:spPr>
          <a:xfrm rot="5400000">
            <a:off x="2914533" y="5350346"/>
            <a:ext cx="738664" cy="237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Geothermal Investment Cost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3AEC00-7211-359D-71A0-2C7FAD40380A}"/>
              </a:ext>
            </a:extLst>
          </p:cNvPr>
          <p:cNvCxnSpPr>
            <a:cxnSpLocks/>
          </p:cNvCxnSpPr>
          <p:nvPr/>
        </p:nvCxnSpPr>
        <p:spPr>
          <a:xfrm flipV="1">
            <a:off x="9078626" y="6106635"/>
            <a:ext cx="0" cy="14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58B90FC-D799-A14E-3C8B-B9E9990BA87B}"/>
              </a:ext>
            </a:extLst>
          </p:cNvPr>
          <p:cNvSpPr txBox="1"/>
          <p:nvPr/>
        </p:nvSpPr>
        <p:spPr>
          <a:xfrm rot="5400000">
            <a:off x="8709293" y="5346804"/>
            <a:ext cx="738664" cy="237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Geothermal Investment Cost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82B8C94A-BC68-4E44-97FC-FDEB1FA5D40B}"/>
              </a:ext>
            </a:extLst>
          </p:cNvPr>
          <p:cNvGraphicFramePr>
            <a:graphicFrameLocks/>
          </p:cNvGraphicFramePr>
          <p:nvPr/>
        </p:nvGraphicFramePr>
        <p:xfrm>
          <a:off x="6641783" y="2397606"/>
          <a:ext cx="4392000" cy="111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296CB830-3549-45AC-B6BE-4CE78E30E357}"/>
              </a:ext>
            </a:extLst>
          </p:cNvPr>
          <p:cNvGraphicFramePr>
            <a:graphicFrameLocks/>
          </p:cNvGraphicFramePr>
          <p:nvPr/>
        </p:nvGraphicFramePr>
        <p:xfrm>
          <a:off x="6663047" y="4300107"/>
          <a:ext cx="4618800" cy="11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7950AFE0-C8B4-FDDD-30B7-DD2A6B3C0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864" y="1142745"/>
            <a:ext cx="5120370" cy="125485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011F790-8CDB-5717-4E46-FF0402357A95}"/>
              </a:ext>
            </a:extLst>
          </p:cNvPr>
          <p:cNvSpPr txBox="1"/>
          <p:nvPr/>
        </p:nvSpPr>
        <p:spPr>
          <a:xfrm>
            <a:off x="8668906" y="3416269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48BDBB-7731-4CF5-D9C0-DA65F686ABEA}"/>
              </a:ext>
            </a:extLst>
          </p:cNvPr>
          <p:cNvSpPr txBox="1"/>
          <p:nvPr/>
        </p:nvSpPr>
        <p:spPr>
          <a:xfrm>
            <a:off x="8675994" y="5342935"/>
            <a:ext cx="5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TWh</a:t>
            </a:r>
            <a:endParaRPr lang="en-A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4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2DC81B-C4F3-4CED-F147-467991A990ED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382CB8E-DF6C-912A-CAEE-5C8BC9AF9B90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9F0DB6EE-94B8-508B-8D2A-1B7705244C02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Results: EU-27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3F1BFF-57E9-060B-F442-99E272D77F01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E22A8111-0AD6-F274-97CF-49997B07D64C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265408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>
                  <a:lumMod val="75000"/>
                </a:srgbClr>
              </a:buClr>
              <a:buFont typeface="Wingdings 3" panose="05040102010807070707" pitchFamily="18" charset="2"/>
              <a:buNone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E538E-75F6-DD41-4EBD-DD42B1FB2BD1}"/>
              </a:ext>
            </a:extLst>
          </p:cNvPr>
          <p:cNvCxnSpPr>
            <a:cxnSpLocks/>
          </p:cNvCxnSpPr>
          <p:nvPr/>
        </p:nvCxnSpPr>
        <p:spPr>
          <a:xfrm flipV="1">
            <a:off x="605991" y="1597445"/>
            <a:ext cx="8656" cy="4806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B1C985-196E-4931-F2DC-A46DAE78A927}"/>
              </a:ext>
            </a:extLst>
          </p:cNvPr>
          <p:cNvSpPr txBox="1"/>
          <p:nvPr/>
        </p:nvSpPr>
        <p:spPr>
          <a:xfrm>
            <a:off x="144327" y="1744220"/>
            <a:ext cx="461665" cy="1771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D0DB08-D01A-85F7-578F-B39791BAAAFA}"/>
              </a:ext>
            </a:extLst>
          </p:cNvPr>
          <p:cNvSpPr txBox="1"/>
          <p:nvPr/>
        </p:nvSpPr>
        <p:spPr>
          <a:xfrm>
            <a:off x="144326" y="3850383"/>
            <a:ext cx="461665" cy="1771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</a:t>
            </a:r>
            <a:endParaRPr lang="en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E04284-6B57-CE93-23CF-BB14BC7C3F18}"/>
              </a:ext>
            </a:extLst>
          </p:cNvPr>
          <p:cNvCxnSpPr>
            <a:cxnSpLocks/>
          </p:cNvCxnSpPr>
          <p:nvPr/>
        </p:nvCxnSpPr>
        <p:spPr>
          <a:xfrm flipV="1">
            <a:off x="533422" y="2645991"/>
            <a:ext cx="163264" cy="2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565F1D-9A82-3030-61F4-75F47F1CDB85}"/>
              </a:ext>
            </a:extLst>
          </p:cNvPr>
          <p:cNvCxnSpPr>
            <a:cxnSpLocks/>
          </p:cNvCxnSpPr>
          <p:nvPr/>
        </p:nvCxnSpPr>
        <p:spPr>
          <a:xfrm flipV="1">
            <a:off x="533425" y="4733350"/>
            <a:ext cx="163264" cy="2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243D9DA-DF7B-4B9D-9A4E-AEAC3A2C0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420172"/>
              </p:ext>
            </p:extLst>
          </p:nvPr>
        </p:nvGraphicFramePr>
        <p:xfrm>
          <a:off x="986619" y="1517567"/>
          <a:ext cx="4201200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FB031C3-5306-4321-97E1-933D080EE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64336"/>
              </p:ext>
            </p:extLst>
          </p:nvPr>
        </p:nvGraphicFramePr>
        <p:xfrm>
          <a:off x="6244095" y="1446887"/>
          <a:ext cx="4201200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EFFCD7A5-F0C7-2C12-393C-0AA4F9232078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Levelized Cost of Heat			 Full Load Hours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C96FEB-34E6-4AAA-AA41-3AD363846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272254"/>
              </p:ext>
            </p:extLst>
          </p:nvPr>
        </p:nvGraphicFramePr>
        <p:xfrm>
          <a:off x="986619" y="3423895"/>
          <a:ext cx="4176280" cy="302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186FC43A-63E7-431B-AFAD-C21072F99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268324"/>
              </p:ext>
            </p:extLst>
          </p:nvPr>
        </p:nvGraphicFramePr>
        <p:xfrm>
          <a:off x="6250130" y="3356028"/>
          <a:ext cx="4189129" cy="318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2DC81B-C4F3-4CED-F147-467991A990ED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382CB8E-DF6C-912A-CAEE-5C8BC9AF9B90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9F0DB6EE-94B8-508B-8D2A-1B7705244C02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A586C1F-519F-4E89-EB93-A9A0BBD969A4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DC1A2120-4616-31FA-09AD-0332D5D74D0E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634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Heat pumps and geothermal could play an important role in the </a:t>
            </a:r>
            <a:r>
              <a:rPr lang="en-US" sz="2600" i="1" dirty="0" err="1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decarbonisation</a:t>
            </a: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the European DH sector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EE25E741-7D76-F55E-9ACF-F1ECCE263C17}"/>
              </a:ext>
            </a:extLst>
          </p:cNvPr>
          <p:cNvSpPr txBox="1">
            <a:spLocks/>
          </p:cNvSpPr>
          <p:nvPr/>
        </p:nvSpPr>
        <p:spPr>
          <a:xfrm>
            <a:off x="551432" y="1810237"/>
            <a:ext cx="11025921" cy="4566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Natural gas is phased out with a carbon price of 500€/tCO2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Clear impact of system temperatures on the DH supply mix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Heat pumps have a significant share in DH supply in all scenarios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Air source HPs are relevant in both temperature scenarios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Waste-water HPs play a more important role in high-temperature scenario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River water &amp; lake HPs only in low temperature scenario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Geothermal has the highest share in heat generation in the low-temperature scenario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Geothermal might partly replace heat pumps in the low-temperature scenario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Share reduced by more than 50% in case of high investment costs </a:t>
            </a:r>
          </a:p>
          <a:p>
            <a:pPr lvl="2"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Petrothermal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is not in the supply mix anymore 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Biomass depends on policy choices regarding biomass allocation and stringency of sustainability criteria according to the Renewable Energy Directive</a:t>
            </a:r>
            <a:endParaRPr lang="en-US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2DC81B-C4F3-4CED-F147-467991A990ED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382CB8E-DF6C-912A-CAEE-5C8BC9AF9B90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9F0DB6EE-94B8-508B-8D2A-1B7705244C02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DB4CF053-D51F-B06C-E430-C5E4593AC954}"/>
              </a:ext>
            </a:extLst>
          </p:cNvPr>
          <p:cNvSpPr txBox="1">
            <a:spLocks/>
          </p:cNvSpPr>
          <p:nvPr/>
        </p:nvSpPr>
        <p:spPr>
          <a:xfrm>
            <a:off x="614647" y="1138414"/>
            <a:ext cx="10962706" cy="47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Sensitivity and MS-level in-depth analyses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A586C1F-519F-4E89-EB93-A9A0BBD969A4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D719B47C-55D7-6F91-2ED0-DC8F351BB0F8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025921" cy="456647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Analyzing results in MS-level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Analyzing the exploitation of potentials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Sensitivities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Carbon price / positive emission factor for waste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Policies on electricity price: no/lower tax for heat pumps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Price variations for biomass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Which further parameter variations/sensitivities would you suggest?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9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14393" y="751065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2DC81B-C4F3-4CED-F147-467991A990ED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382CB8E-DF6C-912A-CAEE-5C8BC9AF9B90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0E78C5DE-C5E8-299D-3EFB-4A69F9C6EA9A}"/>
              </a:ext>
            </a:extLst>
          </p:cNvPr>
          <p:cNvSpPr txBox="1">
            <a:spLocks/>
          </p:cNvSpPr>
          <p:nvPr/>
        </p:nvSpPr>
        <p:spPr>
          <a:xfrm>
            <a:off x="614647" y="1759177"/>
            <a:ext cx="10962706" cy="207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your attention!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5451D4C9-8C9E-53A0-8A5C-CE3DB61A17CC}"/>
              </a:ext>
            </a:extLst>
          </p:cNvPr>
          <p:cNvSpPr txBox="1">
            <a:spLocks/>
          </p:cNvSpPr>
          <p:nvPr/>
        </p:nvSpPr>
        <p:spPr>
          <a:xfrm>
            <a:off x="614393" y="4263830"/>
            <a:ext cx="10962706" cy="381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koek@eeg.tuwien.ac.at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CFD7D71F-1350-7B9C-1C03-A5BCA452D155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</p:spTree>
    <p:extLst>
      <p:ext uri="{BB962C8B-B14F-4D97-AF65-F5344CB8AC3E}">
        <p14:creationId xmlns:p14="http://schemas.microsoft.com/office/powerpoint/2010/main" val="153267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D92C7F2-A167-532A-98C4-C0E4E8E83E18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3D7083AE-982F-DD63-8092-565D42FB5C8A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F30994D2-EC8E-F146-CE0E-A2C52CAC2267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0B151C0D-F778-3287-6EAC-1946E893594D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D8CE5FEE-7912-5B23-021A-6E222A5FBD1C}"/>
              </a:ext>
            </a:extLst>
          </p:cNvPr>
          <p:cNvSpPr txBox="1">
            <a:spLocks/>
          </p:cNvSpPr>
          <p:nvPr/>
        </p:nvSpPr>
        <p:spPr>
          <a:xfrm>
            <a:off x="551432" y="1223735"/>
            <a:ext cx="11265408" cy="495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Motivation and Research Question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Methodology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Modeling chain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Hotmaps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Dispatch model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Scenario design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Results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Conclusion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Next Steps</a:t>
            </a:r>
          </a:p>
          <a:p>
            <a:pPr marL="0" indent="0">
              <a:buClr>
                <a:srgbClr val="5B9BD5">
                  <a:lumMod val="75000"/>
                </a:srgbClr>
              </a:buClr>
              <a:buFont typeface="Wingdings 3" panose="05040102010807070707" pitchFamily="18" charset="2"/>
              <a:buNone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7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D2DC81B-C4F3-4CED-F147-467991A990ED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382CB8E-DF6C-912A-CAEE-5C8BC9AF9B90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9F0DB6EE-94B8-508B-8D2A-1B7705244C02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A586C1F-519F-4E89-EB93-A9A0BBD969A4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D719B47C-55D7-6F91-2ED0-DC8F351BB0F8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11025921" cy="456647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/>
              </a:rPr>
              <a:t>[1] https://www.hotmaps.eu/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/>
              </a:rPr>
              <a:t>[2] Fallahnejad, M., Kranzl, L., &amp; Hummel, M. (2022). District heating distribution grid costs: a comparison of two approaches. International Journal of Sustainable Energy Planning and Management, 34, 79–90. </a:t>
            </a:r>
            <a:r>
              <a:rPr lang="en-US" sz="1600" dirty="0">
                <a:latin typeface="Calibri Light" panose="020F0302020204030204"/>
                <a:hlinkClick r:id="rId4"/>
              </a:rPr>
              <a:t>https://doi.org/10.54337/ijsepm.7013</a:t>
            </a:r>
            <a:endParaRPr lang="en-US" sz="1600" dirty="0">
              <a:latin typeface="Calibri Light" panose="020F0302020204030204"/>
            </a:endParaRP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/>
              </a:rPr>
              <a:t>[3] Manz, P., Billerbeck, A., Kök, A., Fallahnejad, M., Fleiter, T., Kranzl, L., Braungardt, S. (2023). Renewable and excess heat potentials for climate-neutral district heating in Europe: GIS and clustering algorithm based approach. To be submitted.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/>
              </a:rPr>
              <a:t>[4] https://github.com/tuw-eeg/hotmapsDispatch/tree/reshc_pathways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C4952-8348-FBED-CF35-D563918452B7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D92C7F2-A167-532A-98C4-C0E4E8E83E18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3D7083AE-982F-DD63-8092-565D42FB5C8A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F30994D2-EC8E-F146-CE0E-A2C52CAC2267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Motivation and Objective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0504669B-2B14-8377-BB06-0E78887EDEA6}"/>
              </a:ext>
            </a:extLst>
          </p:cNvPr>
          <p:cNvSpPr txBox="1">
            <a:spLocks/>
          </p:cNvSpPr>
          <p:nvPr/>
        </p:nvSpPr>
        <p:spPr>
          <a:xfrm>
            <a:off x="551432" y="1220710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D8CE5FEE-7912-5B23-021A-6E222A5FBD1C}"/>
              </a:ext>
            </a:extLst>
          </p:cNvPr>
          <p:cNvSpPr txBox="1">
            <a:spLocks/>
          </p:cNvSpPr>
          <p:nvPr/>
        </p:nvSpPr>
        <p:spPr>
          <a:xfrm>
            <a:off x="551432" y="1703832"/>
            <a:ext cx="3709149" cy="192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District Heating (DH) supply of EU-27 is highly based on fossil fuels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18AB5A0-4E36-3385-10A3-77CD1EE2295A}"/>
              </a:ext>
            </a:extLst>
          </p:cNvPr>
          <p:cNvSpPr txBox="1">
            <a:spLocks/>
          </p:cNvSpPr>
          <p:nvPr/>
        </p:nvSpPr>
        <p:spPr>
          <a:xfrm>
            <a:off x="551433" y="4087203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</a:t>
            </a:r>
            <a:r>
              <a:rPr lang="en-US" sz="2600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Question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88C53D05-52FB-CE35-51BF-B4B060747D10}"/>
              </a:ext>
            </a:extLst>
          </p:cNvPr>
          <p:cNvSpPr txBox="1">
            <a:spLocks/>
          </p:cNvSpPr>
          <p:nvPr/>
        </p:nvSpPr>
        <p:spPr>
          <a:xfrm>
            <a:off x="551432" y="4613262"/>
            <a:ext cx="11426077" cy="175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What are the cost-minimal decarbonized DH generation portfolios</a:t>
            </a:r>
          </a:p>
          <a:p>
            <a:pPr marL="457200" lvl="1" indent="0">
              <a:buClr>
                <a:srgbClr val="5B9BD5">
                  <a:lumMod val="75000"/>
                </a:srgbClr>
              </a:buClr>
              <a:buSzPct val="100000"/>
              <a:buNone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of </a:t>
            </a: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EU-27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 in </a:t>
            </a: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2050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, considering:</a:t>
            </a:r>
          </a:p>
          <a:p>
            <a:pPr lvl="2">
              <a:buClr>
                <a:srgbClr val="5B9BD5">
                  <a:lumMod val="75000"/>
                </a:srgbClr>
              </a:buClr>
              <a:buSzPct val="100000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DH grid expansion,</a:t>
            </a:r>
          </a:p>
          <a:p>
            <a:pPr lvl="2">
              <a:buClr>
                <a:srgbClr val="5B9BD5">
                  <a:lumMod val="75000"/>
                </a:srgbClr>
              </a:buClr>
              <a:buSzPct val="100000"/>
            </a:pP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Availability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 of renewable energy source (RES) and industrial excess heat (IEH) </a:t>
            </a: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potentials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?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3779BD57-29F2-490D-59C8-AB22D086C68A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63D59-45A9-D562-CDE1-0BAD6F921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581" y="1180768"/>
            <a:ext cx="6919312" cy="32770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A63D79-8062-7D2D-68B3-48DAC3271792}"/>
              </a:ext>
            </a:extLst>
          </p:cNvPr>
          <p:cNvSpPr txBox="1"/>
          <p:nvPr/>
        </p:nvSpPr>
        <p:spPr>
          <a:xfrm>
            <a:off x="4672237" y="4379527"/>
            <a:ext cx="48250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AT" sz="1000" dirty="0">
                <a:latin typeface="Calibri" panose="020F0502020204030204" pitchFamily="34" charset="0"/>
                <a:cs typeface="Calibri" panose="020F0502020204030204" pitchFamily="34" charset="0"/>
              </a:rPr>
              <a:t>https://irees.de/en/2020/11/11/district-heating-and-cooling-trend-en/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1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9423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modeling chain: Comprehensive modeling of DH Ecosystem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15EA628F-451D-4067-B98E-0E3FE1C82751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4F7C4E-48D4-E6F7-0BF4-CC44EB2D2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186137"/>
              </p:ext>
            </p:extLst>
          </p:nvPr>
        </p:nvGraphicFramePr>
        <p:xfrm>
          <a:off x="3498273" y="1577167"/>
          <a:ext cx="7863286" cy="526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192DBCA-AAEE-46AD-A3FF-BF77F28D32AE}"/>
              </a:ext>
            </a:extLst>
          </p:cNvPr>
          <p:cNvSpPr/>
          <p:nvPr/>
        </p:nvSpPr>
        <p:spPr>
          <a:xfrm>
            <a:off x="2755713" y="5236384"/>
            <a:ext cx="9060873" cy="1577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437924-B7CB-0BB6-A2AF-FF5B4073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1266"/>
            <a:ext cx="5901459" cy="274320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[1] www.invert.at/methodology.php</a:t>
            </a: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FB6EA-8A30-43A5-88F9-77FA258AE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280EF-28F0-46C9-A09B-443B349A1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FFCC5-20AC-4C39-961A-E14DC4F4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FC8768-6843-4B15-8DC6-B8FAF8858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CF99FF-5EC0-4B5F-83AE-0D17077ED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CAF12B-8DE0-4E60-A382-3DB271570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1E7FA-1A10-4E1D-AF6F-0D7E7CB06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868D0-683D-4891-A24E-FAE97DFB5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9423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modeling chain: High geographical resolution 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15EA628F-451D-4067-B98E-0E3FE1C82751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987A465-3015-D2E3-53B5-6E364883D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92" y="2209887"/>
            <a:ext cx="8290650" cy="330136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E7D29AE-21E1-E1CE-75AB-CE6661E278F4}"/>
              </a:ext>
            </a:extLst>
          </p:cNvPr>
          <p:cNvSpPr/>
          <p:nvPr/>
        </p:nvSpPr>
        <p:spPr>
          <a:xfrm>
            <a:off x="7349836" y="1974273"/>
            <a:ext cx="1780309" cy="2500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66C23-F716-98CF-B727-D5D9D964AC93}"/>
              </a:ext>
            </a:extLst>
          </p:cNvPr>
          <p:cNvSpPr txBox="1"/>
          <p:nvPr/>
        </p:nvSpPr>
        <p:spPr>
          <a:xfrm>
            <a:off x="5117804" y="3629737"/>
            <a:ext cx="7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 regions</a:t>
            </a:r>
            <a:endParaRPr lang="en-AT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6ED3C-494D-40C2-6245-6B230442C6CA}"/>
              </a:ext>
            </a:extLst>
          </p:cNvPr>
          <p:cNvSpPr txBox="1"/>
          <p:nvPr/>
        </p:nvSpPr>
        <p:spPr>
          <a:xfrm>
            <a:off x="6794204" y="3629736"/>
            <a:ext cx="7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Clusters</a:t>
            </a:r>
            <a:endParaRPr lang="en-AT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87132-08DC-44A5-C4EA-26BEF585D52D}"/>
              </a:ext>
            </a:extLst>
          </p:cNvPr>
          <p:cNvSpPr txBox="1"/>
          <p:nvPr/>
        </p:nvSpPr>
        <p:spPr>
          <a:xfrm rot="5400000">
            <a:off x="5944060" y="3016131"/>
            <a:ext cx="7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 regions</a:t>
            </a:r>
            <a:endParaRPr lang="en-AT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FE974-4F29-CA1E-114B-15E0974D4702}"/>
              </a:ext>
            </a:extLst>
          </p:cNvPr>
          <p:cNvSpPr txBox="1"/>
          <p:nvPr/>
        </p:nvSpPr>
        <p:spPr>
          <a:xfrm rot="16200000">
            <a:off x="5944060" y="4244185"/>
            <a:ext cx="7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 regions</a:t>
            </a:r>
            <a:endParaRPr lang="en-AT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15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9423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modeling chain: Comprehensive modeling of DH Ecosystem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15EA628F-451D-4067-B98E-0E3FE1C82751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sp>
        <p:nvSpPr>
          <p:cNvPr id="2" name="Flussdiagramm: Alternativer Prozess 7">
            <a:extLst>
              <a:ext uri="{FF2B5EF4-FFF2-40B4-BE49-F238E27FC236}">
                <a16:creationId xmlns:a16="http://schemas.microsoft.com/office/drawing/2014/main" id="{B99F944D-A221-72AF-ED22-759FCD794DC1}"/>
              </a:ext>
            </a:extLst>
          </p:cNvPr>
          <p:cNvSpPr/>
          <p:nvPr/>
        </p:nvSpPr>
        <p:spPr>
          <a:xfrm>
            <a:off x="2195736" y="2985475"/>
            <a:ext cx="864096" cy="3651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Invert/EE-Lab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lussdiagramm: Alternativer Prozess 8">
            <a:extLst>
              <a:ext uri="{FF2B5EF4-FFF2-40B4-BE49-F238E27FC236}">
                <a16:creationId xmlns:a16="http://schemas.microsoft.com/office/drawing/2014/main" id="{E75EE7A9-E1DA-5F24-4338-641B2E32C0DB}"/>
              </a:ext>
            </a:extLst>
          </p:cNvPr>
          <p:cNvSpPr/>
          <p:nvPr/>
        </p:nvSpPr>
        <p:spPr>
          <a:xfrm>
            <a:off x="3445566" y="2985475"/>
            <a:ext cx="864096" cy="3651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Breakdown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hectare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level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Flussdiagramm: Alternativer Prozess 9">
            <a:extLst>
              <a:ext uri="{FF2B5EF4-FFF2-40B4-BE49-F238E27FC236}">
                <a16:creationId xmlns:a16="http://schemas.microsoft.com/office/drawing/2014/main" id="{FBA8164C-269A-41C4-2713-7198A52D2A57}"/>
              </a:ext>
            </a:extLst>
          </p:cNvPr>
          <p:cNvSpPr/>
          <p:nvPr/>
        </p:nvSpPr>
        <p:spPr>
          <a:xfrm>
            <a:off x="3445835" y="3994892"/>
            <a:ext cx="864096" cy="3651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DH-expansion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lussdiagramm: Alternativer Prozess 10">
            <a:extLst>
              <a:ext uri="{FF2B5EF4-FFF2-40B4-BE49-F238E27FC236}">
                <a16:creationId xmlns:a16="http://schemas.microsoft.com/office/drawing/2014/main" id="{E3498C55-B433-04EA-F920-9A9573BE479C}"/>
              </a:ext>
            </a:extLst>
          </p:cNvPr>
          <p:cNvSpPr/>
          <p:nvPr/>
        </p:nvSpPr>
        <p:spPr>
          <a:xfrm>
            <a:off x="4747930" y="3994892"/>
            <a:ext cx="864096" cy="365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Clustering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potential DH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areas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lussdiagramm: Alternativer Prozess 11">
            <a:extLst>
              <a:ext uri="{FF2B5EF4-FFF2-40B4-BE49-F238E27FC236}">
                <a16:creationId xmlns:a16="http://schemas.microsoft.com/office/drawing/2014/main" id="{9E16BED9-C76C-929E-4203-DDA7F8495CED}"/>
              </a:ext>
            </a:extLst>
          </p:cNvPr>
          <p:cNvSpPr/>
          <p:nvPr/>
        </p:nvSpPr>
        <p:spPr>
          <a:xfrm>
            <a:off x="6116082" y="3994891"/>
            <a:ext cx="864096" cy="365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DH Dispatch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Flussdiagramm: Alternativer Prozess 12">
            <a:extLst>
              <a:ext uri="{FF2B5EF4-FFF2-40B4-BE49-F238E27FC236}">
                <a16:creationId xmlns:a16="http://schemas.microsoft.com/office/drawing/2014/main" id="{C06B3EFE-5B98-82F7-71AA-8E2D8A2DCE03}"/>
              </a:ext>
            </a:extLst>
          </p:cNvPr>
          <p:cNvSpPr/>
          <p:nvPr/>
        </p:nvSpPr>
        <p:spPr>
          <a:xfrm>
            <a:off x="6116082" y="2977366"/>
            <a:ext cx="864096" cy="365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Aggregation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cluster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NUTS 0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Flussdiagramm: Alternativer Prozess 14">
            <a:extLst>
              <a:ext uri="{FF2B5EF4-FFF2-40B4-BE49-F238E27FC236}">
                <a16:creationId xmlns:a16="http://schemas.microsoft.com/office/drawing/2014/main" id="{00D186C7-9B14-EBD4-79CE-AA747DFED886}"/>
              </a:ext>
            </a:extLst>
          </p:cNvPr>
          <p:cNvSpPr/>
          <p:nvPr/>
        </p:nvSpPr>
        <p:spPr>
          <a:xfrm>
            <a:off x="3451785" y="5008090"/>
            <a:ext cx="900075" cy="3651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Database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existing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DH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grids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lussdiagramm: Alternativer Prozess 15">
            <a:extLst>
              <a:ext uri="{FF2B5EF4-FFF2-40B4-BE49-F238E27FC236}">
                <a16:creationId xmlns:a16="http://schemas.microsoft.com/office/drawing/2014/main" id="{2D3572C5-5B89-2BAB-FD22-9627C565DC4A}"/>
              </a:ext>
            </a:extLst>
          </p:cNvPr>
          <p:cNvSpPr/>
          <p:nvPr/>
        </p:nvSpPr>
        <p:spPr>
          <a:xfrm>
            <a:off x="4747930" y="5008090"/>
            <a:ext cx="864096" cy="3651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Analysis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RES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potentials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lussdiagramm: Alternativer Prozess 16">
            <a:extLst>
              <a:ext uri="{FF2B5EF4-FFF2-40B4-BE49-F238E27FC236}">
                <a16:creationId xmlns:a16="http://schemas.microsoft.com/office/drawing/2014/main" id="{D833498E-96FD-8E9C-B828-D6426C933521}"/>
              </a:ext>
            </a:extLst>
          </p:cNvPr>
          <p:cNvSpPr/>
          <p:nvPr/>
        </p:nvSpPr>
        <p:spPr>
          <a:xfrm>
            <a:off x="4747930" y="2977366"/>
            <a:ext cx="864096" cy="3651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Regionalisation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IEH potential</a:t>
            </a:r>
            <a:endParaRPr lang="de-DE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Gerader Verbinder 18">
            <a:extLst>
              <a:ext uri="{FF2B5EF4-FFF2-40B4-BE49-F238E27FC236}">
                <a16:creationId xmlns:a16="http://schemas.microsoft.com/office/drawing/2014/main" id="{D672FD36-1070-A032-C9C5-1D64691FDF3B}"/>
              </a:ext>
            </a:extLst>
          </p:cNvPr>
          <p:cNvCxnSpPr>
            <a:cxnSpLocks/>
          </p:cNvCxnSpPr>
          <p:nvPr/>
        </p:nvCxnSpPr>
        <p:spPr>
          <a:xfrm>
            <a:off x="1286272" y="3717032"/>
            <a:ext cx="5806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feil: nach rechts 22">
            <a:extLst>
              <a:ext uri="{FF2B5EF4-FFF2-40B4-BE49-F238E27FC236}">
                <a16:creationId xmlns:a16="http://schemas.microsoft.com/office/drawing/2014/main" id="{B7F1977A-5A71-6B2A-7512-1DF651388987}"/>
              </a:ext>
            </a:extLst>
          </p:cNvPr>
          <p:cNvSpPr/>
          <p:nvPr/>
        </p:nvSpPr>
        <p:spPr>
          <a:xfrm rot="16200000">
            <a:off x="1470563" y="3475734"/>
            <a:ext cx="173525" cy="18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feld 23">
            <a:extLst>
              <a:ext uri="{FF2B5EF4-FFF2-40B4-BE49-F238E27FC236}">
                <a16:creationId xmlns:a16="http://schemas.microsoft.com/office/drawing/2014/main" id="{A254613A-D7EF-0FA6-C0B8-197D0705F40D}"/>
              </a:ext>
            </a:extLst>
          </p:cNvPr>
          <p:cNvSpPr txBox="1"/>
          <p:nvPr/>
        </p:nvSpPr>
        <p:spPr>
          <a:xfrm>
            <a:off x="1187624" y="3257019"/>
            <a:ext cx="746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NUTS 0</a:t>
            </a:r>
          </a:p>
        </p:txBody>
      </p:sp>
      <p:sp>
        <p:nvSpPr>
          <p:cNvPr id="17" name="Textfeld 24">
            <a:extLst>
              <a:ext uri="{FF2B5EF4-FFF2-40B4-BE49-F238E27FC236}">
                <a16:creationId xmlns:a16="http://schemas.microsoft.com/office/drawing/2014/main" id="{E954C641-FED9-1B73-5D48-6EA7C1939B90}"/>
              </a:ext>
            </a:extLst>
          </p:cNvPr>
          <p:cNvSpPr txBox="1"/>
          <p:nvPr/>
        </p:nvSpPr>
        <p:spPr>
          <a:xfrm>
            <a:off x="990922" y="3944964"/>
            <a:ext cx="11328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Higher geographical resolution</a:t>
            </a:r>
          </a:p>
        </p:txBody>
      </p:sp>
      <p:cxnSp>
        <p:nvCxnSpPr>
          <p:cNvPr id="18" name="Gerade Verbindung mit Pfeil 27">
            <a:extLst>
              <a:ext uri="{FF2B5EF4-FFF2-40B4-BE49-F238E27FC236}">
                <a16:creationId xmlns:a16="http://schemas.microsoft.com/office/drawing/2014/main" id="{4A857AD1-2423-2EF9-956E-5EFEF8347577}"/>
              </a:ext>
            </a:extLst>
          </p:cNvPr>
          <p:cNvCxnSpPr/>
          <p:nvPr/>
        </p:nvCxnSpPr>
        <p:spPr>
          <a:xfrm>
            <a:off x="3079103" y="3168037"/>
            <a:ext cx="3726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8">
            <a:extLst>
              <a:ext uri="{FF2B5EF4-FFF2-40B4-BE49-F238E27FC236}">
                <a16:creationId xmlns:a16="http://schemas.microsoft.com/office/drawing/2014/main" id="{F0E6AA05-D791-CACC-BD96-BE3B8FAE038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877614" y="3350601"/>
            <a:ext cx="269" cy="64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31">
            <a:extLst>
              <a:ext uri="{FF2B5EF4-FFF2-40B4-BE49-F238E27FC236}">
                <a16:creationId xmlns:a16="http://schemas.microsoft.com/office/drawing/2014/main" id="{4076FA6B-2448-2A76-6C96-24403B83D70C}"/>
              </a:ext>
            </a:extLst>
          </p:cNvPr>
          <p:cNvCxnSpPr>
            <a:cxnSpLocks/>
          </p:cNvCxnSpPr>
          <p:nvPr/>
        </p:nvCxnSpPr>
        <p:spPr>
          <a:xfrm flipV="1">
            <a:off x="3883834" y="4369432"/>
            <a:ext cx="0" cy="638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35">
            <a:extLst>
              <a:ext uri="{FF2B5EF4-FFF2-40B4-BE49-F238E27FC236}">
                <a16:creationId xmlns:a16="http://schemas.microsoft.com/office/drawing/2014/main" id="{570BCC15-7511-21C4-089F-3066A660942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309931" y="4177455"/>
            <a:ext cx="437999" cy="4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37">
            <a:extLst>
              <a:ext uri="{FF2B5EF4-FFF2-40B4-BE49-F238E27FC236}">
                <a16:creationId xmlns:a16="http://schemas.microsoft.com/office/drawing/2014/main" id="{6CFD591E-7D45-8E7A-0DAF-D60D73426CA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5612026" y="4177454"/>
            <a:ext cx="504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38">
            <a:extLst>
              <a:ext uri="{FF2B5EF4-FFF2-40B4-BE49-F238E27FC236}">
                <a16:creationId xmlns:a16="http://schemas.microsoft.com/office/drawing/2014/main" id="{7E8DEFCC-01E9-134E-02BD-7EDAAA78C4E2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6548130" y="3342491"/>
            <a:ext cx="0" cy="6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44">
            <a:extLst>
              <a:ext uri="{FF2B5EF4-FFF2-40B4-BE49-F238E27FC236}">
                <a16:creationId xmlns:a16="http://schemas.microsoft.com/office/drawing/2014/main" id="{019DC403-9A0F-2845-F746-D1F0C022FDDA}"/>
              </a:ext>
            </a:extLst>
          </p:cNvPr>
          <p:cNvCxnSpPr>
            <a:cxnSpLocks/>
          </p:cNvCxnSpPr>
          <p:nvPr/>
        </p:nvCxnSpPr>
        <p:spPr>
          <a:xfrm flipV="1">
            <a:off x="5179978" y="4369432"/>
            <a:ext cx="0" cy="638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45">
            <a:extLst>
              <a:ext uri="{FF2B5EF4-FFF2-40B4-BE49-F238E27FC236}">
                <a16:creationId xmlns:a16="http://schemas.microsoft.com/office/drawing/2014/main" id="{EC6612A1-1261-A51E-BAD4-83BAD37B8D2C}"/>
              </a:ext>
            </a:extLst>
          </p:cNvPr>
          <p:cNvCxnSpPr>
            <a:cxnSpLocks/>
          </p:cNvCxnSpPr>
          <p:nvPr/>
        </p:nvCxnSpPr>
        <p:spPr>
          <a:xfrm>
            <a:off x="5179978" y="3354037"/>
            <a:ext cx="269" cy="64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prechblase: oval 74">
            <a:extLst>
              <a:ext uri="{FF2B5EF4-FFF2-40B4-BE49-F238E27FC236}">
                <a16:creationId xmlns:a16="http://schemas.microsoft.com/office/drawing/2014/main" id="{FAD9784B-23F6-09E8-7791-53007D83C0E8}"/>
              </a:ext>
            </a:extLst>
          </p:cNvPr>
          <p:cNvSpPr/>
          <p:nvPr/>
        </p:nvSpPr>
        <p:spPr>
          <a:xfrm>
            <a:off x="5805434" y="4838073"/>
            <a:ext cx="925692" cy="477461"/>
          </a:xfrm>
          <a:prstGeom prst="wedgeEllipseCallout">
            <a:avLst>
              <a:gd name="adj1" fmla="val -70573"/>
              <a:gd name="adj2" fmla="val 2848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7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Criteria</a:t>
            </a:r>
            <a:r>
              <a:rPr lang="de-AT" sz="7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7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7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7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feasibility</a:t>
            </a:r>
            <a:endParaRPr lang="de-AT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Sprechblase: oval 78">
            <a:extLst>
              <a:ext uri="{FF2B5EF4-FFF2-40B4-BE49-F238E27FC236}">
                <a16:creationId xmlns:a16="http://schemas.microsoft.com/office/drawing/2014/main" id="{7105ED9D-21D3-9597-0436-CAC5B87B0B55}"/>
              </a:ext>
            </a:extLst>
          </p:cNvPr>
          <p:cNvSpPr/>
          <p:nvPr/>
        </p:nvSpPr>
        <p:spPr>
          <a:xfrm>
            <a:off x="2171599" y="4238934"/>
            <a:ext cx="1264230" cy="475676"/>
          </a:xfrm>
          <a:prstGeom prst="wedgeEllipseCallout">
            <a:avLst>
              <a:gd name="adj1" fmla="val 50323"/>
              <a:gd name="adj2" fmla="val -6199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Grid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ceiling</a:t>
            </a:r>
            <a:endParaRPr lang="de-AT" sz="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(Expansion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costs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8" name="Sprechblase: oval 79">
            <a:extLst>
              <a:ext uri="{FF2B5EF4-FFF2-40B4-BE49-F238E27FC236}">
                <a16:creationId xmlns:a16="http://schemas.microsoft.com/office/drawing/2014/main" id="{94083666-CF3F-414A-1466-A0ECA2D2B51C}"/>
              </a:ext>
            </a:extLst>
          </p:cNvPr>
          <p:cNvSpPr/>
          <p:nvPr/>
        </p:nvSpPr>
        <p:spPr>
          <a:xfrm>
            <a:off x="2034954" y="3518629"/>
            <a:ext cx="1428461" cy="475676"/>
          </a:xfrm>
          <a:prstGeom prst="wedgeEllipseCallout">
            <a:avLst>
              <a:gd name="adj1" fmla="val -11507"/>
              <a:gd name="adj2" fmla="val -8525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Policies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affecting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renovations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(type, rate)</a:t>
            </a:r>
          </a:p>
          <a:p>
            <a:pPr algn="ctr"/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Policies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affecting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supply</a:t>
            </a:r>
            <a:r>
              <a:rPr lang="de-AT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6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</a:t>
            </a:r>
            <a:endParaRPr lang="de-AT" sz="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Pfeil: nach rechts 22">
            <a:extLst>
              <a:ext uri="{FF2B5EF4-FFF2-40B4-BE49-F238E27FC236}">
                <a16:creationId xmlns:a16="http://schemas.microsoft.com/office/drawing/2014/main" id="{398E0CBE-BE9C-A9B4-6DCA-B3FFCFCE6F63}"/>
              </a:ext>
            </a:extLst>
          </p:cNvPr>
          <p:cNvSpPr/>
          <p:nvPr/>
        </p:nvSpPr>
        <p:spPr>
          <a:xfrm rot="5400000">
            <a:off x="1480139" y="3776211"/>
            <a:ext cx="173525" cy="18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33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8E1D7BD2-AF91-01FD-62C5-503BFEFDE683}"/>
              </a:ext>
            </a:extLst>
          </p:cNvPr>
          <p:cNvSpPr txBox="1">
            <a:spLocks/>
          </p:cNvSpPr>
          <p:nvPr/>
        </p:nvSpPr>
        <p:spPr>
          <a:xfrm>
            <a:off x="551432" y="1597445"/>
            <a:ext cx="11265408" cy="252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 err="1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Hotmaps</a:t>
            </a: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Dispatch Model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E4E2A92C-E230-AA44-F3B5-B97E3D275FBB}"/>
              </a:ext>
            </a:extLst>
          </p:cNvPr>
          <p:cNvSpPr txBox="1">
            <a:spLocks/>
          </p:cNvSpPr>
          <p:nvPr/>
        </p:nvSpPr>
        <p:spPr>
          <a:xfrm>
            <a:off x="4038600" y="6448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IEWT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052513-0604-1163-A8C3-10CA6E80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52" y="1177303"/>
            <a:ext cx="69723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F0A50DCE-165F-1D99-4E0E-F94EC8940E9C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4824132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Mixed-integer linear program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Minimizes (total costs - revenues)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Optimizes both investments and operation of technologies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Works on an hourly level</a:t>
            </a:r>
          </a:p>
          <a:p>
            <a:pPr>
              <a:buClr>
                <a:srgbClr val="5B9BD5">
                  <a:lumMod val="75000"/>
                </a:srgbClr>
              </a:buClr>
              <a:buSzPct val="100000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Efficiencies of heat pumps modeled as a function of source, flow, and return temperatures</a:t>
            </a:r>
          </a:p>
          <a:p>
            <a:pPr lvl="1"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Fixed efficiencies for all other technologies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B27F1-1F28-0839-3643-BD348C6FC672}"/>
              </a:ext>
            </a:extLst>
          </p:cNvPr>
          <p:cNvSpPr txBox="1"/>
          <p:nvPr/>
        </p:nvSpPr>
        <p:spPr>
          <a:xfrm>
            <a:off x="5452358" y="5894351"/>
            <a:ext cx="6553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600" dirty="0">
                <a:solidFill>
                  <a:schemeClr val="bg1">
                    <a:lumMod val="75000"/>
                  </a:schemeClr>
                </a:solidFill>
              </a:rPr>
              <a:t>wiki.hotmaps.eu/en/CM-District-heating-supply-dispatch</a:t>
            </a:r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161F962F-7B0C-5BB2-12FA-AB8CE38D2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938" y="1268760"/>
            <a:ext cx="5140527" cy="4644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F1829-0A12-9386-7130-226CD9045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938" y="5867365"/>
            <a:ext cx="3905408" cy="466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0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8E1D7BD2-AF91-01FD-62C5-503BFEFDE683}"/>
              </a:ext>
            </a:extLst>
          </p:cNvPr>
          <p:cNvSpPr txBox="1">
            <a:spLocks/>
          </p:cNvSpPr>
          <p:nvPr/>
        </p:nvSpPr>
        <p:spPr>
          <a:xfrm>
            <a:off x="551432" y="1597445"/>
            <a:ext cx="11265408" cy="252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 err="1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Hotmaps</a:t>
            </a: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Dispatch Model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F0A50DCE-165F-1D99-4E0E-F94EC8940E9C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4824132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>
                  <a:lumMod val="75000"/>
                </a:srgbClr>
              </a:buClr>
              <a:buSzPct val="100000"/>
            </a:pPr>
            <a:endParaRPr lang="en-US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</a:endParaRP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FF529564-0E7E-2B81-3B88-2E44DD2BC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15" y="1420642"/>
            <a:ext cx="5983932" cy="5406603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D8B5EB93-7A1A-9717-C6C2-4786B5D288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20"/>
          <a:stretch/>
        </p:blipFill>
        <p:spPr>
          <a:xfrm>
            <a:off x="304771" y="1783780"/>
            <a:ext cx="2931739" cy="4611522"/>
          </a:xfrm>
          <a:prstGeom prst="rect">
            <a:avLst/>
          </a:prstGeom>
        </p:spPr>
      </p:pic>
      <p:pic>
        <p:nvPicPr>
          <p:cNvPr id="9" name="Grafik 6">
            <a:extLst>
              <a:ext uri="{FF2B5EF4-FFF2-40B4-BE49-F238E27FC236}">
                <a16:creationId xmlns:a16="http://schemas.microsoft.com/office/drawing/2014/main" id="{2650792C-A525-DC4D-DC04-655149A1F3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253"/>
          <a:stretch/>
        </p:blipFill>
        <p:spPr>
          <a:xfrm>
            <a:off x="3217742" y="2839913"/>
            <a:ext cx="2603665" cy="674129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BD2DBF96-BFD9-BF48-365B-4D622C5994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114"/>
          <a:stretch/>
        </p:blipFill>
        <p:spPr>
          <a:xfrm>
            <a:off x="3206496" y="1844209"/>
            <a:ext cx="2700965" cy="877717"/>
          </a:xfrm>
          <a:prstGeom prst="rect">
            <a:avLst/>
          </a:prstGeom>
        </p:spPr>
      </p:pic>
      <p:pic>
        <p:nvPicPr>
          <p:cNvPr id="10" name="Grafik 4">
            <a:extLst>
              <a:ext uri="{FF2B5EF4-FFF2-40B4-BE49-F238E27FC236}">
                <a16:creationId xmlns:a16="http://schemas.microsoft.com/office/drawing/2014/main" id="{0B701B7B-7827-3DF8-13B5-137630527A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043" t="4667" r="12071" b="92593"/>
          <a:stretch/>
        </p:blipFill>
        <p:spPr>
          <a:xfrm>
            <a:off x="3013398" y="1780253"/>
            <a:ext cx="2819256" cy="135705"/>
          </a:xfrm>
          <a:prstGeom prst="rect">
            <a:avLst/>
          </a:prstGeom>
        </p:spPr>
      </p:pic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C05B7F15-1446-0F96-04FE-FDFDC781F122}"/>
              </a:ext>
            </a:extLst>
          </p:cNvPr>
          <p:cNvSpPr txBox="1">
            <a:spLocks/>
          </p:cNvSpPr>
          <p:nvPr/>
        </p:nvSpPr>
        <p:spPr>
          <a:xfrm>
            <a:off x="5970714" y="1126526"/>
            <a:ext cx="4103695" cy="44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0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 Function</a:t>
            </a:r>
            <a:endParaRPr lang="en-US" sz="18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9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41EE72-D198-4467-8D3D-B78817AA7014}"/>
              </a:ext>
            </a:extLst>
          </p:cNvPr>
          <p:cNvSpPr/>
          <p:nvPr/>
        </p:nvSpPr>
        <p:spPr>
          <a:xfrm>
            <a:off x="648792" y="764704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CE2BE1AF-75F9-FCCE-3287-9C81260B29A7}"/>
              </a:ext>
            </a:extLst>
          </p:cNvPr>
          <p:cNvSpPr txBox="1">
            <a:spLocks/>
          </p:cNvSpPr>
          <p:nvPr/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07E4E-91ED-4D37-ADA8-A2790ED4317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D5F517F6-8965-EF44-374E-363FD6085F0C}"/>
              </a:ext>
            </a:extLst>
          </p:cNvPr>
          <p:cNvSpPr txBox="1">
            <a:spLocks/>
          </p:cNvSpPr>
          <p:nvPr/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8E1D7BD2-AF91-01FD-62C5-503BFEFDE683}"/>
              </a:ext>
            </a:extLst>
          </p:cNvPr>
          <p:cNvSpPr txBox="1">
            <a:spLocks/>
          </p:cNvSpPr>
          <p:nvPr/>
        </p:nvSpPr>
        <p:spPr>
          <a:xfrm>
            <a:off x="551432" y="1597445"/>
            <a:ext cx="11265408" cy="252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EE62DB3A-8D77-CF47-6549-C98CA2043F60}"/>
              </a:ext>
            </a:extLst>
          </p:cNvPr>
          <p:cNvSpPr txBox="1">
            <a:spLocks/>
          </p:cNvSpPr>
          <p:nvPr/>
        </p:nvSpPr>
        <p:spPr>
          <a:xfrm>
            <a:off x="551686" y="682166"/>
            <a:ext cx="11264900" cy="459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8" name="Content Placeholder 14">
            <a:extLst>
              <a:ext uri="{FF2B5EF4-FFF2-40B4-BE49-F238E27FC236}">
                <a16:creationId xmlns:a16="http://schemas.microsoft.com/office/drawing/2014/main" id="{7DDBB148-B2C5-0E27-3FBC-99D357399294}"/>
              </a:ext>
            </a:extLst>
          </p:cNvPr>
          <p:cNvSpPr txBox="1">
            <a:spLocks/>
          </p:cNvSpPr>
          <p:nvPr/>
        </p:nvSpPr>
        <p:spPr>
          <a:xfrm>
            <a:off x="551432" y="1138414"/>
            <a:ext cx="11265408" cy="45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Modeling heat pumps</a:t>
            </a:r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423A5-7C70-FE32-9057-F01DC49B9438}"/>
              </a:ext>
            </a:extLst>
          </p:cNvPr>
          <p:cNvCxnSpPr>
            <a:cxnSpLocks/>
          </p:cNvCxnSpPr>
          <p:nvPr/>
        </p:nvCxnSpPr>
        <p:spPr>
          <a:xfrm>
            <a:off x="614647" y="1126494"/>
            <a:ext cx="109627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F0A50DCE-165F-1D99-4E0E-F94EC8940E9C}"/>
              </a:ext>
            </a:extLst>
          </p:cNvPr>
          <p:cNvSpPr txBox="1">
            <a:spLocks/>
          </p:cNvSpPr>
          <p:nvPr/>
        </p:nvSpPr>
        <p:spPr>
          <a:xfrm>
            <a:off x="551432" y="1609364"/>
            <a:ext cx="4824132" cy="456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</a:pPr>
            <a:endParaRPr lang="en-US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</a:endParaRP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821CE180-32D9-BDDE-4469-EF9E6CA2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43" y="3109620"/>
            <a:ext cx="7485714" cy="2542857"/>
          </a:xfrm>
          <a:prstGeom prst="rect">
            <a:avLst/>
          </a:prstGeom>
        </p:spPr>
      </p:pic>
      <p:pic>
        <p:nvPicPr>
          <p:cNvPr id="4" name="Grafik 5">
            <a:extLst>
              <a:ext uri="{FF2B5EF4-FFF2-40B4-BE49-F238E27FC236}">
                <a16:creationId xmlns:a16="http://schemas.microsoft.com/office/drawing/2014/main" id="{2C9A411C-9743-C637-221F-B980F0694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43" y="1948021"/>
            <a:ext cx="7715249" cy="94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5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26.9|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26.9|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26.9|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7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7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0.4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01DF2FC-8C91-454F-B840-A9C9BB4D794A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7349673FBDD54A9350610A276D5FC0" ma:contentTypeVersion="34" ma:contentTypeDescription="Ein neues Dokument erstellen." ma:contentTypeScope="" ma:versionID="af4536156cff014809b510e24438ec7c">
  <xsd:schema xmlns:xsd="http://www.w3.org/2001/XMLSchema" xmlns:xs="http://www.w3.org/2001/XMLSchema" xmlns:p="http://schemas.microsoft.com/office/2006/metadata/properties" xmlns:ns2="413680dc-96ee-4645-960e-83a27948a044" xmlns:ns3="84492567-44d3-4484-bc78-e95b66077f3c" targetNamespace="http://schemas.microsoft.com/office/2006/metadata/properties" ma:root="true" ma:fieldsID="b2fc5fc5f3da614889b9886333d79261" ns2:_="" ns3:_="">
    <xsd:import namespace="413680dc-96ee-4645-960e-83a27948a044"/>
    <xsd:import namespace="84492567-44d3-4484-bc78-e95b66077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680dc-96ee-4645-960e-83a27948a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92567-44d3-4484-bc78-e95b66077f3c" elementFormDefault="qualified">
    <xsd:import namespace="http://schemas.microsoft.com/office/2006/documentManagement/types"/>
    <xsd:import namespace="http://schemas.microsoft.com/office/infopath/2007/PartnerControls"/>
    <xsd:element name="SharedWithUsers" ma:index="3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mbers xmlns="413680dc-96ee-4645-960e-83a27948a044">
      <UserInfo>
        <DisplayName/>
        <AccountId xsi:nil="true"/>
        <AccountType/>
      </UserInfo>
    </Members>
    <Self_Registration_Enabled xmlns="413680dc-96ee-4645-960e-83a27948a044" xsi:nil="true"/>
    <Is_Collaboration_Space_Locked xmlns="413680dc-96ee-4645-960e-83a27948a044" xsi:nil="true"/>
    <NotebookType xmlns="413680dc-96ee-4645-960e-83a27948a044" xsi:nil="true"/>
    <FolderType xmlns="413680dc-96ee-4645-960e-83a27948a044" xsi:nil="true"/>
    <Leaders xmlns="413680dc-96ee-4645-960e-83a27948a044">
      <UserInfo>
        <DisplayName/>
        <AccountId xsi:nil="true"/>
        <AccountType/>
      </UserInfo>
    </Leaders>
    <Distribution_Groups xmlns="413680dc-96ee-4645-960e-83a27948a044" xsi:nil="true"/>
    <Has_Leaders_Only_SectionGroup xmlns="413680dc-96ee-4645-960e-83a27948a044" xsi:nil="true"/>
    <Owner xmlns="413680dc-96ee-4645-960e-83a27948a044">
      <UserInfo>
        <DisplayName/>
        <AccountId xsi:nil="true"/>
        <AccountType/>
      </UserInfo>
    </Owner>
    <TeamsChannelId xmlns="413680dc-96ee-4645-960e-83a27948a044" xsi:nil="true"/>
    <Invited_Leaders xmlns="413680dc-96ee-4645-960e-83a27948a044" xsi:nil="true"/>
    <IsNotebookLocked xmlns="413680dc-96ee-4645-960e-83a27948a044" xsi:nil="true"/>
    <CultureName xmlns="413680dc-96ee-4645-960e-83a27948a044" xsi:nil="true"/>
    <AppVersion xmlns="413680dc-96ee-4645-960e-83a27948a044" xsi:nil="true"/>
    <LMS_Mappings xmlns="413680dc-96ee-4645-960e-83a27948a044" xsi:nil="true"/>
    <Math_Settings xmlns="413680dc-96ee-4645-960e-83a27948a044" xsi:nil="true"/>
    <Templates xmlns="413680dc-96ee-4645-960e-83a27948a044" xsi:nil="true"/>
    <Member_Groups xmlns="413680dc-96ee-4645-960e-83a27948a044">
      <UserInfo>
        <DisplayName/>
        <AccountId xsi:nil="true"/>
        <AccountType/>
      </UserInfo>
    </Member_Groups>
    <DefaultSectionNames xmlns="413680dc-96ee-4645-960e-83a27948a044" xsi:nil="true"/>
    <Invited_Members xmlns="413680dc-96ee-4645-960e-83a27948a044" xsi:nil="true"/>
    <Teams_Channel_Section_Location xmlns="413680dc-96ee-4645-960e-83a27948a0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7FE89D-E3A3-4239-8260-156CA207E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3680dc-96ee-4645-960e-83a27948a044"/>
    <ds:schemaRef ds:uri="84492567-44d3-4484-bc78-e95b66077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FED4D4-272A-4B8F-AA4C-A0D156C02DA0}">
  <ds:schemaRefs>
    <ds:schemaRef ds:uri="413680dc-96ee-4645-960e-83a27948a044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4492567-44d3-4484-bc78-e95b66077f3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61D47B-B9F4-46D0-85E9-BD1D4FC32B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1332</Words>
  <Application>Microsoft Office PowerPoint</Application>
  <PresentationFormat>Widescreen</PresentationFormat>
  <Paragraphs>223</Paragraphs>
  <Slides>20</Slides>
  <Notes>18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Courier New</vt:lpstr>
      <vt:lpstr>Frutiger LT Com 45 Light</vt:lpstr>
      <vt:lpstr>Symbol</vt:lpstr>
      <vt:lpstr>Times New Roman</vt:lpstr>
      <vt:lpstr>Tw Cen MT</vt:lpstr>
      <vt:lpstr>Tw Cen MT Condensed</vt:lpstr>
      <vt:lpstr>Wingdings</vt:lpstr>
      <vt:lpstr>Wingdings 3</vt:lpstr>
      <vt:lpstr>Custom Design</vt:lpstr>
      <vt:lpstr>2_Custom Design</vt:lpstr>
      <vt:lpstr>1_Custom Design</vt:lpstr>
      <vt:lpstr>Inhalt_blauer_Rahmen</vt:lpstr>
      <vt:lpstr>Titel mit weißem Rahmen und dunklem Logo</vt:lpstr>
      <vt:lpstr>Integral</vt:lpstr>
      <vt:lpstr>Modeling District Heating Supply Patterns in a Decarbonized EU-Wide Energy System in 2050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Fallahnejad</dc:creator>
  <cp:lastModifiedBy>Kök, Ali</cp:lastModifiedBy>
  <cp:revision>179</cp:revision>
  <cp:lastPrinted>2019-05-28T16:29:13Z</cp:lastPrinted>
  <dcterms:created xsi:type="dcterms:W3CDTF">2016-12-14T10:40:35Z</dcterms:created>
  <dcterms:modified xsi:type="dcterms:W3CDTF">2023-02-15T15:46:05Z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0x010100D37349673FBDD54A9350610A276D5FC0</vt:lpwstr>
  </property>
</Properties>
</file>