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8" r:id="rId2"/>
    <p:sldId id="370" r:id="rId3"/>
    <p:sldId id="399" r:id="rId4"/>
    <p:sldId id="401" r:id="rId5"/>
    <p:sldId id="387" r:id="rId6"/>
    <p:sldId id="389" r:id="rId7"/>
    <p:sldId id="393" r:id="rId8"/>
    <p:sldId id="390" r:id="rId9"/>
    <p:sldId id="391" r:id="rId10"/>
    <p:sldId id="392" r:id="rId11"/>
    <p:sldId id="394" r:id="rId12"/>
    <p:sldId id="395" r:id="rId13"/>
    <p:sldId id="396" r:id="rId14"/>
    <p:sldId id="397" r:id="rId15"/>
    <p:sldId id="402" r:id="rId16"/>
    <p:sldId id="403" r:id="rId17"/>
    <p:sldId id="404" r:id="rId18"/>
  </p:sldIdLst>
  <p:sldSz cx="12192000" cy="6858000"/>
  <p:notesSz cx="6797675" cy="9926638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98B"/>
    <a:srgbClr val="1F407A"/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89589" autoAdjust="0"/>
  </p:normalViewPr>
  <p:slideViewPr>
    <p:cSldViewPr snapToGrid="0" showGuides="1">
      <p:cViewPr varScale="1">
        <p:scale>
          <a:sx n="59" d="100"/>
          <a:sy n="59" d="100"/>
        </p:scale>
        <p:origin x="816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notesViewPr>
    <p:cSldViewPr snapToGrid="0" showGuides="1">
      <p:cViewPr varScale="1">
        <p:scale>
          <a:sx n="111" d="100"/>
          <a:sy n="111" d="100"/>
        </p:scale>
        <p:origin x="474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16.02.2023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16.02.2023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dirty="0" smtClean="0"/>
              <a:t>Thanks and pleasure to</a:t>
            </a:r>
            <a:r>
              <a:rPr lang="en-GB" sz="800" baseline="0" dirty="0" smtClean="0"/>
              <a:t> be here</a:t>
            </a:r>
            <a:endParaRPr lang="en-GB" sz="800" dirty="0" smtClean="0"/>
          </a:p>
          <a:p>
            <a:r>
              <a:rPr lang="en-GB" sz="800" dirty="0" smtClean="0"/>
              <a:t>Project</a:t>
            </a:r>
            <a:r>
              <a:rPr lang="en-GB" sz="800" baseline="0" dirty="0" smtClean="0"/>
              <a:t> is funded by the European Union through an ERC starting grant</a:t>
            </a:r>
          </a:p>
          <a:p>
            <a:r>
              <a:rPr lang="en-GB" sz="800" baseline="0" dirty="0" smtClean="0"/>
              <a:t>Paper emerging from the project has been very recently in Nature Climate Change</a:t>
            </a:r>
          </a:p>
          <a:p>
            <a:r>
              <a:rPr lang="en-GB" sz="800" baseline="0" dirty="0" smtClean="0">
                <a:sym typeface="Wingdings" panose="05000000000000000000" pitchFamily="2" charset="2"/>
              </a:rPr>
              <a:t> Show also many results from the paper</a:t>
            </a:r>
            <a:endParaRPr lang="en-GB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4E0CC-B8C9-4237-AEB2-42C9F67F09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61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Confidence of estimates for</a:t>
            </a:r>
            <a:r>
              <a:rPr lang="en-US" baseline="0" dirty="0" smtClean="0"/>
              <a:t> the remainder of the technologies in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474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1451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1204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177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0471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2205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56BD6-E6A2-4C9B-B1AD-5AF2A370D8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1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48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01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Read RQ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Many previous</a:t>
            </a:r>
            <a:r>
              <a:rPr lang="en-US" baseline="0" dirty="0" smtClean="0"/>
              <a:t> studies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focused largely on power generation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Were not very granular technology wise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Did not convert capacity additions into financing needs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Did not put results in context to past investment levels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Meta-analysis </a:t>
            </a:r>
            <a:r>
              <a:rPr lang="en-US" baseline="0" dirty="0" smtClean="0">
                <a:sym typeface="Wingdings" panose="05000000000000000000" pitchFamily="2" charset="2"/>
              </a:rPr>
              <a:t> made studies from academia, governments/international organizations and industry comparable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56BD6-E6A2-4C9B-B1AD-5AF2A370D8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6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219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b="0" dirty="0" smtClean="0"/>
              <a:t>Steep increase (+EUR 90 </a:t>
            </a:r>
            <a:r>
              <a:rPr lang="en-US" sz="900" b="0" dirty="0" err="1" smtClean="0"/>
              <a:t>bn</a:t>
            </a:r>
            <a:r>
              <a:rPr lang="en-US" sz="900" b="0" dirty="0" smtClean="0"/>
              <a:t>/</a:t>
            </a:r>
            <a:r>
              <a:rPr lang="en-US" sz="900" b="0" dirty="0" err="1" smtClean="0"/>
              <a:t>yr</a:t>
            </a:r>
            <a:r>
              <a:rPr lang="en-US" sz="900" b="0" dirty="0" smtClean="0"/>
              <a:t>) in total investment needs compared to past levels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b="0" dirty="0" smtClean="0"/>
              <a:t>Needs to happen as of now </a:t>
            </a:r>
            <a:r>
              <a:rPr lang="en-US" sz="900" b="0" dirty="0" smtClean="0">
                <a:sym typeface="Wingdings" panose="05000000000000000000" pitchFamily="2" charset="2"/>
              </a:rPr>
              <a:t> ambitious, but overall investment volumes are on a feasible level and have also been higher in the past</a:t>
            </a:r>
            <a:endParaRPr lang="en-US" sz="900" b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b="0" dirty="0" smtClean="0"/>
              <a:t>Biggest investment needs are for renewable power plants (green), electricity grids (blue), rail infrastructure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b="0" dirty="0" smtClean="0"/>
              <a:t>But also new technologies are joining the</a:t>
            </a:r>
            <a:r>
              <a:rPr lang="en-US" sz="900" b="0" baseline="0" dirty="0" smtClean="0"/>
              <a:t> mix </a:t>
            </a:r>
            <a:r>
              <a:rPr lang="en-US" sz="900" b="0" baseline="0" dirty="0" smtClean="0">
                <a:sym typeface="Wingdings" panose="05000000000000000000" pitchFamily="2" charset="2"/>
              </a:rPr>
              <a:t> electricity storage, low-carbon fuels, CO2 network &amp; storage</a:t>
            </a:r>
            <a:endParaRPr lang="en-US" sz="9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213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r>
              <a:rPr lang="en-US" dirty="0" smtClean="0"/>
              <a:t>Same</a:t>
            </a:r>
            <a:r>
              <a:rPr lang="en-US" baseline="0" dirty="0" smtClean="0"/>
              <a:t> numbers presented in a different way with focus on the required shifts</a:t>
            </a:r>
          </a:p>
          <a:p>
            <a:pPr marL="171450" indent="-171450" algn="l">
              <a:buFontTx/>
              <a:buChar char="-"/>
            </a:pPr>
            <a:r>
              <a:rPr lang="en-US" baseline="0" dirty="0" smtClean="0"/>
              <a:t>Divestment need in fossil fuel stays on the same level as for the baseline EU target</a:t>
            </a:r>
          </a:p>
          <a:p>
            <a:pPr marL="171450" indent="-171450" algn="l">
              <a:buFontTx/>
              <a:buChar char="-"/>
            </a:pPr>
            <a:r>
              <a:rPr lang="en-US" baseline="0" dirty="0" smtClean="0"/>
              <a:t>But strong increase in renewable power plants</a:t>
            </a:r>
          </a:p>
          <a:p>
            <a:pPr marL="171450" indent="-171450" algn="l">
              <a:buFontTx/>
              <a:buChar char="-"/>
            </a:pPr>
            <a:r>
              <a:rPr lang="en-US" baseline="0" dirty="0" smtClean="0"/>
              <a:t>Significant increase in electricity grids and rail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561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724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Confidence</a:t>
            </a:r>
            <a:r>
              <a:rPr lang="en-US" baseline="0" dirty="0" smtClean="0"/>
              <a:t> of estimates for power generation technologies</a:t>
            </a:r>
          </a:p>
          <a:p>
            <a:pPr algn="l"/>
            <a:r>
              <a:rPr lang="en-US" baseline="0" dirty="0" smtClean="0"/>
              <a:t>- Fit for 55 is represented by the blue color</a:t>
            </a:r>
          </a:p>
          <a:p>
            <a:pPr marL="171450" indent="-171450" algn="l">
              <a:buFontTx/>
              <a:buChar char="-"/>
            </a:pPr>
            <a:r>
              <a:rPr lang="en-US" baseline="0" dirty="0" smtClean="0"/>
              <a:t>Thick line represents the mean and the shaded area the interquartile range and the vertical line the standard deviation</a:t>
            </a:r>
          </a:p>
          <a:p>
            <a:pPr marL="171450" indent="-171450" algn="l">
              <a:buFontTx/>
              <a:buChar char="-"/>
            </a:pPr>
            <a:r>
              <a:rPr lang="en-US" baseline="0" dirty="0" smtClean="0"/>
              <a:t>The numbers in the upper left corner show the numbers of estimated considered</a:t>
            </a:r>
          </a:p>
          <a:p>
            <a:pPr marL="171450" indent="-171450" algn="l">
              <a:buFontTx/>
              <a:buChar char="-"/>
            </a:pPr>
            <a:r>
              <a:rPr lang="en-US" baseline="0" dirty="0" smtClean="0"/>
              <a:t>All in all, we see that the uncertainty is rather low; except from offshore wind</a:t>
            </a:r>
          </a:p>
          <a:p>
            <a:pPr marL="171450" indent="-171450" algn="l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685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High magnitude and upwards trend for electricity grids</a:t>
            </a:r>
            <a:r>
              <a:rPr lang="en-US" baseline="0" dirty="0" smtClean="0"/>
              <a:t> is broadly shared </a:t>
            </a:r>
            <a:r>
              <a:rPr lang="en-US" baseline="0" dirty="0" smtClean="0">
                <a:sym typeface="Wingdings" panose="05000000000000000000" pitchFamily="2" charset="2"/>
              </a:rPr>
              <a:t> also over the entire IQR</a:t>
            </a:r>
          </a:p>
          <a:p>
            <a:pPr algn="l"/>
            <a:r>
              <a:rPr lang="en-US" baseline="0" dirty="0" smtClean="0">
                <a:sym typeface="Wingdings" panose="05000000000000000000" pitchFamily="2" charset="2"/>
              </a:rPr>
              <a:t>While e.g. for hydrogen infrastructure the IQR ranges from almost zero to 7-8 </a:t>
            </a:r>
            <a:r>
              <a:rPr lang="en-US" baseline="0" dirty="0" err="1" smtClean="0">
                <a:sym typeface="Wingdings" panose="05000000000000000000" pitchFamily="2" charset="2"/>
              </a:rPr>
              <a:t>bn</a:t>
            </a:r>
            <a:r>
              <a:rPr lang="en-US" baseline="0" dirty="0" smtClean="0">
                <a:sym typeface="Wingdings" panose="05000000000000000000" pitchFamily="2" charset="2"/>
              </a:rPr>
              <a:t> euros per year  still undecided which role hydrogen will </a:t>
            </a:r>
            <a:r>
              <a:rPr lang="en-US" baseline="0" dirty="0" err="1" smtClean="0">
                <a:sym typeface="Wingdings" panose="05000000000000000000" pitchFamily="2" charset="2"/>
              </a:rPr>
              <a:t>excactly</a:t>
            </a:r>
            <a:r>
              <a:rPr lang="en-US" baseline="0" dirty="0" smtClean="0">
                <a:sym typeface="Wingdings" panose="05000000000000000000" pitchFamily="2" charset="2"/>
              </a:rPr>
              <a:t> have in a low-carbon economy</a:t>
            </a:r>
            <a:endParaRPr lang="en-US" baseline="0" dirty="0" smtClean="0"/>
          </a:p>
          <a:p>
            <a:pPr algn="l"/>
            <a:endParaRPr lang="en-US" baseline="0"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687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 baseline="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 Jan 2023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Bjarne Steffen, Climate Finance and Policy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 Jan 2023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Bjarne Steffen, Climate Finance and Policy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 Jan 2023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Bjarne Steffen, Climate Finance and Policy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 Jan 2023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Prof. Dr. Bjarne Steffen, Climate Finance and Policy Group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 Jan 2023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Bjarne Steffen, Climate Finance and Policy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 Jan 2023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Bjarne Steffen, Climate Finance and Policy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DBE6-5AEC-354F-B628-4108C6AA5E0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11B-1208-F241-83C0-DBF98C3B3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2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rgbClr val="72791C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2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007A96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 Jan 2023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Bjarne Steffen, Climate Finance and Policy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 Jan 2023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Bjarne Steffen, Climate Finance and Policy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 Jan 2023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Bjarne Steffen, Climate Finance and Policy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16 Feb 2023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Prof. Dr. Bjarne Steffen, Climate Finance and Policy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780232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22" imgW="306" imgH="306" progId="TCLayout.ActiveDocument.1">
                  <p:embed/>
                </p:oleObj>
              </mc:Choice>
              <mc:Fallback>
                <p:oleObj name="think-cell Slide" r:id="rId22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CH" sz="2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16 Feb 2023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Prof. Dr. Bjarne Steffen, Climate Finance and Policy Group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0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239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5966" y="4868991"/>
            <a:ext cx="1169746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Presenter: Lena Kl</a:t>
            </a: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aaße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n (Climate Finance and Policy Group led by Prof. Bjarne Steffen, ETH </a:t>
            </a: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Zurich)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967" y="5374228"/>
            <a:ext cx="46681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16th February 2023, Vienna/Austria</a:t>
            </a:r>
            <a:endParaRPr 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112" y="1684663"/>
            <a:ext cx="1272288" cy="0"/>
          </a:xfrm>
          <a:prstGeom prst="line">
            <a:avLst/>
          </a:prstGeom>
          <a:ln w="381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5966" y="1849157"/>
            <a:ext cx="11697463" cy="275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13. Internationalen Energiewirtschaftstagung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Die Zukunft der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EnergieMÄRKTE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in Europa vor dem Hintergrund neuer geopolitischer Ungleichgewichte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33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Nötige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Investitionsverlagerungen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Europas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Netto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-Null-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Pfaden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on: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Klaaßen, L., Steffen, B. Meta-analysis on necessary investment shifts to reach net zero pathways in Europe.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Climate Change.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58–66 (2023). https://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doi.org/10.1038/s41558-022-01549-5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9349" y="6142291"/>
            <a:ext cx="1041985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33" dirty="0">
                <a:solidFill>
                  <a:srgbClr val="7F7F7F"/>
                </a:solidFill>
                <a:latin typeface="Lato Light"/>
                <a:cs typeface="Lato Light"/>
              </a:rPr>
              <a:t>This project has received funding from the European Union's Horizon 2020 research and innovation </a:t>
            </a:r>
            <a:r>
              <a:rPr lang="en-US" sz="1333" dirty="0" err="1">
                <a:solidFill>
                  <a:srgbClr val="7F7F7F"/>
                </a:solidFill>
                <a:latin typeface="Lato Light"/>
                <a:cs typeface="Lato Light"/>
              </a:rPr>
              <a:t>programme</a:t>
            </a:r>
            <a:r>
              <a:rPr lang="en-US" sz="1333" dirty="0">
                <a:solidFill>
                  <a:srgbClr val="7F7F7F"/>
                </a:solidFill>
                <a:latin typeface="Lato Light"/>
                <a:cs typeface="Lato Light"/>
              </a:rPr>
              <a:t>, European Research Council (ERC) under grant agreement No. 948220, Project No. GREENFIN. </a:t>
            </a:r>
          </a:p>
        </p:txBody>
      </p:sp>
      <p:pic>
        <p:nvPicPr>
          <p:cNvPr id="19" name="Picture 18" descr="Flag_of_Europe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4" y="6097518"/>
            <a:ext cx="949137" cy="632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2602" y="550856"/>
            <a:ext cx="3391792" cy="717683"/>
          </a:xfrm>
          <a:prstGeom prst="rect">
            <a:avLst/>
          </a:prstGeom>
        </p:spPr>
      </p:pic>
      <p:pic>
        <p:nvPicPr>
          <p:cNvPr id="15362" name="Picture 2" descr="TU Wien | MBA Review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2" y="201860"/>
            <a:ext cx="2919074" cy="12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-51792" y="5938313"/>
            <a:ext cx="12254066" cy="0"/>
          </a:xfrm>
          <a:prstGeom prst="line">
            <a:avLst/>
          </a:prstGeom>
          <a:ln w="381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2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18861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10</a:t>
            </a:fld>
            <a:endParaRPr lang="de-CH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6EEFF8-2B40-46BC-BFC8-10C913AC0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1236" y="1237375"/>
            <a:ext cx="9546241" cy="3939350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F0B5607B-1C89-4974-AB7A-D0C22A03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vert="horz"/>
          <a:lstStyle/>
          <a:p>
            <a:r>
              <a:rPr lang="en-US" dirty="0"/>
              <a:t>Less (and diverse) evidence on low-carbon fuels, hydrogen, rail infra</a:t>
            </a:r>
            <a:br>
              <a:rPr lang="en-US" dirty="0"/>
            </a:br>
            <a:r>
              <a:rPr lang="en-US" sz="400" dirty="0"/>
              <a:t/>
            </a:r>
            <a:br>
              <a:rPr lang="en-US" sz="4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Spread of investment needs (3/3)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FC35C3-6F23-4D35-8E22-ED18B5F8B38F}"/>
              </a:ext>
            </a:extLst>
          </p:cNvPr>
          <p:cNvGrpSpPr/>
          <p:nvPr/>
        </p:nvGrpSpPr>
        <p:grpSpPr>
          <a:xfrm>
            <a:off x="3214061" y="5148620"/>
            <a:ext cx="6090542" cy="1078759"/>
            <a:chOff x="2171700" y="5197791"/>
            <a:chExt cx="7240955" cy="128252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8167A07-982B-4545-B39F-B1E5A40B7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560" t="54459" b="4769"/>
            <a:stretch/>
          </p:blipFill>
          <p:spPr>
            <a:xfrm>
              <a:off x="2171700" y="5197791"/>
              <a:ext cx="1616048" cy="12825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EFCCFB-4855-4FD4-B98C-9B5C2176C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560" b="93139"/>
            <a:stretch/>
          </p:blipFill>
          <p:spPr>
            <a:xfrm>
              <a:off x="4255044" y="5787450"/>
              <a:ext cx="1840955" cy="24586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E9525C-6A80-4EB4-8868-324C7B7B8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560" t="5560" b="72408"/>
            <a:stretch/>
          </p:blipFill>
          <p:spPr>
            <a:xfrm>
              <a:off x="7571700" y="5528888"/>
              <a:ext cx="1840955" cy="78949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79B294-58CE-49E8-A45E-24F84FC7B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560" t="29068" b="48900"/>
            <a:stretch/>
          </p:blipFill>
          <p:spPr>
            <a:xfrm>
              <a:off x="5730745" y="5597894"/>
              <a:ext cx="1840955" cy="789489"/>
            </a:xfrm>
            <a:prstGeom prst="rect">
              <a:avLst/>
            </a:prstGeom>
          </p:spPr>
        </p:pic>
      </p:grp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856EE4AD-9949-4065-8D66-2DC298367D61}"/>
              </a:ext>
            </a:extLst>
          </p:cNvPr>
          <p:cNvSpPr txBox="1">
            <a:spLocks/>
          </p:cNvSpPr>
          <p:nvPr/>
        </p:nvSpPr>
        <p:spPr>
          <a:xfrm>
            <a:off x="731834" y="5722535"/>
            <a:ext cx="10795004" cy="7212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Source 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Klaaßen, L., Steffen, B. Meta-analysis on necessary investment shifts to reach net zero pathways in Europe. Nature Climate Change.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58–66 (2023).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1039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6043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Differing views government/industry/academia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 Jan 2023</a:t>
            </a:r>
            <a:endParaRPr lang="de-CH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11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7189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4714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12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DEB7F-70E2-462D-A2EA-04BFC7E130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b="705"/>
          <a:stretch/>
        </p:blipFill>
        <p:spPr>
          <a:xfrm>
            <a:off x="1298713" y="1442738"/>
            <a:ext cx="8990359" cy="4243688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FB459EAA-890D-4321-90B1-6192EC5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vert="horz"/>
          <a:lstStyle/>
          <a:p>
            <a:r>
              <a:rPr lang="en-US" dirty="0"/>
              <a:t>No major differences between government and industry studies</a:t>
            </a:r>
            <a:br>
              <a:rPr lang="en-US" dirty="0"/>
            </a:br>
            <a:r>
              <a:rPr lang="en-US" sz="400" dirty="0"/>
              <a:t/>
            </a:r>
            <a:br>
              <a:rPr lang="en-US" sz="4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 series and means by type of institutions for key technologies (new EU target)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19C5CD6E-3B79-440F-A53A-D4D6A682A7BE}"/>
              </a:ext>
            </a:extLst>
          </p:cNvPr>
          <p:cNvSpPr txBox="1">
            <a:spLocks/>
          </p:cNvSpPr>
          <p:nvPr/>
        </p:nvSpPr>
        <p:spPr>
          <a:xfrm>
            <a:off x="731834" y="5722535"/>
            <a:ext cx="10795004" cy="7212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Note: IO = International organization (e.g. the EU)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Source 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Klaaßen, L., Steffen, B. Meta-analysis on necessary investment shifts to reach net zero pathways in Europe. Nature Climate Change.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58–66 (2023).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393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3158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Impacts of Russia-Ukraine war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13</a:t>
            </a:fld>
            <a:endParaRPr lang="de-CH" noProof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8909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9542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14</a:t>
            </a:fld>
            <a:endParaRPr lang="de-CH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B98F9A-7429-46BA-82D3-B9B3679672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4729" y="1754527"/>
            <a:ext cx="8524295" cy="438069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C0B81C0-0B37-4182-9874-316C61CA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vert="horz"/>
          <a:lstStyle/>
          <a:p>
            <a:r>
              <a:rPr lang="en-US" dirty="0"/>
              <a:t>Independence from Russian gas increases especially solar &amp; wind invest</a:t>
            </a:r>
            <a:br>
              <a:rPr lang="en-US" dirty="0"/>
            </a:br>
            <a:r>
              <a:rPr lang="en-US" sz="400" dirty="0"/>
              <a:t/>
            </a:r>
            <a:br>
              <a:rPr lang="en-US" sz="4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in annual investment needs in addition to level for new EU target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9EFA77F3-CEAC-4623-A07B-35621E65A116}"/>
              </a:ext>
            </a:extLst>
          </p:cNvPr>
          <p:cNvSpPr txBox="1">
            <a:spLocks/>
          </p:cNvSpPr>
          <p:nvPr/>
        </p:nvSpPr>
        <p:spPr>
          <a:xfrm>
            <a:off x="731834" y="5722535"/>
            <a:ext cx="10795004" cy="7212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Source 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Klaaßen, L., Steffen, B. Meta-analysis on necessary investment shifts to reach net zero pathways in Europe. Nature Climate Change.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58–66 (2023).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5A8220-54D9-4295-9CE1-E8570A2F4CFA}"/>
              </a:ext>
            </a:extLst>
          </p:cNvPr>
          <p:cNvSpPr/>
          <p:nvPr/>
        </p:nvSpPr>
        <p:spPr>
          <a:xfrm>
            <a:off x="7485018" y="3429000"/>
            <a:ext cx="2573382" cy="198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6098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7470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15</a:t>
            </a:fld>
            <a:endParaRPr lang="de-CH" noProof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5641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A2914E5-9FF0-4A73-9FE7-ADDD7681E1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5170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A2914E5-9FF0-4A73-9FE7-ADDD7681E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881A552-82E2-4CA1-9755-F48C2163DA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A23408B-77D4-4BF2-947E-6104EC84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720197"/>
          </a:xfrm>
        </p:spPr>
        <p:txBody>
          <a:bodyPr vert="horz">
            <a:noAutofit/>
          </a:bodyPr>
          <a:lstStyle/>
          <a:p>
            <a:r>
              <a:rPr lang="en-US" dirty="0" smtClean="0"/>
              <a:t>High confidence for steep uptick in investment needs in infrastructure</a:t>
            </a:r>
            <a:r>
              <a:rPr lang="en-US" dirty="0"/>
              <a:t/>
            </a:r>
            <a:br>
              <a:rPr lang="en-US" dirty="0"/>
            </a:br>
            <a:r>
              <a:rPr lang="en-US" sz="600" dirty="0"/>
              <a:t/>
            </a:r>
            <a:br>
              <a:rPr lang="en-US" sz="600" dirty="0"/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D8F97B54-89C7-4B07-A2C0-E68EBBA7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/>
          <a:lstStyle/>
          <a:p>
            <a:fld id="{5ACA52AF-F19D-405C-AD5F-7D94B96A5CC3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B6B8003A-D80A-4A52-99B2-92A4F3DB0FB9}"/>
              </a:ext>
            </a:extLst>
          </p:cNvPr>
          <p:cNvSpPr txBox="1">
            <a:spLocks/>
          </p:cNvSpPr>
          <p:nvPr/>
        </p:nvSpPr>
        <p:spPr>
          <a:xfrm>
            <a:off x="1904440" y="2116649"/>
            <a:ext cx="9011210" cy="2728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539750" indent="-539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Our </a:t>
            </a:r>
            <a:r>
              <a:rPr lang="en-US" dirty="0"/>
              <a:t>results show a </a:t>
            </a:r>
            <a:r>
              <a:rPr lang="en-US" b="1" dirty="0"/>
              <a:t>steep uptick </a:t>
            </a:r>
            <a:r>
              <a:rPr lang="en-US" dirty="0"/>
              <a:t>in overall investment needs over </a:t>
            </a:r>
            <a:r>
              <a:rPr lang="en-US" dirty="0" smtClean="0"/>
              <a:t>the next </a:t>
            </a:r>
            <a:r>
              <a:rPr lang="en-US" dirty="0"/>
              <a:t>15 years with high confidence, mandating timely policy </a:t>
            </a:r>
            <a:r>
              <a:rPr lang="en-US" dirty="0" smtClean="0"/>
              <a:t>action to </a:t>
            </a:r>
            <a:r>
              <a:rPr lang="en-US" dirty="0"/>
              <a:t>induce timely investment </a:t>
            </a:r>
            <a:r>
              <a:rPr lang="en-US" dirty="0" smtClean="0"/>
              <a:t>shifts</a:t>
            </a:r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fact that even a shock </a:t>
            </a:r>
            <a:r>
              <a:rPr lang="en-US" dirty="0" smtClean="0"/>
              <a:t>like the </a:t>
            </a:r>
            <a:r>
              <a:rPr lang="en-US" dirty="0"/>
              <a:t>Russia–Ukraine war </a:t>
            </a:r>
            <a:r>
              <a:rPr lang="en-US" b="1" dirty="0"/>
              <a:t>does not fundamentally change </a:t>
            </a:r>
            <a:r>
              <a:rPr lang="en-US" dirty="0"/>
              <a:t>the </a:t>
            </a:r>
            <a:r>
              <a:rPr lang="en-US" dirty="0" smtClean="0"/>
              <a:t>picture supports </a:t>
            </a:r>
            <a:r>
              <a:rPr lang="en-US" dirty="0"/>
              <a:t>this </a:t>
            </a:r>
            <a:r>
              <a:rPr lang="en-US" dirty="0" smtClean="0"/>
              <a:t>notion </a:t>
            </a:r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Our results </a:t>
            </a:r>
            <a:r>
              <a:rPr lang="en-US" dirty="0"/>
              <a:t>highlight the need for </a:t>
            </a:r>
            <a:r>
              <a:rPr lang="en-US" dirty="0" smtClean="0"/>
              <a:t>more assessments of investment needs, also </a:t>
            </a:r>
            <a:r>
              <a:rPr lang="en-US" b="1" dirty="0" smtClean="0"/>
              <a:t>beyond </a:t>
            </a:r>
            <a:r>
              <a:rPr lang="en-US" b="1" dirty="0"/>
              <a:t>power </a:t>
            </a:r>
            <a:r>
              <a:rPr lang="en-US" b="1" dirty="0" smtClean="0"/>
              <a:t>generation</a:t>
            </a:r>
          </a:p>
        </p:txBody>
      </p:sp>
      <p:sp>
        <p:nvSpPr>
          <p:cNvPr id="5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/>
          <a:lstStyle/>
          <a:p>
            <a:r>
              <a:rPr lang="en-US" dirty="0"/>
              <a:t>Group for Climate Finance and Policy</a:t>
            </a:r>
          </a:p>
        </p:txBody>
      </p:sp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86AD5186-C63A-4713-BE61-EFA7E82C3C60}"/>
              </a:ext>
            </a:extLst>
          </p:cNvPr>
          <p:cNvCxnSpPr>
            <a:cxnSpLocks/>
          </p:cNvCxnSpPr>
          <p:nvPr/>
        </p:nvCxnSpPr>
        <p:spPr>
          <a:xfrm flipH="1">
            <a:off x="1631092" y="1832391"/>
            <a:ext cx="24975" cy="355622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7087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3246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7" y="2137693"/>
            <a:ext cx="10728325" cy="1260000"/>
          </a:xfrm>
        </p:spPr>
        <p:txBody>
          <a:bodyPr vert="horz"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Contact: </a:t>
            </a:r>
            <a:br>
              <a:rPr lang="en-US" sz="2400" dirty="0" smtClean="0"/>
            </a:br>
            <a:r>
              <a:rPr lang="en-US" sz="2400" dirty="0" smtClean="0"/>
              <a:t>Lena Klaa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ße</a:t>
            </a:r>
            <a:r>
              <a:rPr lang="en-US" sz="2400" dirty="0" smtClean="0"/>
              <a:t>n</a:t>
            </a:r>
            <a:br>
              <a:rPr lang="en-US" sz="2400" dirty="0" smtClean="0"/>
            </a:br>
            <a:r>
              <a:rPr lang="en-US" sz="2400" dirty="0" smtClean="0"/>
              <a:t>Climate Finance and Policy Group</a:t>
            </a:r>
            <a:br>
              <a:rPr lang="en-US" sz="2400" dirty="0" smtClean="0"/>
            </a:br>
            <a:r>
              <a:rPr lang="en-US" sz="2400" dirty="0" smtClean="0"/>
              <a:t>ETH Zurich</a:t>
            </a:r>
            <a:br>
              <a:rPr lang="en-US" sz="2400" dirty="0" smtClean="0"/>
            </a:br>
            <a:r>
              <a:rPr lang="en-US" sz="2400" dirty="0" smtClean="0"/>
              <a:t>lena.klaassen@gess.ethz.ch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17</a:t>
            </a:fld>
            <a:endParaRPr lang="de-CH" noProof="0"/>
          </a:p>
        </p:txBody>
      </p:sp>
      <p:sp>
        <p:nvSpPr>
          <p:cNvPr id="4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2794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0465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Research question and methods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2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173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A2914E5-9FF0-4A73-9FE7-ADDD7681E1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6400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A2914E5-9FF0-4A73-9FE7-ADDD7681E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881A552-82E2-4CA1-9755-F48C2163DA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A23408B-77D4-4BF2-947E-6104EC84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720197"/>
          </a:xfrm>
        </p:spPr>
        <p:txBody>
          <a:bodyPr vert="horz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Meta-analysis of financing needs for Europe’s infrastructure until 2035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question and methods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D8F97B54-89C7-4B07-A2C0-E68EBBA7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/>
          <a:lstStyle/>
          <a:p>
            <a:fld id="{5ACA52AF-F19D-405C-AD5F-7D94B96A5CC3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D50E7FFA-96CA-42E2-8512-81422FFC5352}"/>
              </a:ext>
            </a:extLst>
          </p:cNvPr>
          <p:cNvSpPr>
            <a:spLocks/>
          </p:cNvSpPr>
          <p:nvPr/>
        </p:nvSpPr>
        <p:spPr>
          <a:xfrm>
            <a:off x="731837" y="1366144"/>
            <a:ext cx="11029737" cy="923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Research question: </a:t>
            </a:r>
            <a:r>
              <a:rPr lang="en-US" i="1" dirty="0">
                <a:solidFill>
                  <a:schemeClr val="tx1"/>
                </a:solidFill>
              </a:rPr>
              <a:t>What specific </a:t>
            </a:r>
            <a:r>
              <a:rPr lang="en-US" i="1" dirty="0" smtClean="0">
                <a:solidFill>
                  <a:schemeClr val="tx1"/>
                </a:solidFill>
              </a:rPr>
              <a:t>investment shifts for Europe’s energy and transport infrastructure are </a:t>
            </a:r>
            <a:r>
              <a:rPr lang="en-US" i="1" dirty="0">
                <a:solidFill>
                  <a:schemeClr val="tx1"/>
                </a:solidFill>
              </a:rPr>
              <a:t>required </a:t>
            </a:r>
            <a:r>
              <a:rPr lang="en-US" i="1" dirty="0" smtClean="0">
                <a:solidFill>
                  <a:schemeClr val="tx1"/>
                </a:solidFill>
              </a:rPr>
              <a:t>over </a:t>
            </a:r>
            <a:r>
              <a:rPr lang="en-US" i="1" dirty="0">
                <a:solidFill>
                  <a:schemeClr val="tx1"/>
                </a:solidFill>
              </a:rPr>
              <a:t>the next 15 years to get on a </a:t>
            </a:r>
            <a:r>
              <a:rPr lang="en-US" i="1" dirty="0" smtClean="0">
                <a:solidFill>
                  <a:schemeClr val="tx1"/>
                </a:solidFill>
              </a:rPr>
              <a:t>path toward net zero?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B6B8003A-D80A-4A52-99B2-92A4F3DB0FB9}"/>
              </a:ext>
            </a:extLst>
          </p:cNvPr>
          <p:cNvSpPr txBox="1">
            <a:spLocks/>
          </p:cNvSpPr>
          <p:nvPr/>
        </p:nvSpPr>
        <p:spPr>
          <a:xfrm>
            <a:off x="1904440" y="2549354"/>
            <a:ext cx="9857134" cy="1300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539750" indent="-539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Meta-analysis </a:t>
            </a:r>
            <a:r>
              <a:rPr lang="en-US" dirty="0" smtClean="0"/>
              <a:t>based on data points from </a:t>
            </a:r>
          </a:p>
          <a:p>
            <a:pPr marL="82550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(1) 18 academic studies </a:t>
            </a:r>
            <a:r>
              <a:rPr lang="en-US" dirty="0"/>
              <a:t>(</a:t>
            </a:r>
            <a:r>
              <a:rPr lang="en-US" dirty="0" smtClean="0"/>
              <a:t>peer-reviewed) </a:t>
            </a:r>
          </a:p>
          <a:p>
            <a:pPr marL="82550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(2) </a:t>
            </a:r>
            <a:r>
              <a:rPr lang="en-US" dirty="0"/>
              <a:t>15 </a:t>
            </a:r>
            <a:r>
              <a:rPr lang="en-US" dirty="0" smtClean="0"/>
              <a:t>studies from </a:t>
            </a:r>
            <a:r>
              <a:rPr lang="en-US" dirty="0"/>
              <a:t>governments or international organizations </a:t>
            </a:r>
            <a:r>
              <a:rPr lang="en-US" dirty="0" smtClean="0"/>
              <a:t>(IOs) </a:t>
            </a:r>
          </a:p>
          <a:p>
            <a:pPr marL="82550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(3) </a:t>
            </a:r>
            <a:r>
              <a:rPr lang="en-US" dirty="0"/>
              <a:t>23 </a:t>
            </a:r>
            <a:r>
              <a:rPr lang="en-US" dirty="0" smtClean="0"/>
              <a:t>studies from industry</a:t>
            </a:r>
          </a:p>
        </p:txBody>
      </p:sp>
      <p:sp>
        <p:nvSpPr>
          <p:cNvPr id="5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/>
          <a:lstStyle/>
          <a:p>
            <a:r>
              <a:rPr lang="en-US" dirty="0"/>
              <a:t>Group for Climate Finance and Policy</a:t>
            </a:r>
          </a:p>
        </p:txBody>
      </p:sp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86AD5186-C63A-4713-BE61-EFA7E82C3C60}"/>
              </a:ext>
            </a:extLst>
          </p:cNvPr>
          <p:cNvCxnSpPr>
            <a:cxnSpLocks/>
          </p:cNvCxnSpPr>
          <p:nvPr/>
        </p:nvCxnSpPr>
        <p:spPr>
          <a:xfrm flipH="1">
            <a:off x="1631092" y="2560371"/>
            <a:ext cx="24975" cy="355622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6B8003A-D80A-4A52-99B2-92A4F3DB0FB9}"/>
              </a:ext>
            </a:extLst>
          </p:cNvPr>
          <p:cNvSpPr txBox="1">
            <a:spLocks/>
          </p:cNvSpPr>
          <p:nvPr/>
        </p:nvSpPr>
        <p:spPr>
          <a:xfrm>
            <a:off x="1904440" y="4061163"/>
            <a:ext cx="9857134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539750" indent="-539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We calculate </a:t>
            </a:r>
            <a:r>
              <a:rPr lang="en-US" dirty="0"/>
              <a:t>technology-specific investment </a:t>
            </a:r>
            <a:r>
              <a:rPr lang="en-US" dirty="0" smtClean="0"/>
              <a:t>needs aligned with</a:t>
            </a:r>
          </a:p>
          <a:p>
            <a:pPr marL="825500" lvl="1" indent="-285750">
              <a:buFont typeface="Wingdings" panose="05000000000000000000" pitchFamily="2" charset="2"/>
              <a:buChar char="§"/>
            </a:pPr>
            <a:r>
              <a:rPr lang="en-US" dirty="0"/>
              <a:t>(1) </a:t>
            </a:r>
            <a:r>
              <a:rPr lang="en-US" dirty="0" smtClean="0"/>
              <a:t>the former </a:t>
            </a:r>
            <a:r>
              <a:rPr lang="en-US" dirty="0"/>
              <a:t>EU GHG emission reduction target (-40% by 2030 and -80% by 2050 below 1990 levels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“</a:t>
            </a:r>
            <a:r>
              <a:rPr lang="en-US" b="1" i="1" dirty="0" smtClean="0">
                <a:sym typeface="Wingdings" panose="05000000000000000000" pitchFamily="2" charset="2"/>
              </a:rPr>
              <a:t>Baseline EU target”</a:t>
            </a:r>
          </a:p>
          <a:p>
            <a:pPr marL="825500" lvl="1" indent="-28575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(2) </a:t>
            </a:r>
            <a:r>
              <a:rPr lang="en-US" dirty="0" smtClean="0">
                <a:sym typeface="Wingdings" panose="05000000000000000000" pitchFamily="2" charset="2"/>
              </a:rPr>
              <a:t>the </a:t>
            </a:r>
            <a:r>
              <a:rPr lang="en-US" dirty="0">
                <a:sym typeface="Wingdings" panose="05000000000000000000" pitchFamily="2" charset="2"/>
              </a:rPr>
              <a:t>increased EU GHG emission reduction target (-55% by 2030 and -100% by </a:t>
            </a:r>
            <a:r>
              <a:rPr lang="en-US" dirty="0" smtClean="0">
                <a:sym typeface="Wingdings" panose="05000000000000000000" pitchFamily="2" charset="2"/>
              </a:rPr>
              <a:t>2050 below 1990 </a:t>
            </a:r>
            <a:r>
              <a:rPr lang="en-US" dirty="0">
                <a:sym typeface="Wingdings" panose="05000000000000000000" pitchFamily="2" charset="2"/>
              </a:rPr>
              <a:t>levels</a:t>
            </a:r>
            <a:r>
              <a:rPr lang="en-US" dirty="0" smtClean="0">
                <a:sym typeface="Wingdings" panose="05000000000000000000" pitchFamily="2" charset="2"/>
              </a:rPr>
              <a:t>)  </a:t>
            </a:r>
            <a:r>
              <a:rPr lang="en-US" b="1" i="1" dirty="0" smtClean="0">
                <a:sym typeface="Wingdings" panose="05000000000000000000" pitchFamily="2" charset="2"/>
              </a:rPr>
              <a:t>“New EU target”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6B8003A-D80A-4A52-99B2-92A4F3DB0FB9}"/>
              </a:ext>
            </a:extLst>
          </p:cNvPr>
          <p:cNvSpPr txBox="1">
            <a:spLocks/>
          </p:cNvSpPr>
          <p:nvPr/>
        </p:nvSpPr>
        <p:spPr>
          <a:xfrm>
            <a:off x="1904440" y="5759283"/>
            <a:ext cx="9857134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539750" indent="-539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Comparing these investments to past investments, we derive the </a:t>
            </a:r>
            <a:r>
              <a:rPr lang="en-US" b="1" dirty="0" smtClean="0"/>
              <a:t>required investment shifts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880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Necessary infrastructure investment shifts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4</a:t>
            </a:fld>
            <a:endParaRPr lang="de-CH" noProof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140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0358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Fit-for-55 EU target implies a steep uptick in investment needs</a:t>
            </a:r>
            <a:br>
              <a:rPr lang="en-US" dirty="0"/>
            </a:br>
            <a:r>
              <a:rPr lang="en-US" sz="400" dirty="0"/>
              <a:t/>
            </a:r>
            <a:br>
              <a:rPr lang="en-US" sz="4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investments and future infrastructure investment needs for Europe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528EFF-D026-47D5-B6A6-C9AEBDFD80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890" y="1160351"/>
            <a:ext cx="6387677" cy="5003763"/>
          </a:xfrm>
          <a:prstGeom prst="rect">
            <a:avLst/>
          </a:prstGeom>
        </p:spPr>
      </p:pic>
      <p:sp>
        <p:nvSpPr>
          <p:cNvPr id="9" name="Textplatzhalter 4">
            <a:extLst>
              <a:ext uri="{FF2B5EF4-FFF2-40B4-BE49-F238E27FC236}">
                <a16:creationId xmlns:a16="http://schemas.microsoft.com/office/drawing/2014/main" id="{C59A23C4-D1C4-4DF8-B748-88989C67870D}"/>
              </a:ext>
            </a:extLst>
          </p:cNvPr>
          <p:cNvSpPr txBox="1">
            <a:spLocks/>
          </p:cNvSpPr>
          <p:nvPr/>
        </p:nvSpPr>
        <p:spPr>
          <a:xfrm>
            <a:off x="731834" y="5722535"/>
            <a:ext cx="10795004" cy="7212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Source 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Klaaßen, L., Steffen, B. Meta-analysis on necessary investment shifts to reach net zero pathways in Europe. Nature Climate Change.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58–66 (2023).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0236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015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C94ECB-875F-49B8-AC57-C5E178A1B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932" y="1160351"/>
            <a:ext cx="7156133" cy="5060633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0E3E0E3D-89DC-40CF-BACF-0343F402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vert="horz"/>
          <a:lstStyle/>
          <a:p>
            <a:r>
              <a:rPr lang="en-US" dirty="0"/>
              <a:t>Invests in renewables, electricity grids, low-carbon fuels to grow rapidly</a:t>
            </a:r>
            <a:br>
              <a:rPr lang="en-US" dirty="0"/>
            </a:br>
            <a:r>
              <a:rPr lang="en-US" sz="400" dirty="0"/>
              <a:t/>
            </a:r>
            <a:br>
              <a:rPr lang="en-US" sz="4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Investment shifts required between 2016–2020 and 2021–2025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2BB143E9-A767-42AD-8F61-2771B80EF67D}"/>
              </a:ext>
            </a:extLst>
          </p:cNvPr>
          <p:cNvSpPr txBox="1">
            <a:spLocks/>
          </p:cNvSpPr>
          <p:nvPr/>
        </p:nvSpPr>
        <p:spPr>
          <a:xfrm>
            <a:off x="731834" y="5722535"/>
            <a:ext cx="10795004" cy="7212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Source 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Klaaßen, L., Steffen, B. Meta-analysis on necessary investment shifts to reach net zero pathways in Europe. Nature Climate Change.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58–66 (2023).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6893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865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Confidence of estimates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7</a:t>
            </a:fld>
            <a:endParaRPr lang="de-CH" noProof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123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6645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CD0E1B-0845-4A7C-8FD5-58A7CFE78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691" y="1141071"/>
            <a:ext cx="9644615" cy="398542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6CB5EA9-50D5-4048-9E5F-45D2782C33A4}"/>
              </a:ext>
            </a:extLst>
          </p:cNvPr>
          <p:cNvGrpSpPr/>
          <p:nvPr/>
        </p:nvGrpSpPr>
        <p:grpSpPr>
          <a:xfrm>
            <a:off x="3214061" y="5148620"/>
            <a:ext cx="6090542" cy="1078759"/>
            <a:chOff x="2171700" y="5197791"/>
            <a:chExt cx="7240955" cy="128252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A301843-9E47-4B2D-97AF-2B198B85B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560" t="54459" b="4769"/>
            <a:stretch/>
          </p:blipFill>
          <p:spPr>
            <a:xfrm>
              <a:off x="2171700" y="5197791"/>
              <a:ext cx="1616048" cy="12825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370849-AD93-42DF-8378-B2F2F130C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560" b="93139"/>
            <a:stretch/>
          </p:blipFill>
          <p:spPr>
            <a:xfrm>
              <a:off x="4255044" y="5787450"/>
              <a:ext cx="1840955" cy="2458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141D74-6D14-46B2-A121-F6C2310BD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560" t="5560" b="72408"/>
            <a:stretch/>
          </p:blipFill>
          <p:spPr>
            <a:xfrm>
              <a:off x="7571700" y="5528888"/>
              <a:ext cx="1840955" cy="78949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766A42E-521F-449D-B27D-3F47F5409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560" t="29068" b="48900"/>
            <a:stretch/>
          </p:blipFill>
          <p:spPr>
            <a:xfrm>
              <a:off x="5730745" y="5597894"/>
              <a:ext cx="1840955" cy="789489"/>
            </a:xfrm>
            <a:prstGeom prst="rect">
              <a:avLst/>
            </a:prstGeom>
          </p:spPr>
        </p:pic>
      </p:grpSp>
      <p:sp>
        <p:nvSpPr>
          <p:cNvPr id="24" name="Titel 1">
            <a:extLst>
              <a:ext uri="{FF2B5EF4-FFF2-40B4-BE49-F238E27FC236}">
                <a16:creationId xmlns:a16="http://schemas.microsoft.com/office/drawing/2014/main" id="{E5416950-3491-4DCE-93C1-34B72704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vert="horz"/>
          <a:lstStyle/>
          <a:p>
            <a:r>
              <a:rPr lang="en-US" dirty="0"/>
              <a:t>For power generation, uncertainty rather low (except offshore wind)</a:t>
            </a:r>
            <a:br>
              <a:rPr lang="en-US" dirty="0"/>
            </a:br>
            <a:r>
              <a:rPr lang="en-US" sz="400" dirty="0"/>
              <a:t/>
            </a:r>
            <a:br>
              <a:rPr lang="en-US" sz="4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Spread of investment needs (1/3)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6236E41E-9E3D-400A-A674-465118F392D3}"/>
              </a:ext>
            </a:extLst>
          </p:cNvPr>
          <p:cNvSpPr txBox="1">
            <a:spLocks/>
          </p:cNvSpPr>
          <p:nvPr/>
        </p:nvSpPr>
        <p:spPr>
          <a:xfrm>
            <a:off x="731834" y="5722535"/>
            <a:ext cx="10795004" cy="7212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Source 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Klaaßen, L., Steffen, B. Meta-analysis on necessary investment shifts to reach net zero pathways in Europe. Nature Climate Change.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58–66 (2023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dirty="0"/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4333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8063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9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38987-EA32-4F58-821A-F4C495CFC5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1440"/>
          <a:stretch/>
        </p:blipFill>
        <p:spPr>
          <a:xfrm>
            <a:off x="2171700" y="1160351"/>
            <a:ext cx="7481269" cy="3974211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D1F8F70E-9EE9-4E7F-B6D5-B5D61F55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vert="horz"/>
          <a:lstStyle/>
          <a:p>
            <a:r>
              <a:rPr lang="en-US" dirty="0"/>
              <a:t>High magnitude of electricity grid investments also broadly shared</a:t>
            </a:r>
            <a:br>
              <a:rPr lang="en-US" dirty="0"/>
            </a:br>
            <a:r>
              <a:rPr lang="en-US" sz="400" dirty="0"/>
              <a:t/>
            </a:r>
            <a:br>
              <a:rPr lang="en-US" sz="4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Spread of investment needs (2/3)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9C45AA-C0E5-4F49-BAE7-1D47DDF878EF}"/>
              </a:ext>
            </a:extLst>
          </p:cNvPr>
          <p:cNvGrpSpPr/>
          <p:nvPr/>
        </p:nvGrpSpPr>
        <p:grpSpPr>
          <a:xfrm>
            <a:off x="3214061" y="5148620"/>
            <a:ext cx="6090542" cy="1078759"/>
            <a:chOff x="2171700" y="5197791"/>
            <a:chExt cx="7240955" cy="128252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AD6C4C-EF5B-470F-AB6F-C4CCA5875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560" t="54459" b="4769"/>
            <a:stretch/>
          </p:blipFill>
          <p:spPr>
            <a:xfrm>
              <a:off x="2171700" y="5197791"/>
              <a:ext cx="1616048" cy="12825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682CD4-129C-4869-8A51-4AC032F8C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560" b="93139"/>
            <a:stretch/>
          </p:blipFill>
          <p:spPr>
            <a:xfrm>
              <a:off x="4255044" y="5787450"/>
              <a:ext cx="1840955" cy="2458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A85CEF-B763-45E1-9C77-FEB955979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560" t="5560" b="72408"/>
            <a:stretch/>
          </p:blipFill>
          <p:spPr>
            <a:xfrm>
              <a:off x="7571700" y="5528888"/>
              <a:ext cx="1840955" cy="78949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83FA7A8-CC75-48C3-B224-350B0D082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560" t="29068" b="48900"/>
            <a:stretch/>
          </p:blipFill>
          <p:spPr>
            <a:xfrm>
              <a:off x="5730745" y="5597894"/>
              <a:ext cx="1840955" cy="789489"/>
            </a:xfrm>
            <a:prstGeom prst="rect">
              <a:avLst/>
            </a:prstGeom>
          </p:spPr>
        </p:pic>
      </p:grp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D6F4C0C5-446D-48B0-8B20-2B762E54736B}"/>
              </a:ext>
            </a:extLst>
          </p:cNvPr>
          <p:cNvSpPr txBox="1">
            <a:spLocks/>
          </p:cNvSpPr>
          <p:nvPr/>
        </p:nvSpPr>
        <p:spPr>
          <a:xfrm>
            <a:off x="731834" y="5722535"/>
            <a:ext cx="10795004" cy="7212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Source 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Klaaßen, L., Steffen, B. Meta-analysis on necessary investment shifts to reach net zero pathways in Europe. Nature Climate Change.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58–66 (2023).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r>
              <a:rPr lang="de-DE" noProof="0" dirty="0" smtClean="0"/>
              <a:t>16 Feb </a:t>
            </a:r>
            <a:r>
              <a:rPr lang="de-DE" noProof="0" dirty="0"/>
              <a:t>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306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0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'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'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EE4P_STYLE_ID" val="9245cb48-36f6-4855-a0c3-19564cc8b6bc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8EBBCZ2mcvXrYujiEY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8EBBCZ2mcvXrYujiEY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8EBBCZ2mcvXrYujiEYs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8EBBCZ2mcvXrYujiEY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8EBBCZ2mcvXrYujiEY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8EBBCZ2mcvXrYujiEYs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8EBBCZ2mcvXrYujiEYs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4GLo2DGfvUJPhr0rcBB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9JGXJy8_TwwhpXiOYX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4GLo2DGfvUJPhr0rcB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277C3170-93C4-4004-925A-762E3FF6A529}" vid="{54F253A4-C5FF-4238-8A43-148031D6EB93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ETH_PP_Template_Presentation_en</Template>
  <TotalTime>0</TotalTime>
  <Words>1223</Words>
  <Application>Microsoft Office PowerPoint</Application>
  <PresentationFormat>Widescreen</PresentationFormat>
  <Paragraphs>130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Lato Light</vt:lpstr>
      <vt:lpstr>Symbol</vt:lpstr>
      <vt:lpstr>Wingdings</vt:lpstr>
      <vt:lpstr>ETH Zürich</vt:lpstr>
      <vt:lpstr>think-cell Slide</vt:lpstr>
      <vt:lpstr>PowerPoint Presentation</vt:lpstr>
      <vt:lpstr>Research question and methods</vt:lpstr>
      <vt:lpstr>Meta-analysis of financing needs for Europe’s infrastructure until 2035 Research question and methods</vt:lpstr>
      <vt:lpstr>Necessary infrastructure investment shifts</vt:lpstr>
      <vt:lpstr>Fit-for-55 EU target implies a steep uptick in investment needs  Past investments and future infrastructure investment needs for Europe</vt:lpstr>
      <vt:lpstr>Invests in renewables, electricity grids, low-carbon fuels to grow rapidly  Investment shifts required between 2016–2020 and 2021–2025 </vt:lpstr>
      <vt:lpstr>Confidence of estimates</vt:lpstr>
      <vt:lpstr>For power generation, uncertainty rather low (except offshore wind)  Spread of investment needs (1/3)</vt:lpstr>
      <vt:lpstr>High magnitude of electricity grid investments also broadly shared  Spread of investment needs (2/3)</vt:lpstr>
      <vt:lpstr>Less (and diverse) evidence on low-carbon fuels, hydrogen, rail infra  Spread of investment needs (3/3)</vt:lpstr>
      <vt:lpstr>Differing views government/industry/academia</vt:lpstr>
      <vt:lpstr>No major differences between government and industry studies  Time series and means by type of institutions for key technologies (new EU target)</vt:lpstr>
      <vt:lpstr>Impacts of Russia-Ukraine war</vt:lpstr>
      <vt:lpstr>Independence from Russian gas increases especially solar &amp; wind invest  Increase in annual investment needs in addition to level for new EU target</vt:lpstr>
      <vt:lpstr>Conclusions</vt:lpstr>
      <vt:lpstr>High confidence for steep uptick in investment needs in infrastructure  Conclusions</vt:lpstr>
      <vt:lpstr>Thank you!  Contact:  Lena Klaaßen Climate Finance and Policy Group ETH Zurich lena.klaassen@gess.ethz.ch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title goes here</dc:title>
  <dc:creator>Steffen  Bjarne</dc:creator>
  <cp:lastModifiedBy>Klaassen  Lena</cp:lastModifiedBy>
  <cp:revision>261</cp:revision>
  <cp:lastPrinted>2020-11-13T15:47:26Z</cp:lastPrinted>
  <dcterms:created xsi:type="dcterms:W3CDTF">2020-06-10T19:18:34Z</dcterms:created>
  <dcterms:modified xsi:type="dcterms:W3CDTF">2023-02-16T14:30:12Z</dcterms:modified>
</cp:coreProperties>
</file>