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82" r:id="rId6"/>
    <p:sldId id="391" r:id="rId7"/>
    <p:sldId id="299" r:id="rId8"/>
    <p:sldId id="284" r:id="rId9"/>
    <p:sldId id="287" r:id="rId10"/>
    <p:sldId id="296" r:id="rId11"/>
    <p:sldId id="288" r:id="rId12"/>
    <p:sldId id="291" r:id="rId13"/>
    <p:sldId id="292" r:id="rId14"/>
    <p:sldId id="297" r:id="rId15"/>
    <p:sldId id="293" r:id="rId16"/>
    <p:sldId id="295" r:id="rId17"/>
    <p:sldId id="298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9301"/>
    <a:srgbClr val="CC6600"/>
    <a:srgbClr val="FFFFFF"/>
    <a:srgbClr val="D9117E"/>
    <a:srgbClr val="5DC1FF"/>
    <a:srgbClr val="37B0FB"/>
    <a:srgbClr val="009AD0"/>
    <a:srgbClr val="94B333"/>
    <a:srgbClr val="BE9600"/>
    <a:srgbClr val="E8C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08" y="72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16.02.2023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</a:rPr>
              <a:t>Energy scenario studies: up to 80% of space heating demand provided by HP by 2050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88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Evelyn Sperber, Institut für Vernetzte Energiesysteme, 17.02.2023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36610939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Evelyn Sperber, Institut für Vernetzte Energiesysteme, 17.02.2023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5873" y="1590832"/>
            <a:ext cx="11218279" cy="433699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37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62" r:id="rId11"/>
    <p:sldLayoutId id="2147483658" r:id="rId12"/>
    <p:sldLayoutId id="2147483663" r:id="rId13"/>
    <p:sldLayoutId id="2147483671" r:id="rId14"/>
    <p:sldLayoutId id="2147483675" r:id="rId15"/>
    <p:sldLayoutId id="2147483664" r:id="rId16"/>
    <p:sldLayoutId id="2147483665" r:id="rId17"/>
    <p:sldLayoutId id="2147483681" r:id="rId18"/>
    <p:sldLayoutId id="2147483670" r:id="rId19"/>
    <p:sldLayoutId id="2147483678" r:id="rId20"/>
    <p:sldLayoutId id="2147483661" r:id="rId21"/>
    <p:sldLayoutId id="2147483659" r:id="rId22"/>
    <p:sldLayoutId id="2147483667" r:id="rId23"/>
    <p:sldLayoutId id="2147483673" r:id="rId24"/>
    <p:sldLayoutId id="2147483676" r:id="rId25"/>
    <p:sldLayoutId id="2147483668" r:id="rId26"/>
    <p:sldLayoutId id="2147483669" r:id="rId27"/>
    <p:sldLayoutId id="2147483682" r:id="rId28"/>
    <p:sldLayoutId id="2147483666" r:id="rId29"/>
    <p:sldLayoutId id="2147483677" r:id="rId30"/>
    <p:sldLayoutId id="2147483655" r:id="rId31"/>
    <p:sldLayoutId id="2147483683" r:id="rId3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Evelyn.Sperber@dlr.de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ivox.de/strom/themen/strompreiszusammensetzung/" TargetMode="External"/><Relationship Id="rId2" Type="http://schemas.openxmlformats.org/officeDocument/2006/relationships/hyperlink" Target="https://www.waermepumpe.de/presse/zahlen-daten/absatzzahlen/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itlab.com/dlr-ve/esy/amiri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18" Type="http://schemas.openxmlformats.org/officeDocument/2006/relationships/image" Target="../media/image44.svg"/><Relationship Id="rId3" Type="http://schemas.openxmlformats.org/officeDocument/2006/relationships/image" Target="../media/image32.svg"/><Relationship Id="rId7" Type="http://schemas.openxmlformats.org/officeDocument/2006/relationships/image" Target="../media/image21.svg"/><Relationship Id="rId12" Type="http://schemas.openxmlformats.org/officeDocument/2006/relationships/image" Target="../media/image39.svg"/><Relationship Id="rId17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38.png"/><Relationship Id="rId5" Type="http://schemas.openxmlformats.org/officeDocument/2006/relationships/image" Target="../media/image34.sv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>
            <a:extLst>
              <a:ext uri="{FF2B5EF4-FFF2-40B4-BE49-F238E27FC236}">
                <a16:creationId xmlns:a16="http://schemas.microsoft.com/office/drawing/2014/main" id="{C2CE8BAB-6281-43C2-802C-DE8F9552D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IEWT 2023</a:t>
            </a:r>
          </a:p>
          <a:p>
            <a:r>
              <a:rPr lang="de-DE" dirty="0"/>
              <a:t>Wien, 17. Februar 2023</a:t>
            </a:r>
          </a:p>
          <a:p>
            <a:r>
              <a:rPr lang="de-DE" u="sng" dirty="0"/>
              <a:t>Evelyn Sperber</a:t>
            </a:r>
            <a:r>
              <a:rPr lang="de-DE" dirty="0"/>
              <a:t>, Christoph Schimeczek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D07132D-F7A5-4251-A4BB-F4B4019F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Nutzer- und systemseitige Effekte durch preisbasiertes Demand Response mit Wärmepumpen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6A9709-ACBF-49E9-A7BB-8C2CE890ED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7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7A200879-2885-4B7B-8B42-C1BAF626C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10" y="5214741"/>
            <a:ext cx="3206391" cy="15378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440E019-2C13-4F1B-A890-253DEB2AA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93" y="5367756"/>
            <a:ext cx="4344988" cy="10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8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E601AE7B-57A5-4EC9-A309-5327F581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Systemseitige Effekte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4DC28-7A43-4596-8265-E8A1A023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347784"/>
            <a:ext cx="3482038" cy="439824"/>
          </a:xfrm>
        </p:spPr>
        <p:txBody>
          <a:bodyPr>
            <a:normAutofit fontScale="92500"/>
          </a:bodyPr>
          <a:lstStyle/>
          <a:p>
            <a:r>
              <a:rPr lang="de-DE" dirty="0"/>
              <a:t>Stromverbrauch aller Wärmepumpen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27A4DA-A8A1-4210-B751-138972DE2E1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1347784"/>
            <a:ext cx="3482038" cy="440540"/>
          </a:xfrm>
        </p:spPr>
        <p:txBody>
          <a:bodyPr/>
          <a:lstStyle/>
          <a:p>
            <a:r>
              <a:rPr lang="de-DE" dirty="0"/>
              <a:t>Stromerzeugungsmix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D76EB8-88E5-4741-BF79-2EF3C23F5E9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1347784"/>
            <a:ext cx="3482038" cy="440540"/>
          </a:xfrm>
        </p:spPr>
        <p:txBody>
          <a:bodyPr/>
          <a:lstStyle/>
          <a:p>
            <a:r>
              <a:rPr lang="de-DE" dirty="0"/>
              <a:t>Maximale Residuallast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46CE89E-0A80-48D0-8750-1067FC20C0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4378008"/>
            <a:ext cx="11208676" cy="214661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de-DE" dirty="0"/>
              <a:t>Wärmedämmung wichtig:</a:t>
            </a:r>
          </a:p>
          <a:p>
            <a:pPr marL="1073150" lvl="2" indent="-176213">
              <a:spcAft>
                <a:spcPts val="600"/>
              </a:spcAft>
              <a:tabLst>
                <a:tab pos="809625" algn="l"/>
              </a:tabLst>
            </a:pPr>
            <a:r>
              <a:rPr lang="de-DE" sz="1800" dirty="0"/>
              <a:t>Halbierung des Stromverbrauchs</a:t>
            </a:r>
          </a:p>
          <a:p>
            <a:pPr marL="1073150" lvl="2" indent="-176213">
              <a:spcAft>
                <a:spcPts val="600"/>
              </a:spcAft>
              <a:tabLst>
                <a:tab pos="809625" algn="l"/>
              </a:tabLst>
            </a:pPr>
            <a:r>
              <a:rPr lang="de-DE" sz="1800" dirty="0"/>
              <a:t>Ca. 15 GW geringerer Bedarf an Backup-Kapazität</a:t>
            </a:r>
          </a:p>
          <a:p>
            <a:pPr marL="1073150" lvl="2" indent="-176213">
              <a:spcAft>
                <a:spcPts val="600"/>
              </a:spcAft>
              <a:tabLst>
                <a:tab pos="809625" algn="l"/>
              </a:tabLst>
            </a:pPr>
            <a:r>
              <a:rPr lang="de-DE" sz="1800" dirty="0"/>
              <a:t>Erzeugung aus Konventionellen um ca. 17 % reduziert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dirty="0"/>
              <a:t>Flexibilität:</a:t>
            </a:r>
          </a:p>
          <a:p>
            <a:pPr marL="1073150" lvl="1" indent="-176213">
              <a:spcAft>
                <a:spcPts val="600"/>
              </a:spcAft>
              <a:tabLst>
                <a:tab pos="1073150" algn="l"/>
              </a:tabLst>
            </a:pPr>
            <a:r>
              <a:rPr lang="de-DE" dirty="0"/>
              <a:t>Leicht reduzierte marktbasierte EE-Abregelung </a:t>
            </a:r>
          </a:p>
          <a:p>
            <a:pPr marL="1073150" lvl="1" indent="-176213">
              <a:spcAft>
                <a:spcPts val="600"/>
              </a:spcAft>
              <a:tabLst>
                <a:tab pos="1073150" algn="l"/>
              </a:tabLst>
            </a:pPr>
            <a:r>
              <a:rPr lang="de-DE" dirty="0"/>
              <a:t>Aber leichte „</a:t>
            </a:r>
            <a:r>
              <a:rPr lang="de-DE" dirty="0" err="1"/>
              <a:t>avalanche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“ in Bezug auf die maximale Residuallast!</a:t>
            </a:r>
          </a:p>
          <a:p>
            <a:pPr lvl="1">
              <a:spcAft>
                <a:spcPts val="600"/>
              </a:spcAft>
            </a:pP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1A9DAEF-49B7-4562-9CE8-CF96C17B1A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0F2DAF1-A699-4636-9028-F379EC2DE693}"/>
              </a:ext>
            </a:extLst>
          </p:cNvPr>
          <p:cNvSpPr/>
          <p:nvPr/>
        </p:nvSpPr>
        <p:spPr>
          <a:xfrm>
            <a:off x="8777724" y="444849"/>
            <a:ext cx="1891800" cy="3817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Vorläufige Ergebnisse!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E190FD3-9F79-467D-AC40-B042D4B75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953052"/>
            <a:ext cx="3482038" cy="20856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CB08232-3EA8-4585-B180-7A033D61A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81" y="1953052"/>
            <a:ext cx="3480181" cy="20856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4F6426D-882B-4CCA-BA5B-3AD0969FD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780" y="1953052"/>
            <a:ext cx="3482039" cy="208566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AD87F58-C08E-46C0-8034-2C8881F2E9FB}"/>
              </a:ext>
            </a:extLst>
          </p:cNvPr>
          <p:cNvSpPr txBox="1"/>
          <p:nvPr/>
        </p:nvSpPr>
        <p:spPr>
          <a:xfrm>
            <a:off x="4311753" y="4059031"/>
            <a:ext cx="2821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/>
              <a:t>* ohne Preissensitivität: 97,3 GW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4413035-717D-4F88-9E82-68F96B8BE591}"/>
              </a:ext>
            </a:extLst>
          </p:cNvPr>
          <p:cNvSpPr txBox="1"/>
          <p:nvPr/>
        </p:nvSpPr>
        <p:spPr>
          <a:xfrm>
            <a:off x="6086762" y="3556002"/>
            <a:ext cx="230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9134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2C48CE46-E55F-4D65-8A99-9F19A536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Schlussfolgerungen und Ausblick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349E2B4-F59E-45DD-9B39-CE8FE3D48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de-DE" sz="1600" b="1" dirty="0"/>
              <a:t>Thermische Gebäudesanierung </a:t>
            </a:r>
            <a:r>
              <a:rPr lang="de-DE" sz="1600" dirty="0"/>
              <a:t>vor Einbau der Wärmepumpen…</a:t>
            </a:r>
          </a:p>
          <a:p>
            <a:pPr marL="896400" lvl="2" indent="0">
              <a:spcAft>
                <a:spcPts val="300"/>
              </a:spcAft>
              <a:buNone/>
            </a:pPr>
            <a:r>
              <a:rPr lang="de-DE" sz="1600" dirty="0"/>
              <a:t>Reduziert Stromnachfrage und Betriebskosten durch Wärmepumpen merklich</a:t>
            </a:r>
          </a:p>
          <a:p>
            <a:pPr marL="896400" lvl="2" indent="0">
              <a:spcAft>
                <a:spcPts val="300"/>
              </a:spcAft>
              <a:buNone/>
            </a:pPr>
            <a:r>
              <a:rPr lang="de-DE" sz="1600" dirty="0"/>
              <a:t>Reduziert die Residuallast im Stromsystem deutlich</a:t>
            </a:r>
          </a:p>
          <a:p>
            <a:pPr marL="896400" lvl="2" indent="0">
              <a:spcAft>
                <a:spcPts val="300"/>
              </a:spcAft>
              <a:buNone/>
            </a:pPr>
            <a:endParaRPr lang="de-DE" sz="1600" dirty="0"/>
          </a:p>
          <a:p>
            <a:pPr marL="177800" lvl="1" indent="-177800">
              <a:spcAft>
                <a:spcPts val="300"/>
              </a:spcAft>
            </a:pPr>
            <a:r>
              <a:rPr lang="de-DE" sz="1600" b="1" dirty="0"/>
              <a:t>Flexibilität </a:t>
            </a:r>
            <a:r>
              <a:rPr lang="de-DE" sz="1600" dirty="0"/>
              <a:t>durch Akzeptanz von Temperaturschwankungen…</a:t>
            </a:r>
          </a:p>
          <a:p>
            <a:pPr marL="896400" lvl="2" indent="0">
              <a:spcAft>
                <a:spcPts val="300"/>
              </a:spcAft>
              <a:buNone/>
            </a:pPr>
            <a:r>
              <a:rPr lang="de-DE" sz="1600" dirty="0"/>
              <a:t>Schont den Geldbeutel</a:t>
            </a:r>
          </a:p>
          <a:p>
            <a:pPr marL="896400" lvl="2" indent="0">
              <a:spcAft>
                <a:spcPts val="300"/>
              </a:spcAft>
              <a:buNone/>
            </a:pPr>
            <a:r>
              <a:rPr lang="de-DE" sz="1600" dirty="0"/>
              <a:t>Verbessert die EE-Marktintegration leicht</a:t>
            </a:r>
          </a:p>
          <a:p>
            <a:pPr marL="896400" lvl="2" indent="0">
              <a:spcAft>
                <a:spcPts val="300"/>
              </a:spcAft>
              <a:buNone/>
            </a:pPr>
            <a:r>
              <a:rPr lang="de-DE" sz="1600" dirty="0"/>
              <a:t>Löst Lawineneffekte in Bezug auf die Residuallast aus</a:t>
            </a:r>
          </a:p>
          <a:p>
            <a:pPr marL="896400" lvl="2" indent="0">
              <a:spcAft>
                <a:spcPts val="300"/>
              </a:spcAft>
              <a:buNone/>
            </a:pPr>
            <a:endParaRPr lang="en-US" sz="1600" dirty="0"/>
          </a:p>
          <a:p>
            <a:pPr>
              <a:spcAft>
                <a:spcPts val="300"/>
              </a:spcAft>
            </a:pPr>
            <a:r>
              <a:rPr lang="de-DE" sz="1600" b="1" dirty="0"/>
              <a:t>Ausblick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600" dirty="0"/>
              <a:t>Verbesserung der Preisvorhersage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600" dirty="0"/>
              <a:t>Berücksichtigung konkurrierender Flexibilitätsoptionen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600" dirty="0"/>
              <a:t>Dynamisierung von Strompreiskomponenten</a:t>
            </a:r>
          </a:p>
          <a:p>
            <a:pPr>
              <a:spcAft>
                <a:spcPts val="300"/>
              </a:spcAft>
            </a:pPr>
            <a:endParaRPr lang="de-DE" sz="16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D1583BD-0D21-4CAE-9F41-73D97774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pic>
        <p:nvPicPr>
          <p:cNvPr id="19" name="Grafik 18" descr="Daumen-hoch-Zeichen">
            <a:extLst>
              <a:ext uri="{FF2B5EF4-FFF2-40B4-BE49-F238E27FC236}">
                <a16:creationId xmlns:a16="http://schemas.microsoft.com/office/drawing/2014/main" id="{E54A2DA0-7A1D-497A-983B-7D206CA7E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228" y="1906407"/>
            <a:ext cx="417794" cy="417794"/>
          </a:xfrm>
          <a:prstGeom prst="rect">
            <a:avLst/>
          </a:prstGeom>
        </p:spPr>
      </p:pic>
      <p:pic>
        <p:nvPicPr>
          <p:cNvPr id="20" name="Grafik 19" descr="Daumen-hoch-Zeichen">
            <a:extLst>
              <a:ext uri="{FF2B5EF4-FFF2-40B4-BE49-F238E27FC236}">
                <a16:creationId xmlns:a16="http://schemas.microsoft.com/office/drawing/2014/main" id="{05096050-E09D-4FCC-B7F7-124255DEF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228" y="2262131"/>
            <a:ext cx="417794" cy="417794"/>
          </a:xfrm>
          <a:prstGeom prst="rect">
            <a:avLst/>
          </a:prstGeom>
        </p:spPr>
      </p:pic>
      <p:pic>
        <p:nvPicPr>
          <p:cNvPr id="21" name="Grafik 20" descr="Daumen-hoch-Zeichen">
            <a:extLst>
              <a:ext uri="{FF2B5EF4-FFF2-40B4-BE49-F238E27FC236}">
                <a16:creationId xmlns:a16="http://schemas.microsoft.com/office/drawing/2014/main" id="{36D8E964-69C2-4F19-8457-8F5A8886D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079" y="3286721"/>
            <a:ext cx="417794" cy="417794"/>
          </a:xfrm>
          <a:prstGeom prst="rect">
            <a:avLst/>
          </a:prstGeom>
        </p:spPr>
      </p:pic>
      <p:pic>
        <p:nvPicPr>
          <p:cNvPr id="22" name="Grafik 21" descr="Daumen-hoch-Zeichen">
            <a:extLst>
              <a:ext uri="{FF2B5EF4-FFF2-40B4-BE49-F238E27FC236}">
                <a16:creationId xmlns:a16="http://schemas.microsoft.com/office/drawing/2014/main" id="{758FF633-3819-4615-B0F5-AF526401B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V="1">
            <a:off x="1076378" y="3658888"/>
            <a:ext cx="417794" cy="417794"/>
          </a:xfrm>
          <a:prstGeom prst="rect">
            <a:avLst/>
          </a:prstGeom>
        </p:spPr>
      </p:pic>
      <p:pic>
        <p:nvPicPr>
          <p:cNvPr id="23" name="Grafik 22" descr="Daumen-hoch-Zeichen">
            <a:extLst>
              <a:ext uri="{FF2B5EF4-FFF2-40B4-BE49-F238E27FC236}">
                <a16:creationId xmlns:a16="http://schemas.microsoft.com/office/drawing/2014/main" id="{1EAE4ABD-66AF-4FCB-B200-6A68CAF2B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076378" y="4046865"/>
            <a:ext cx="417794" cy="4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49272-AAA5-4DD7-9DDB-5F89ED86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BECFE0-8B3B-4EFF-AF36-6927F1C72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400" b="1" dirty="0">
                <a:solidFill>
                  <a:prstClr val="black"/>
                </a:solidFill>
              </a:rPr>
              <a:t>Kontakt</a:t>
            </a:r>
          </a:p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400" dirty="0">
                <a:solidFill>
                  <a:prstClr val="black"/>
                </a:solidFill>
              </a:rPr>
              <a:t>Evelyn Sperber</a:t>
            </a:r>
          </a:p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400" kern="0" dirty="0"/>
              <a:t>Deutsches Zentrum für Luft- und Raumfahrt e.V.</a:t>
            </a:r>
          </a:p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de-DE" sz="1400" kern="0" dirty="0"/>
              <a:t>Institute </a:t>
            </a:r>
            <a:r>
              <a:rPr lang="de-DE" altLang="de-DE" sz="1400" kern="0" dirty="0"/>
              <a:t>für Vernetzte Energiesysteme | Energiesystemanalyse</a:t>
            </a:r>
          </a:p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400" dirty="0"/>
              <a:t>E-Mail: </a:t>
            </a:r>
            <a:r>
              <a:rPr lang="de-DE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Evelyn.Sperber@dlr.de</a:t>
            </a:r>
            <a:endParaRPr lang="de-DE" sz="1400" dirty="0"/>
          </a:p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400" kern="0" dirty="0">
                <a:solidFill>
                  <a:prstClr val="black"/>
                </a:solidFill>
              </a:rPr>
              <a:t>Telefon: +49.711.6862-8145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de-DE" sz="14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400" b="1" dirty="0"/>
              <a:t>Danksagungen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400" dirty="0"/>
              <a:t>Vielen Dank an Prof. Valentin Bertsch für wertvolles Feedback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1400" dirty="0"/>
              <a:t>Vielen Dank an das AMIRIS-Team, insb. Ulrich Frey, Kristina Nienhaus</a:t>
            </a:r>
            <a:r>
              <a:rPr lang="en-US" sz="1400" dirty="0"/>
              <a:t> und Johannes Kochems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AA403C-625A-4457-82AD-FBC9863E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pic>
        <p:nvPicPr>
          <p:cNvPr id="5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1C7C5F0-8D1C-48B4-93C5-2761470E8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14" y="3936420"/>
            <a:ext cx="3206391" cy="15378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DB2B5C-E94E-4D04-9C2F-BB820B1BE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38600"/>
            <a:ext cx="4344988" cy="10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554C3-1E05-4EF1-8EB4-09CA8415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DD286F-B5E1-46A7-B75B-B507E4A43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200" dirty="0"/>
              <a:t>BWP, </a:t>
            </a:r>
            <a:r>
              <a:rPr lang="de-DE" sz="1200" i="1" dirty="0"/>
              <a:t>Absatzzahlen 2023</a:t>
            </a:r>
            <a:r>
              <a:rPr lang="de-DE" sz="1200" dirty="0"/>
              <a:t>, online abgerufen am 14.02.2023 von </a:t>
            </a:r>
            <a:r>
              <a:rPr lang="de-DE" sz="1200" dirty="0">
                <a:hlinkClick r:id="rId2"/>
              </a:rPr>
              <a:t>https://www.waermepumpe.de/presse/zahlen-daten/absatzzahlen/</a:t>
            </a:r>
            <a:r>
              <a:rPr lang="de-DE" sz="1200" dirty="0"/>
              <a:t> </a:t>
            </a:r>
          </a:p>
          <a:p>
            <a:r>
              <a:rPr lang="de-DE" sz="1200" dirty="0"/>
              <a:t>Fraunhofer-Institut für Solare Energiesysteme ISE, </a:t>
            </a:r>
            <a:r>
              <a:rPr lang="de-DE" sz="1200" i="1" dirty="0"/>
              <a:t>Energy Charts</a:t>
            </a:r>
            <a:r>
              <a:rPr lang="de-DE" sz="1200" dirty="0"/>
              <a:t>, online abgerufen am 14.02.2023 von energy-charts.info/</a:t>
            </a:r>
            <a:r>
              <a:rPr lang="de-DE" sz="1200" dirty="0" err="1"/>
              <a:t>charts</a:t>
            </a:r>
            <a:r>
              <a:rPr lang="de-DE" sz="1200" dirty="0"/>
              <a:t>/power/</a:t>
            </a:r>
            <a:r>
              <a:rPr lang="de-DE" sz="1200" dirty="0" err="1"/>
              <a:t>chart.htm?l</a:t>
            </a:r>
            <a:r>
              <a:rPr lang="de-DE" sz="1200" dirty="0"/>
              <a:t>=</a:t>
            </a:r>
            <a:r>
              <a:rPr lang="de-DE" sz="1200" dirty="0" err="1"/>
              <a:t>de&amp;c</a:t>
            </a:r>
            <a:r>
              <a:rPr lang="de-DE" sz="1200" dirty="0"/>
              <a:t>=DE </a:t>
            </a:r>
          </a:p>
          <a:p>
            <a:r>
              <a:rPr lang="de-DE" sz="1200" dirty="0"/>
              <a:t>European </a:t>
            </a:r>
            <a:r>
              <a:rPr lang="de-DE" sz="1200" dirty="0" err="1"/>
              <a:t>Commission</a:t>
            </a:r>
            <a:r>
              <a:rPr lang="de-DE" sz="1200" dirty="0"/>
              <a:t>, </a:t>
            </a:r>
            <a:r>
              <a:rPr lang="de-DE" sz="1200" i="1" dirty="0"/>
              <a:t>Clean Energy </a:t>
            </a:r>
            <a:r>
              <a:rPr lang="de-DE" sz="1200" i="1" dirty="0" err="1"/>
              <a:t>for</a:t>
            </a:r>
            <a:r>
              <a:rPr lang="de-DE" sz="1200" i="1" dirty="0"/>
              <a:t> all </a:t>
            </a:r>
            <a:r>
              <a:rPr lang="de-DE" sz="1200" i="1" dirty="0" err="1"/>
              <a:t>Europeans</a:t>
            </a:r>
            <a:r>
              <a:rPr lang="de-DE" sz="1200" dirty="0"/>
              <a:t>, 2019</a:t>
            </a:r>
          </a:p>
          <a:p>
            <a:r>
              <a:rPr lang="de-DE" sz="1200" dirty="0"/>
              <a:t>M. </a:t>
            </a:r>
            <a:r>
              <a:rPr lang="de-DE" sz="1200" dirty="0" err="1"/>
              <a:t>Kühnbach</a:t>
            </a:r>
            <a:r>
              <a:rPr lang="de-DE" sz="1200" dirty="0"/>
              <a:t>, J. Stute, A.L. Klingler, </a:t>
            </a:r>
            <a:r>
              <a:rPr lang="en-US" sz="1200" i="1" dirty="0"/>
              <a:t>Impacts of avalanche effects of price-optimized electric vehicle charging - Does demand response make it worse? </a:t>
            </a:r>
            <a:r>
              <a:rPr lang="en-US" sz="1200" dirty="0"/>
              <a:t>Energy Strategy Reviews vo. 34, 2021</a:t>
            </a:r>
            <a:endParaRPr lang="de-DE" sz="1200" dirty="0"/>
          </a:p>
          <a:p>
            <a:r>
              <a:rPr lang="de-DE" sz="1200" dirty="0"/>
              <a:t>Verivox, </a:t>
            </a:r>
            <a:r>
              <a:rPr lang="de-DE" sz="1200" i="1" dirty="0"/>
              <a:t>Strompreiszusammensetzung 2023</a:t>
            </a:r>
            <a:r>
              <a:rPr lang="de-DE" sz="1200" dirty="0"/>
              <a:t>, online abgerufen am 14.02.2023 von </a:t>
            </a:r>
            <a:r>
              <a:rPr lang="de-DE" sz="1200" dirty="0">
                <a:hlinkClick r:id="rId3"/>
              </a:rPr>
              <a:t>https://www.verivox.de/strom/themen/strompreiszusammensetzung/</a:t>
            </a:r>
            <a:r>
              <a:rPr lang="de-DE" sz="1200" dirty="0"/>
              <a:t> </a:t>
            </a:r>
          </a:p>
          <a:p>
            <a:r>
              <a:rPr lang="en-US" sz="1200" dirty="0"/>
              <a:t>E. Sperber, U. Frey, V. Bertsch: </a:t>
            </a:r>
            <a:r>
              <a:rPr lang="en-US" sz="1200" i="1" dirty="0"/>
              <a:t>Reduced-order models for assessing demand response with heat pumps – Insights from the German energy system</a:t>
            </a:r>
            <a:r>
              <a:rPr lang="en-US" sz="1200" dirty="0"/>
              <a:t>, Energy &amp; Buildings vol. 223, 2020</a:t>
            </a:r>
          </a:p>
          <a:p>
            <a:r>
              <a:rPr lang="de-DE" sz="1200" dirty="0"/>
              <a:t>T. Kemmler, B. Thomas: </a:t>
            </a:r>
            <a:r>
              <a:rPr lang="de-DE" sz="1200" i="1" dirty="0"/>
              <a:t>Simulation von Wärmepumpensystemen auf Grundlage von Korrelationsfunktionen für die Leistungsdaten der Wärmepumpe</a:t>
            </a:r>
            <a:r>
              <a:rPr lang="de-DE" sz="1200" dirty="0"/>
              <a:t>, 16. Symposium Energieinnovation, Graz/Austria, 2020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Loga</a:t>
            </a:r>
            <a:r>
              <a:rPr lang="de-DE" sz="1200" dirty="0"/>
              <a:t>, B. Stein, N. Diefenbach, R. Born</a:t>
            </a:r>
            <a:r>
              <a:rPr lang="de-DE" sz="1200" i="1" dirty="0"/>
              <a:t>, Deutsche Wohngebäudetypologie. Beispielhafte Maßnahmen zur Verbesserung der Energieeffizienz von typischen Wohngebäuden</a:t>
            </a:r>
            <a:r>
              <a:rPr lang="de-DE" sz="1200" dirty="0"/>
              <a:t>, Institut Wohnen und Umwelt, 2015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5E40C9-1F8F-4B02-9030-FE79C625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67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285B198-0E8E-4EAF-82F1-0D4A2D3D1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41" y="2318279"/>
            <a:ext cx="3772804" cy="2556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  <a:endParaRPr lang="de-DE" sz="1999" b="0" i="1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207779-5C38-4487-B5C3-8244C348F6A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pic>
        <p:nvPicPr>
          <p:cNvPr id="1036" name="Picture 12" descr="C:\Users\sper_ev\AppData\Local\Microsoft\Windows\Temporary Internet Files\Content.IE5\LBZ4W4LE\solar-hot-water-Heat-Pump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8" y="2445868"/>
            <a:ext cx="1712640" cy="17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786362" y="4910332"/>
            <a:ext cx="352747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Quelle: BWP 2023</a:t>
            </a:r>
          </a:p>
        </p:txBody>
      </p:sp>
      <p:sp>
        <p:nvSpPr>
          <p:cNvPr id="5" name="Rechteck 4"/>
          <p:cNvSpPr/>
          <p:nvPr/>
        </p:nvSpPr>
        <p:spPr>
          <a:xfrm>
            <a:off x="8939198" y="2010146"/>
            <a:ext cx="179953" cy="3239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71E163F-6859-4C0D-9807-21167663B3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r="3028"/>
          <a:stretch/>
        </p:blipFill>
        <p:spPr>
          <a:xfrm>
            <a:off x="4835325" y="4381223"/>
            <a:ext cx="2608534" cy="185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Pfeil: nach links und rechts 24">
            <a:extLst>
              <a:ext uri="{FF2B5EF4-FFF2-40B4-BE49-F238E27FC236}">
                <a16:creationId xmlns:a16="http://schemas.microsoft.com/office/drawing/2014/main" id="{08A167BE-41CE-4BA3-B34A-787AC729E19C}"/>
              </a:ext>
            </a:extLst>
          </p:cNvPr>
          <p:cNvSpPr/>
          <p:nvPr/>
        </p:nvSpPr>
        <p:spPr>
          <a:xfrm rot="16200000">
            <a:off x="8674179" y="4212428"/>
            <a:ext cx="733435" cy="287957"/>
          </a:xfrm>
          <a:prstGeom prst="leftRightArrow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593793E-319A-4021-85A4-E29D4BC047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92" y="4562401"/>
            <a:ext cx="2223796" cy="222379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8B1C131-78C2-4BCC-9AA5-EDDE4D000E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23" y="2287882"/>
            <a:ext cx="3805936" cy="2690627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78205BA8-319A-48F7-B468-EEB7F91F1543}"/>
              </a:ext>
            </a:extLst>
          </p:cNvPr>
          <p:cNvSpPr txBox="1"/>
          <p:nvPr/>
        </p:nvSpPr>
        <p:spPr>
          <a:xfrm>
            <a:off x="8356295" y="4910332"/>
            <a:ext cx="352747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Quelle: Fraunhofer ISE 2023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11AA291-2211-4771-BCC2-E273FC238B2D}"/>
              </a:ext>
            </a:extLst>
          </p:cNvPr>
          <p:cNvSpPr txBox="1"/>
          <p:nvPr/>
        </p:nvSpPr>
        <p:spPr>
          <a:xfrm>
            <a:off x="4810125" y="6377202"/>
            <a:ext cx="142869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Quelle: </a:t>
            </a:r>
            <a:r>
              <a:rPr lang="de-DE" sz="1000" i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Pixabay</a:t>
            </a:r>
            <a:endParaRPr lang="de-DE" sz="1000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Pfeil: nach links und rechts 22">
            <a:extLst>
              <a:ext uri="{FF2B5EF4-FFF2-40B4-BE49-F238E27FC236}">
                <a16:creationId xmlns:a16="http://schemas.microsoft.com/office/drawing/2014/main" id="{7C45133B-8445-4411-B2A1-26DC214CCAC7}"/>
              </a:ext>
            </a:extLst>
          </p:cNvPr>
          <p:cNvSpPr/>
          <p:nvPr/>
        </p:nvSpPr>
        <p:spPr>
          <a:xfrm rot="16200000">
            <a:off x="5650827" y="3511448"/>
            <a:ext cx="881798" cy="529597"/>
          </a:xfrm>
          <a:prstGeom prst="leftRightArrow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52EB0031-891D-4547-B5C5-FA0A8CE0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23" y="96049"/>
            <a:ext cx="3377431" cy="1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e Legende 16">
            <a:extLst>
              <a:ext uri="{FF2B5EF4-FFF2-40B4-BE49-F238E27FC236}">
                <a16:creationId xmlns:a16="http://schemas.microsoft.com/office/drawing/2014/main" id="{E40225DE-D68E-466F-BF7B-7A6D27248AA8}"/>
              </a:ext>
            </a:extLst>
          </p:cNvPr>
          <p:cNvSpPr/>
          <p:nvPr/>
        </p:nvSpPr>
        <p:spPr>
          <a:xfrm>
            <a:off x="4340121" y="1917627"/>
            <a:ext cx="3663336" cy="1324338"/>
          </a:xfrm>
          <a:prstGeom prst="wedgeEllipseCallout">
            <a:avLst>
              <a:gd name="adj1" fmla="val -38481"/>
              <a:gd name="adj2" fmla="val -91599"/>
            </a:avLst>
          </a:prstGeom>
          <a:solidFill>
            <a:srgbClr val="DCE6F2">
              <a:alpha val="80000"/>
            </a:srgbClr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noAutofit/>
          </a:bodyPr>
          <a:lstStyle/>
          <a:p>
            <a:pPr lvl="0" algn="ctr"/>
            <a:r>
              <a:rPr lang="en-US" sz="1400" i="1" dirty="0">
                <a:solidFill>
                  <a:prstClr val="black"/>
                </a:solidFill>
                <a:latin typeface="Frutiger 45 Light" panose="020B0303030504020204" pitchFamily="34" charset="0"/>
                <a:cs typeface="Arial" panose="020B0604020202020204" pitchFamily="34" charset="0"/>
              </a:rPr>
              <a:t>“Every consumer will be able to offer </a:t>
            </a:r>
            <a:r>
              <a:rPr lang="en-US" sz="1400" b="1" i="1" dirty="0">
                <a:solidFill>
                  <a:prstClr val="black"/>
                </a:solidFill>
                <a:latin typeface="Frutiger 45 Light" panose="020B0303030504020204" pitchFamily="34" charset="0"/>
                <a:cs typeface="Arial" panose="020B0604020202020204" pitchFamily="34" charset="0"/>
              </a:rPr>
              <a:t>demand response </a:t>
            </a:r>
            <a:r>
              <a:rPr lang="en-US" sz="1400" i="1" dirty="0">
                <a:solidFill>
                  <a:prstClr val="black"/>
                </a:solidFill>
                <a:latin typeface="Frutiger 45 Light" panose="020B0303030504020204" pitchFamily="34" charset="0"/>
                <a:cs typeface="Arial" panose="020B0604020202020204" pitchFamily="34" charset="0"/>
              </a:rPr>
              <a:t>[…]. Dynamic electricity price contracts […] will allow consumers to respond to </a:t>
            </a:r>
            <a:r>
              <a:rPr lang="en-US" sz="1400" b="1" i="1" dirty="0">
                <a:solidFill>
                  <a:prstClr val="black"/>
                </a:solidFill>
                <a:latin typeface="Frutiger 45 Light" panose="020B0303030504020204" pitchFamily="34" charset="0"/>
                <a:cs typeface="Arial" panose="020B0604020202020204" pitchFamily="34" charset="0"/>
              </a:rPr>
              <a:t>price signals</a:t>
            </a:r>
            <a:r>
              <a:rPr lang="en-US" sz="1400" i="1" dirty="0">
                <a:solidFill>
                  <a:prstClr val="black"/>
                </a:solidFill>
                <a:latin typeface="Frutiger 45 Light" panose="020B0303030504020204" pitchFamily="34" charset="0"/>
                <a:cs typeface="Arial" panose="020B0604020202020204" pitchFamily="34" charset="0"/>
              </a:rPr>
              <a:t>”</a:t>
            </a:r>
            <a:endParaRPr lang="de-DE" sz="1400" i="1" dirty="0">
              <a:solidFill>
                <a:prstClr val="black"/>
              </a:solidFill>
              <a:latin typeface="Frutiger 45 Light" panose="020B0303030504020204" pitchFamily="34" charset="0"/>
              <a:cs typeface="Arial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B8C9047-3C44-4D17-A501-E705F3CAF737}"/>
              </a:ext>
            </a:extLst>
          </p:cNvPr>
          <p:cNvSpPr txBox="1"/>
          <p:nvPr/>
        </p:nvSpPr>
        <p:spPr>
          <a:xfrm>
            <a:off x="5723372" y="1606412"/>
            <a:ext cx="352747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Quelle: European </a:t>
            </a:r>
            <a:r>
              <a:rPr lang="de-DE" sz="1000" i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Commission</a:t>
            </a:r>
            <a:r>
              <a:rPr lang="de-DE" sz="10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2019</a:t>
            </a:r>
          </a:p>
        </p:txBody>
      </p:sp>
      <p:sp>
        <p:nvSpPr>
          <p:cNvPr id="21" name="Pfeil: nach links und rechts 20">
            <a:extLst>
              <a:ext uri="{FF2B5EF4-FFF2-40B4-BE49-F238E27FC236}">
                <a16:creationId xmlns:a16="http://schemas.microsoft.com/office/drawing/2014/main" id="{E3763C68-29C1-4084-BB98-14FF3817BE3E}"/>
              </a:ext>
            </a:extLst>
          </p:cNvPr>
          <p:cNvSpPr/>
          <p:nvPr/>
        </p:nvSpPr>
        <p:spPr>
          <a:xfrm rot="18961394">
            <a:off x="3168513" y="1813099"/>
            <a:ext cx="912654" cy="244588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feil: nach links und rechts 27">
            <a:extLst>
              <a:ext uri="{FF2B5EF4-FFF2-40B4-BE49-F238E27FC236}">
                <a16:creationId xmlns:a16="http://schemas.microsoft.com/office/drawing/2014/main" id="{2599D16A-267C-42BB-AAE0-F766EF48778F}"/>
              </a:ext>
            </a:extLst>
          </p:cNvPr>
          <p:cNvSpPr/>
          <p:nvPr/>
        </p:nvSpPr>
        <p:spPr>
          <a:xfrm rot="13376860">
            <a:off x="8079749" y="1834119"/>
            <a:ext cx="912654" cy="244588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95EB53-EBE1-4FF3-B75E-C58F27A41C1B}"/>
              </a:ext>
            </a:extLst>
          </p:cNvPr>
          <p:cNvSpPr txBox="1"/>
          <p:nvPr/>
        </p:nvSpPr>
        <p:spPr>
          <a:xfrm>
            <a:off x="5854957" y="3448881"/>
            <a:ext cx="48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34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3" grpId="0" animBg="1"/>
      <p:bldP spid="17" grpId="0" animBg="1"/>
      <p:bldP spid="18" grpId="0" animBg="1"/>
      <p:bldP spid="21" grpId="0" animBg="1"/>
      <p:bldP spid="2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3B23E057-BD1A-4F39-8619-A3317A47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Forschungsfragen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7205AF7-87D2-4C74-8C48-940D0B6E8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828800"/>
            <a:ext cx="3482038" cy="1090738"/>
          </a:xfrm>
        </p:spPr>
        <p:txBody>
          <a:bodyPr>
            <a:normAutofit/>
          </a:bodyPr>
          <a:lstStyle/>
          <a:p>
            <a:r>
              <a:rPr lang="de-DE" dirty="0"/>
              <a:t>Welchen Einfluss hat der preisgesteuerte Wärmepumpen auf die </a:t>
            </a:r>
            <a:r>
              <a:rPr lang="de-DE" b="1" dirty="0"/>
              <a:t>Kosten</a:t>
            </a:r>
            <a:r>
              <a:rPr lang="de-DE" dirty="0"/>
              <a:t> ihrer Betreiber?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9E66CB90-D1D2-4CB1-9FAB-FD7E947D520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1828800"/>
            <a:ext cx="3482038" cy="1090738"/>
          </a:xfrm>
        </p:spPr>
        <p:txBody>
          <a:bodyPr>
            <a:normAutofit/>
          </a:bodyPr>
          <a:lstStyle/>
          <a:p>
            <a:r>
              <a:rPr lang="de-DE" dirty="0"/>
              <a:t>Wie werden </a:t>
            </a:r>
            <a:r>
              <a:rPr lang="de-DE" b="1" dirty="0"/>
              <a:t>Residuallast </a:t>
            </a:r>
            <a:r>
              <a:rPr lang="de-DE" dirty="0"/>
              <a:t>und </a:t>
            </a:r>
            <a:r>
              <a:rPr lang="de-DE" b="1" dirty="0"/>
              <a:t>Stromerzeugung</a:t>
            </a:r>
            <a:r>
              <a:rPr lang="de-DE" dirty="0"/>
              <a:t> beeinflusst?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5614582-C1F1-414A-9ACD-609DAE1B5C9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1828800"/>
            <a:ext cx="3492000" cy="1090738"/>
          </a:xfrm>
        </p:spPr>
        <p:txBody>
          <a:bodyPr>
            <a:normAutofit/>
          </a:bodyPr>
          <a:lstStyle/>
          <a:p>
            <a:r>
              <a:rPr lang="de-DE" dirty="0"/>
              <a:t>Welche Rolle spielen der </a:t>
            </a:r>
            <a:r>
              <a:rPr lang="de-DE" b="1" dirty="0"/>
              <a:t>Sanierungszustand</a:t>
            </a:r>
            <a:r>
              <a:rPr lang="de-DE" dirty="0"/>
              <a:t> der Gebäude sowie </a:t>
            </a:r>
            <a:r>
              <a:rPr lang="de-DE" b="1" dirty="0"/>
              <a:t>Nutzer-Komforteinstellungen</a:t>
            </a:r>
            <a:r>
              <a:rPr lang="de-DE" dirty="0"/>
              <a:t>?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BE7CF299-B750-4F52-9149-BE2A9EFD77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pic>
        <p:nvPicPr>
          <p:cNvPr id="35" name="Bildplatzhalter 34">
            <a:extLst>
              <a:ext uri="{FF2B5EF4-FFF2-40B4-BE49-F238E27FC236}">
                <a16:creationId xmlns:a16="http://schemas.microsoft.com/office/drawing/2014/main" id="{C5FDC929-2E25-47AD-8ABB-024A45E34B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 b="1077"/>
          <a:stretch>
            <a:fillRect/>
          </a:stretch>
        </p:blipFill>
        <p:spPr/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8349C457-2DBD-4D8D-8E73-C5A0436D79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29" y="2996159"/>
            <a:ext cx="2047875" cy="2006278"/>
          </a:xfrm>
          <a:prstGeom prst="rect">
            <a:avLst/>
          </a:prstGeom>
        </p:spPr>
      </p:pic>
      <p:pic>
        <p:nvPicPr>
          <p:cNvPr id="43" name="Grafik 42" descr="Münzen">
            <a:extLst>
              <a:ext uri="{FF2B5EF4-FFF2-40B4-BE49-F238E27FC236}">
                <a16:creationId xmlns:a16="http://schemas.microsoft.com/office/drawing/2014/main" id="{A9795DFF-358E-4514-BC29-6D61ED144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8185" y="3041584"/>
            <a:ext cx="2142226" cy="21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8" grpId="0" build="p" animBg="1"/>
      <p:bldP spid="1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2CAD0FF-B0D6-4C1B-9667-47AF7BE5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Methoden</a:t>
            </a:r>
            <a:br>
              <a:rPr lang="de-DE" dirty="0"/>
            </a:br>
            <a:r>
              <a:rPr lang="de-DE" sz="1800" b="0" i="1" dirty="0"/>
              <a:t>Kopplung von agentenbasierter Simulation und Optimierung</a:t>
            </a:r>
            <a:endParaRPr lang="de-DE" sz="2000" b="0" i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C609C2-5512-4921-A023-6B9A77B1D0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FD81873C-0FB7-4A42-8D6B-1E851B6ED72B}"/>
              </a:ext>
            </a:extLst>
          </p:cNvPr>
          <p:cNvSpPr/>
          <p:nvPr/>
        </p:nvSpPr>
        <p:spPr>
          <a:xfrm>
            <a:off x="8094608" y="2265206"/>
            <a:ext cx="2560320" cy="22859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GAMS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Wärmepumpen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-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einsatzoptimierung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 panose="020B0303030504020204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 panose="020B0303030504020204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 panose="020B0303030504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5D00B39D-D0D1-41AC-9380-688E3DEA2AD2}"/>
              </a:ext>
            </a:extLst>
          </p:cNvPr>
          <p:cNvSpPr/>
          <p:nvPr/>
        </p:nvSpPr>
        <p:spPr>
          <a:xfrm>
            <a:off x="1465202" y="2265206"/>
            <a:ext cx="2560320" cy="2286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AMIRIS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Strommarkt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simulation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 panose="020B0303030504020204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 panose="020B0303030504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37BAC75-6085-45D1-B81B-3B76A46759CB}"/>
              </a:ext>
            </a:extLst>
          </p:cNvPr>
          <p:cNvCxnSpPr>
            <a:cxnSpLocks/>
          </p:cNvCxnSpPr>
          <p:nvPr/>
        </p:nvCxnSpPr>
        <p:spPr>
          <a:xfrm>
            <a:off x="4025522" y="3137219"/>
            <a:ext cx="4069086" cy="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566DABB0-AFA0-436C-B6D3-88820C7C8271}"/>
              </a:ext>
            </a:extLst>
          </p:cNvPr>
          <p:cNvCxnSpPr>
            <a:cxnSpLocks/>
          </p:cNvCxnSpPr>
          <p:nvPr/>
        </p:nvCxnSpPr>
        <p:spPr>
          <a:xfrm flipH="1">
            <a:off x="4025522" y="3920162"/>
            <a:ext cx="4069086" cy="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  <a:effectLst/>
        </p:spPr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B18EA510-7402-409E-9FA9-FF837916A11F}"/>
              </a:ext>
            </a:extLst>
          </p:cNvPr>
          <p:cNvSpPr txBox="1"/>
          <p:nvPr/>
        </p:nvSpPr>
        <p:spPr>
          <a:xfrm>
            <a:off x="4960442" y="4328514"/>
            <a:ext cx="224174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i="1" dirty="0" err="1">
                <a:solidFill>
                  <a:prstClr val="black"/>
                </a:solidFill>
                <a:latin typeface="Frutiger 45 Light" panose="020B0303030504020204" pitchFamily="34" charset="0"/>
                <a:cs typeface="Arial" pitchFamily="34" charset="0"/>
              </a:rPr>
              <a:t>Aggregierter</a:t>
            </a:r>
            <a:r>
              <a:rPr lang="en-US" sz="1400" b="1" i="1" dirty="0">
                <a:solidFill>
                  <a:prstClr val="black"/>
                </a:solidFill>
                <a:latin typeface="Frutiger 45 Light" panose="020B0303030504020204" pitchFamily="34" charset="0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Frutiger 45 Light" panose="020B0303030504020204" pitchFamily="34" charset="0"/>
                <a:cs typeface="Arial" pitchFamily="34" charset="0"/>
              </a:rPr>
              <a:t>Strombedarf</a:t>
            </a:r>
            <a:r>
              <a:rPr lang="en-US" sz="1400" b="1" i="1" dirty="0">
                <a:solidFill>
                  <a:prstClr val="black"/>
                </a:solidFill>
                <a:latin typeface="Frutiger 45 Light" panose="020B0303030504020204" pitchFamily="34" charset="0"/>
                <a:cs typeface="Arial" pitchFamily="34" charset="0"/>
              </a:rPr>
              <a:t> der </a:t>
            </a:r>
            <a:r>
              <a:rPr lang="en-US" sz="1400" b="1" i="1" dirty="0" err="1">
                <a:solidFill>
                  <a:prstClr val="black"/>
                </a:solidFill>
                <a:latin typeface="Frutiger 45 Light" panose="020B0303030504020204" pitchFamily="34" charset="0"/>
                <a:cs typeface="Arial" pitchFamily="34" charset="0"/>
              </a:rPr>
              <a:t>Wärmepumpen</a:t>
            </a:r>
            <a:endParaRPr lang="en-US" sz="1200" b="1" i="1" dirty="0">
              <a:solidFill>
                <a:srgbClr val="FF0000"/>
              </a:solidFill>
              <a:latin typeface="Frutiger 45 Light" panose="020B0303030504020204" pitchFamily="34" charset="0"/>
              <a:cs typeface="Arial" pitchFamily="34" charset="0"/>
            </a:endParaRP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149D19A1-854F-41B3-B439-0FB3BE478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ysClr val="window" lastClr="FFFFFF"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91" y="3667284"/>
            <a:ext cx="1300480" cy="731520"/>
          </a:xfrm>
          <a:prstGeom prst="rect">
            <a:avLst/>
          </a:prstGeom>
        </p:spPr>
      </p:pic>
      <p:pic>
        <p:nvPicPr>
          <p:cNvPr id="52" name="Grafik 51" descr="Haus">
            <a:extLst>
              <a:ext uri="{FF2B5EF4-FFF2-40B4-BE49-F238E27FC236}">
                <a16:creationId xmlns:a16="http://schemas.microsoft.com/office/drawing/2014/main" id="{B1BC1227-8B76-4F40-ABFC-3B7B115D2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7631" y="3484404"/>
            <a:ext cx="914400" cy="914400"/>
          </a:xfrm>
          <a:prstGeom prst="rect">
            <a:avLst/>
          </a:prstGeom>
        </p:spPr>
      </p:pic>
      <p:sp>
        <p:nvSpPr>
          <p:cNvPr id="56" name="Textfeld 55">
            <a:extLst>
              <a:ext uri="{FF2B5EF4-FFF2-40B4-BE49-F238E27FC236}">
                <a16:creationId xmlns:a16="http://schemas.microsoft.com/office/drawing/2014/main" id="{00F69212-B449-44D9-99FE-6AE477224FDC}"/>
              </a:ext>
            </a:extLst>
          </p:cNvPr>
          <p:cNvSpPr txBox="1"/>
          <p:nvPr/>
        </p:nvSpPr>
        <p:spPr>
          <a:xfrm>
            <a:off x="5192572" y="2163143"/>
            <a:ext cx="17640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i="1" dirty="0" err="1">
                <a:solidFill>
                  <a:prstClr val="black"/>
                </a:solidFill>
                <a:latin typeface="Frutiger 45 Light" panose="020B0303030504020204" pitchFamily="34" charset="0"/>
                <a:cs typeface="Arial" pitchFamily="34" charset="0"/>
              </a:rPr>
              <a:t>Dynamisches</a:t>
            </a:r>
            <a:r>
              <a:rPr lang="en-US" sz="1400" b="1" i="1" dirty="0">
                <a:solidFill>
                  <a:prstClr val="black"/>
                </a:solidFill>
                <a:latin typeface="Frutiger 45 Light" panose="020B0303030504020204" pitchFamily="34" charset="0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prstClr val="black"/>
                </a:solidFill>
                <a:latin typeface="Frutiger 45 Light" panose="020B0303030504020204" pitchFamily="34" charset="0"/>
                <a:cs typeface="Arial" pitchFamily="34" charset="0"/>
              </a:rPr>
              <a:t>Strompreisssignal</a:t>
            </a:r>
            <a:endParaRPr lang="en-US" sz="1400" b="1" i="1" dirty="0">
              <a:solidFill>
                <a:prstClr val="black"/>
              </a:solidFill>
              <a:latin typeface="Frutiger 45 Light" panose="020B0303030504020204" pitchFamily="34" charset="0"/>
              <a:cs typeface="Arial" pitchFamily="34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582AFEBF-325B-4786-8231-77AD47EE75DB}"/>
              </a:ext>
            </a:extLst>
          </p:cNvPr>
          <p:cNvSpPr/>
          <p:nvPr/>
        </p:nvSpPr>
        <p:spPr>
          <a:xfrm>
            <a:off x="5236384" y="2674779"/>
            <a:ext cx="1676400" cy="1571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Python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FAST API /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uvicorn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 web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45 Light" panose="020B0303030504020204" pitchFamily="34" charset="0"/>
                <a:ea typeface="+mn-ea"/>
                <a:cs typeface="Arial" pitchFamily="34" charset="0"/>
              </a:rPr>
              <a:t>server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45 Light" panose="020B0303030504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7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D860E324-0291-4536-A906-982759C3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333375"/>
            <a:ext cx="7240976" cy="985286"/>
          </a:xfrm>
        </p:spPr>
        <p:txBody>
          <a:bodyPr>
            <a:normAutofit fontScale="90000"/>
          </a:bodyPr>
          <a:lstStyle/>
          <a:p>
            <a:r>
              <a:rPr lang="en-US" dirty="0"/>
              <a:t>AMIRIS</a:t>
            </a:r>
            <a:br>
              <a:rPr lang="en-US" dirty="0"/>
            </a:b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b="0" i="1" dirty="0">
                <a:solidFill>
                  <a:schemeClr val="bg1">
                    <a:lumMod val="65000"/>
                  </a:schemeClr>
                </a:solidFill>
              </a:rPr>
              <a:t>gent-based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-US" sz="2000" b="0" i="1" dirty="0">
                <a:solidFill>
                  <a:schemeClr val="bg1">
                    <a:lumMod val="65000"/>
                  </a:schemeClr>
                </a:solidFill>
              </a:rPr>
              <a:t>arket model for the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2000" b="0" i="1" dirty="0">
                <a:solidFill>
                  <a:schemeClr val="bg1">
                    <a:lumMod val="65000"/>
                  </a:schemeClr>
                </a:solidFill>
              </a:rPr>
              <a:t>nvestigation of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US" sz="2000" b="0" i="1" dirty="0">
                <a:solidFill>
                  <a:schemeClr val="bg1">
                    <a:lumMod val="65000"/>
                  </a:schemeClr>
                </a:solidFill>
              </a:rPr>
              <a:t>enewable and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2000" b="0" i="1" dirty="0">
                <a:solidFill>
                  <a:schemeClr val="bg1">
                    <a:lumMod val="65000"/>
                  </a:schemeClr>
                </a:solidFill>
              </a:rPr>
              <a:t>ntegrated energy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sz="2000" b="0" i="1" dirty="0">
                <a:solidFill>
                  <a:schemeClr val="bg1">
                    <a:lumMod val="65000"/>
                  </a:schemeClr>
                </a:solidFill>
              </a:rPr>
              <a:t>ystems</a:t>
            </a:r>
            <a:endParaRPr lang="de-DE" b="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E243FC9-08A3-4D63-BC92-834AF39130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de-DE" b="1" dirty="0"/>
              <a:t>Agentenbasiertes</a:t>
            </a:r>
            <a:r>
              <a:rPr lang="de-DE" dirty="0"/>
              <a:t> Modell zur Simulation des deutschen Strommarktes</a:t>
            </a:r>
          </a:p>
          <a:p>
            <a:pPr>
              <a:spcAft>
                <a:spcPts val="600"/>
              </a:spcAft>
            </a:pPr>
            <a:r>
              <a:rPr lang="de-DE" dirty="0"/>
              <a:t>Modelliert einzelwirtschaftliche </a:t>
            </a:r>
            <a:r>
              <a:rPr lang="de-DE" b="1" dirty="0"/>
              <a:t>Betriebsentscheidungen</a:t>
            </a:r>
            <a:r>
              <a:rPr lang="de-DE" dirty="0"/>
              <a:t> von Stromerzeugungsanlagen und Flexibilitätsoptionen</a:t>
            </a:r>
          </a:p>
          <a:p>
            <a:pPr>
              <a:spcAft>
                <a:spcPts val="600"/>
              </a:spcAft>
            </a:pPr>
            <a:r>
              <a:rPr lang="de-DE" b="1" dirty="0"/>
              <a:t>Day-</a:t>
            </a:r>
            <a:r>
              <a:rPr lang="de-DE" b="1" dirty="0" err="1"/>
              <a:t>ahead</a:t>
            </a:r>
            <a:r>
              <a:rPr lang="de-DE" b="1" dirty="0"/>
              <a:t> Markträumung </a:t>
            </a:r>
            <a:r>
              <a:rPr lang="de-DE" dirty="0"/>
              <a:t>durch Verschneiden von aggregierter Angebots- und Nachfragekurve</a:t>
            </a:r>
          </a:p>
          <a:p>
            <a:pPr>
              <a:spcAft>
                <a:spcPts val="600"/>
              </a:spcAft>
            </a:pPr>
            <a:r>
              <a:rPr lang="de-DE" b="1" dirty="0"/>
              <a:t>Open source </a:t>
            </a:r>
            <a:r>
              <a:rPr lang="de-DE" dirty="0"/>
              <a:t>verfügbar unter </a:t>
            </a:r>
            <a:r>
              <a:rPr lang="de-DE" i="1" dirty="0">
                <a:solidFill>
                  <a:srgbClr val="0070C0"/>
                </a:solidFill>
                <a:hlinkClick r:id="rId2"/>
              </a:rPr>
              <a:t>https://gitlab.com/dlr-ve/esy/amiris</a:t>
            </a:r>
            <a:endParaRPr lang="de-DE" i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de-DE" dirty="0"/>
          </a:p>
          <a:p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88A8A23-3643-4D39-87EB-53CB3E6D289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B93BAB08-DD34-47D0-8134-014B1AD51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6" y="1386481"/>
            <a:ext cx="6994757" cy="3791466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7A1CC94-B9F2-4173-9049-4D3FA0EDE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571" y="344309"/>
            <a:ext cx="2899698" cy="86655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5566689-CE16-42BE-B943-B60FDAE379A8}"/>
              </a:ext>
            </a:extLst>
          </p:cNvPr>
          <p:cNvSpPr/>
          <p:nvPr/>
        </p:nvSpPr>
        <p:spPr>
          <a:xfrm>
            <a:off x="8967907" y="234617"/>
            <a:ext cx="2072126" cy="98528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48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B52D7652-AAD4-49AA-8490-73A65FBF3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571" y="344309"/>
            <a:ext cx="2899698" cy="866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E30C38-EFB9-475A-AF13-FABF9DBB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7274263" cy="985286"/>
          </a:xfrm>
        </p:spPr>
        <p:txBody>
          <a:bodyPr/>
          <a:lstStyle/>
          <a:p>
            <a:r>
              <a:rPr lang="de-DE" dirty="0"/>
              <a:t>Design dynamischer Strompreissignale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DAE7794-DAAD-41F9-89F5-AE3E62D5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706" y="6543763"/>
            <a:ext cx="4114800" cy="257774"/>
          </a:xfrm>
        </p:spPr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E93D94-5436-42F7-9D26-EA58EFD2C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307" y="1584667"/>
            <a:ext cx="3640936" cy="216743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8DBEE22-8B0D-4B37-9C89-1ABB0BF775A6}"/>
              </a:ext>
            </a:extLst>
          </p:cNvPr>
          <p:cNvSpPr txBox="1"/>
          <p:nvPr/>
        </p:nvSpPr>
        <p:spPr>
          <a:xfrm>
            <a:off x="6282454" y="3777053"/>
            <a:ext cx="310064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200"/>
              </a:spcAft>
              <a:defRPr/>
            </a:pP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Quelle: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Kühnbach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 al. 2021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093979-E6C4-4CC5-8400-5046D3732A89}"/>
              </a:ext>
            </a:extLst>
          </p:cNvPr>
          <p:cNvSpPr txBox="1"/>
          <p:nvPr/>
        </p:nvSpPr>
        <p:spPr>
          <a:xfrm>
            <a:off x="730706" y="6051289"/>
            <a:ext cx="28697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Quelle: </a:t>
            </a:r>
            <a:r>
              <a:rPr lang="en-US" sz="1000" i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Verivox</a:t>
            </a:r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2023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8E5B13B-6E73-45E4-87B7-0576D01D1354}"/>
              </a:ext>
            </a:extLst>
          </p:cNvPr>
          <p:cNvSpPr txBox="1"/>
          <p:nvPr/>
        </p:nvSpPr>
        <p:spPr>
          <a:xfrm>
            <a:off x="5732391" y="1559715"/>
            <a:ext cx="5758712" cy="2693045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„Avalanche </a:t>
            </a:r>
            <a:r>
              <a:rPr lang="de-DE" sz="1600" dirty="0" err="1"/>
              <a:t>effects</a:t>
            </a:r>
            <a:r>
              <a:rPr lang="de-DE" sz="1600" dirty="0"/>
              <a:t>“ werden abgeschwächt, indem das Preissignal mit einer </a:t>
            </a:r>
            <a:r>
              <a:rPr lang="de-DE" sz="1600" b="1" dirty="0"/>
              <a:t>Preissensitivität</a:t>
            </a:r>
            <a:r>
              <a:rPr lang="de-DE" sz="1600" dirty="0"/>
              <a:t> versehen wird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Dazu: vorgelagerte </a:t>
            </a:r>
            <a:r>
              <a:rPr lang="de-DE" sz="1600" b="1" dirty="0"/>
              <a:t>Analyse der Preisänderung </a:t>
            </a:r>
            <a:r>
              <a:rPr lang="de-DE" sz="1600" dirty="0"/>
              <a:t>je zusätzlicher Stromnachfrage basierend auf Simulationsdaten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„</a:t>
            </a:r>
            <a:r>
              <a:rPr lang="de-DE" sz="1600" b="1" dirty="0"/>
              <a:t>Erfahrungswissen</a:t>
            </a:r>
            <a:r>
              <a:rPr lang="de-DE" sz="1600" dirty="0"/>
              <a:t>“ eines Aggregators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539B187-3B5F-4748-B3DD-AD5CD4600A30}"/>
              </a:ext>
            </a:extLst>
          </p:cNvPr>
          <p:cNvSpPr/>
          <p:nvPr/>
        </p:nvSpPr>
        <p:spPr>
          <a:xfrm>
            <a:off x="9999706" y="218436"/>
            <a:ext cx="1036774" cy="98528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CE44109-A48D-4401-BD68-68848B0EB7EC}"/>
              </a:ext>
            </a:extLst>
          </p:cNvPr>
          <p:cNvSpPr/>
          <p:nvPr/>
        </p:nvSpPr>
        <p:spPr>
          <a:xfrm>
            <a:off x="7933939" y="187838"/>
            <a:ext cx="1358434" cy="98528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B704B5C-1C30-4711-B597-6DF7E2DBF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6" y="3545902"/>
            <a:ext cx="3822272" cy="23838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7437F8F-5D9E-458D-9001-BC9DBE11131C}"/>
              </a:ext>
            </a:extLst>
          </p:cNvPr>
          <p:cNvSpPr txBox="1"/>
          <p:nvPr/>
        </p:nvSpPr>
        <p:spPr>
          <a:xfrm>
            <a:off x="700897" y="1559715"/>
            <a:ext cx="457846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/>
              <a:t>Dynamische Strompreissignale bestehen aus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Vorhersage der </a:t>
            </a:r>
            <a:r>
              <a:rPr lang="de-DE" sz="1600" b="1" dirty="0"/>
              <a:t>Großhandel</a:t>
            </a:r>
            <a:r>
              <a:rPr lang="de-DE" sz="1600" dirty="0"/>
              <a:t>sstrompreise (ohne flexible Wärmepumpen)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/>
              <a:t>Regulatorisch</a:t>
            </a:r>
            <a:r>
              <a:rPr lang="de-DE" sz="1600" dirty="0"/>
              <a:t>en Strompreisbestandteilen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Preissensitivität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D1589B7-336D-4163-9E87-0AC057C73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60513"/>
            <a:ext cx="3557243" cy="242822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73F7B6EA-1D1E-4FFD-956F-0601CFA1CDF3}"/>
              </a:ext>
            </a:extLst>
          </p:cNvPr>
          <p:cNvSpPr/>
          <p:nvPr/>
        </p:nvSpPr>
        <p:spPr>
          <a:xfrm rot="2195673">
            <a:off x="8793497" y="3573713"/>
            <a:ext cx="1263851" cy="3817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Vorläufig!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BA59519-C836-4A1E-94FB-6BC2E909D0B8}"/>
              </a:ext>
            </a:extLst>
          </p:cNvPr>
          <p:cNvSpPr/>
          <p:nvPr/>
        </p:nvSpPr>
        <p:spPr>
          <a:xfrm>
            <a:off x="8973420" y="526473"/>
            <a:ext cx="1164563" cy="7974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5" descr="Lupe">
            <a:extLst>
              <a:ext uri="{FF2B5EF4-FFF2-40B4-BE49-F238E27FC236}">
                <a16:creationId xmlns:a16="http://schemas.microsoft.com/office/drawing/2014/main" id="{11727C2B-1AFE-447F-A20A-E453AC350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8470" y="30187"/>
            <a:ext cx="1036774" cy="1036774"/>
          </a:xfrm>
        </p:spPr>
      </p:pic>
    </p:spTree>
    <p:extLst>
      <p:ext uri="{BB962C8B-B14F-4D97-AF65-F5344CB8AC3E}">
        <p14:creationId xmlns:p14="http://schemas.microsoft.com/office/powerpoint/2010/main" val="30330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FCFB7C3-27F8-4EDF-B6E9-9E8880CF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571" y="344309"/>
            <a:ext cx="2899698" cy="8665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1385D0F-7E95-4195-8315-89A9ACE56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492" y="1432122"/>
            <a:ext cx="3369794" cy="3577223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0EF577E3-C727-4279-B20A-DE8B47C7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7491146" cy="986400"/>
          </a:xfrm>
        </p:spPr>
        <p:txBody>
          <a:bodyPr>
            <a:normAutofit/>
          </a:bodyPr>
          <a:lstStyle/>
          <a:p>
            <a:r>
              <a:rPr lang="de-DE"/>
              <a:t>GAMS Wärmepumpeneinsatzoptimierung</a:t>
            </a:r>
            <a:br>
              <a:rPr lang="de-DE"/>
            </a:br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C8BD66D-AB1B-48A3-85BD-7A88322340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7" y="4963165"/>
            <a:ext cx="11615224" cy="160200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e-DE" sz="1500" dirty="0"/>
              <a:t>Minimiert Strombezugskosten der Wärmepumpen unter </a:t>
            </a:r>
            <a:r>
              <a:rPr lang="de-DE" sz="1500" b="1" dirty="0"/>
              <a:t>dynamischen Strompreisen </a:t>
            </a:r>
            <a:r>
              <a:rPr lang="de-DE" sz="1500" dirty="0"/>
              <a:t>aus Nutzerperspektive </a:t>
            </a:r>
          </a:p>
          <a:p>
            <a:pPr>
              <a:spcAft>
                <a:spcPts val="600"/>
              </a:spcAft>
            </a:pPr>
            <a:r>
              <a:rPr lang="de-DE" sz="1500" dirty="0"/>
              <a:t>Flexibilität durch thermische </a:t>
            </a:r>
            <a:r>
              <a:rPr lang="de-DE" sz="1500" b="1" dirty="0"/>
              <a:t>Gebäudespeichermasse</a:t>
            </a:r>
            <a:r>
              <a:rPr lang="de-DE" sz="1500" dirty="0"/>
              <a:t>; limitiert durch Nutzerkomforteinstellungen</a:t>
            </a:r>
          </a:p>
          <a:p>
            <a:pPr>
              <a:spcAft>
                <a:spcPts val="600"/>
              </a:spcAft>
            </a:pPr>
            <a:r>
              <a:rPr lang="de-DE" sz="1500" dirty="0"/>
              <a:t>Wärmebedarfe </a:t>
            </a:r>
            <a:r>
              <a:rPr lang="de-DE" sz="1500" dirty="0" err="1"/>
              <a:t>bottom-up</a:t>
            </a:r>
            <a:r>
              <a:rPr lang="de-DE" sz="1500" dirty="0"/>
              <a:t> durch </a:t>
            </a:r>
            <a:r>
              <a:rPr lang="de-DE" sz="1500" b="1" dirty="0" err="1"/>
              <a:t>reduced</a:t>
            </a:r>
            <a:r>
              <a:rPr lang="de-DE" sz="1500" b="1" dirty="0"/>
              <a:t>-order-Modelle </a:t>
            </a:r>
            <a:r>
              <a:rPr lang="de-DE" sz="1500" dirty="0"/>
              <a:t>des thermischen Verhaltens von Typgebäuden berechnet </a:t>
            </a:r>
            <a:r>
              <a:rPr lang="de-DE" sz="1500" i="1" dirty="0"/>
              <a:t>(Sperber et al. 2020)</a:t>
            </a:r>
          </a:p>
          <a:p>
            <a:pPr>
              <a:spcAft>
                <a:spcPts val="600"/>
              </a:spcAft>
            </a:pPr>
            <a:r>
              <a:rPr lang="de-DE" sz="1500" dirty="0"/>
              <a:t>Wärmepumpen-</a:t>
            </a:r>
            <a:r>
              <a:rPr lang="de-DE" sz="1500" b="1" dirty="0"/>
              <a:t>COP</a:t>
            </a:r>
            <a:r>
              <a:rPr lang="de-DE" sz="1500" dirty="0"/>
              <a:t> = Funktion von Außentemperatur und gebäudespezifischer Vorlauftemperatur</a:t>
            </a:r>
            <a:r>
              <a:rPr lang="de-DE" sz="1500" baseline="30000" dirty="0"/>
              <a:t> </a:t>
            </a:r>
            <a:r>
              <a:rPr lang="de-DE" sz="1500" i="1" dirty="0"/>
              <a:t>(Kemmler und Thomas 2020)</a:t>
            </a:r>
          </a:p>
          <a:p>
            <a:pPr>
              <a:spcAft>
                <a:spcPts val="600"/>
              </a:spcAft>
            </a:pPr>
            <a:endParaRPr lang="de-DE" sz="1500" dirty="0"/>
          </a:p>
          <a:p>
            <a:pPr>
              <a:spcAft>
                <a:spcPts val="600"/>
              </a:spcAft>
            </a:pPr>
            <a:endParaRPr lang="de-DE" sz="1500" dirty="0"/>
          </a:p>
          <a:p>
            <a:endParaRPr lang="de-DE" sz="150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A621A3E-39C9-4C29-9425-9D024E01D7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726" y="1529980"/>
            <a:ext cx="3482038" cy="439824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Quadratisches Optimierungsproblem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F34AA8-EF67-4791-B424-A9FA07A8BC7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Evelyn Sperber, Institut für Vernetzte Energiesysteme, 17.02.2023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C90BF38-1751-41B9-B73E-6DBA1D7F5011}"/>
                  </a:ext>
                </a:extLst>
              </p:cNvPr>
              <p:cNvSpPr txBox="1"/>
              <p:nvPr/>
            </p:nvSpPr>
            <p:spPr>
              <a:xfrm>
                <a:off x="623840" y="2301319"/>
                <a:ext cx="4186285" cy="2042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0" dirty="0">
                    <a:latin typeface="+mj-lt"/>
                  </a:rPr>
                  <a:t>Zielfunktion: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𝑃𝑟𝑒𝑖𝑠</m:t>
                              </m:r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𝑒𝑛𝑠𝑖𝑡𝑖𝑣𝑖𝑡</m:t>
                                  </m:r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ä</m:t>
                                  </m:r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 ∗</m:t>
                                  </m:r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𝐵𝑒𝑑𝑎𝑟𝑓</m:t>
                                  </m:r>
                                </m:e>
                              </m:d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𝐵𝑒𝑑𝑎𝑟𝑓</m:t>
                      </m:r>
                    </m:oMath>
                  </m:oMathPara>
                </a14:m>
                <a:endParaRPr lang="de-DE" sz="1200" dirty="0"/>
              </a:p>
              <a:p>
                <a:endParaRPr lang="de-DE" sz="1200" dirty="0"/>
              </a:p>
              <a:p>
                <a:r>
                  <a:rPr lang="de-DE" sz="1200" dirty="0"/>
                  <a:t>Wichtigste Nebenbedingungen:</a:t>
                </a:r>
              </a:p>
              <a:p>
                <a:endParaRPr lang="de-DE" sz="1200" dirty="0"/>
              </a:p>
              <a:p>
                <a:pPr marL="171450" indent="-1714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de-DE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de-DE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sz="1200" i="1" dirty="0">
                    <a:latin typeface="Cambria Math" panose="02040503050406030204" pitchFamily="18" charset="0"/>
                  </a:rPr>
                  <a:t>Mittlere T = </a:t>
                </a:r>
                <a:r>
                  <a:rPr lang="de-DE" sz="1200" i="1" dirty="0" err="1">
                    <a:latin typeface="Cambria Math" panose="02040503050406030204" pitchFamily="18" charset="0"/>
                  </a:rPr>
                  <a:t>T</a:t>
                </a:r>
                <a:r>
                  <a:rPr lang="de-DE" sz="1200" i="1" baseline="-25000" dirty="0" err="1">
                    <a:latin typeface="Cambria Math" panose="02040503050406030204" pitchFamily="18" charset="0"/>
                  </a:rPr>
                  <a:t>mittel</a:t>
                </a:r>
                <a:endParaRPr lang="de-DE" sz="1200" i="1" baseline="-25000" dirty="0">
                  <a:latin typeface="Cambria Math" panose="02040503050406030204" pitchFamily="18" charset="0"/>
                </a:endParaRPr>
              </a:p>
              <a:p>
                <a:endParaRPr lang="de-DE" sz="1200" dirty="0"/>
              </a:p>
              <a:p>
                <a:r>
                  <a:rPr lang="de-DE" sz="1200" dirty="0"/>
                  <a:t>(T = Temperatur)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C90BF38-1751-41B9-B73E-6DBA1D7F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0" y="2301319"/>
                <a:ext cx="4186285" cy="2042547"/>
              </a:xfrm>
              <a:prstGeom prst="rect">
                <a:avLst/>
              </a:prstGeom>
              <a:blipFill>
                <a:blip r:embed="rId4"/>
                <a:stretch>
                  <a:fillRect t="-21791" b="-1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00051554-3E17-4515-AA76-0904C2ADA686}"/>
              </a:ext>
            </a:extLst>
          </p:cNvPr>
          <p:cNvSpPr txBox="1">
            <a:spLocks/>
          </p:cNvSpPr>
          <p:nvPr/>
        </p:nvSpPr>
        <p:spPr>
          <a:xfrm>
            <a:off x="8014635" y="1529980"/>
            <a:ext cx="3482038" cy="439824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Reduced</a:t>
            </a:r>
            <a:r>
              <a:rPr lang="de-DE" dirty="0"/>
              <a:t>-order Gebäudemodelle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5FC0B68-5666-4D4C-9723-98BDC5B029F6}"/>
              </a:ext>
            </a:extLst>
          </p:cNvPr>
          <p:cNvSpPr/>
          <p:nvPr/>
        </p:nvSpPr>
        <p:spPr>
          <a:xfrm>
            <a:off x="8121819" y="234617"/>
            <a:ext cx="2109323" cy="98528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9E04AA-117B-41AB-83F8-A33ABF0F1B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162"/>
          <a:stretch/>
        </p:blipFill>
        <p:spPr>
          <a:xfrm>
            <a:off x="7905590" y="2115914"/>
            <a:ext cx="3997631" cy="26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2890221-4B15-4A93-9EB9-C8E8561B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Fallstudie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47ADD4F8-A1B4-43F5-9FEC-11F857E81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73" y="3098557"/>
            <a:ext cx="3482038" cy="79929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de-DE" dirty="0"/>
              <a:t>75% Marktpenetration in Einfamilienhäusern ≥ 1958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de-DE" dirty="0"/>
              <a:t>= 6,4 Mio. Wärmepumpen</a:t>
            </a:r>
          </a:p>
          <a:p>
            <a:pPr>
              <a:spcBef>
                <a:spcPts val="600"/>
              </a:spcBef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F524E1C-C7F2-408F-979D-B1AA239532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276267"/>
            <a:ext cx="3482038" cy="439824"/>
          </a:xfrm>
        </p:spPr>
        <p:txBody>
          <a:bodyPr/>
          <a:lstStyle/>
          <a:p>
            <a:r>
              <a:rPr lang="de-DE" dirty="0"/>
              <a:t>Exogenes Setup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125D6D0-A105-417E-A1FA-11471C95CD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152321"/>
            <a:ext cx="3482038" cy="439824"/>
          </a:xfrm>
        </p:spPr>
        <p:txBody>
          <a:bodyPr/>
          <a:lstStyle/>
          <a:p>
            <a:r>
              <a:rPr lang="de-DE" dirty="0"/>
              <a:t>Szenarien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E99D75-D971-4AE8-8AD9-94BA2B299EA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AC72E73-D11B-443C-99AB-412059EDCF81}"/>
              </a:ext>
            </a:extLst>
          </p:cNvPr>
          <p:cNvSpPr txBox="1"/>
          <p:nvPr/>
        </p:nvSpPr>
        <p:spPr>
          <a:xfrm>
            <a:off x="9125889" y="1271268"/>
            <a:ext cx="2811213" cy="5061248"/>
          </a:xfrm>
          <a:prstGeom prst="rect">
            <a:avLst/>
          </a:prstGeom>
          <a:solidFill>
            <a:srgbClr val="F2F2F2">
              <a:alpha val="72157"/>
            </a:srgbClr>
          </a:solidFill>
        </p:spPr>
        <p:txBody>
          <a:bodyPr wrap="square" lIns="91440" tIns="36000" rIns="91440" bIns="36000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de-DE" sz="1100" b="1" dirty="0">
                <a:latin typeface="Arial" pitchFamily="34" charset="0"/>
                <a:cs typeface="Arial" pitchFamily="34" charset="0"/>
              </a:rPr>
              <a:t>Rahmenannahmen</a:t>
            </a:r>
          </a:p>
          <a:p>
            <a:pPr marL="171450" lvl="0" indent="-171450">
              <a:spcBef>
                <a:spcPts val="3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Wärmepumpentechnologie:</a:t>
            </a:r>
          </a:p>
          <a:p>
            <a:pPr marL="173038" lvl="0">
              <a:spcAft>
                <a:spcPts val="100"/>
              </a:spcAft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70% Luft/Wasser, 30% Sole/Wasser</a:t>
            </a:r>
          </a:p>
          <a:p>
            <a:pPr marL="171450" lvl="0" indent="-171450">
              <a:spcBef>
                <a:spcPts val="3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8 Gebäudetypen gemäß deutscher Wohngebäudetypologie (</a:t>
            </a:r>
            <a:r>
              <a:rPr lang="de-DE" sz="1100" i="1" dirty="0" err="1">
                <a:latin typeface="Arial" pitchFamily="34" charset="0"/>
                <a:cs typeface="Arial" pitchFamily="34" charset="0"/>
              </a:rPr>
              <a:t>Loga</a:t>
            </a:r>
            <a:r>
              <a:rPr lang="de-DE" sz="1100" i="1" dirty="0">
                <a:latin typeface="Arial" pitchFamily="34" charset="0"/>
                <a:cs typeface="Arial" pitchFamily="34" charset="0"/>
              </a:rPr>
              <a:t> et al. 2015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lvl="0" indent="-171450">
              <a:spcBef>
                <a:spcPts val="3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Stromerzeugungsanlagen:</a:t>
            </a:r>
          </a:p>
          <a:p>
            <a:pPr marL="542925" lvl="1" indent="-180975">
              <a:spcAft>
                <a:spcPts val="100"/>
              </a:spcAft>
              <a:buFont typeface="Symbol" panose="05050102010706020507" pitchFamily="18" charset="2"/>
              <a:buChar char="-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Wind: 145 GW </a:t>
            </a:r>
          </a:p>
          <a:p>
            <a:pPr marL="542925" lvl="1" indent="-180975">
              <a:spcAft>
                <a:spcPts val="100"/>
              </a:spcAft>
              <a:buFont typeface="Symbol" panose="05050102010706020507" pitchFamily="18" charset="2"/>
              <a:buChar char="-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PV: 215 GW</a:t>
            </a:r>
          </a:p>
          <a:p>
            <a:pPr marL="542925" lvl="1" indent="-180975">
              <a:spcAft>
                <a:spcPts val="100"/>
              </a:spcAft>
              <a:buFont typeface="Symbol" panose="05050102010706020507" pitchFamily="18" charset="2"/>
              <a:buChar char="-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Gas: 100 GW </a:t>
            </a:r>
          </a:p>
          <a:p>
            <a:pPr marL="180000" lvl="0" indent="-180000">
              <a:spcBef>
                <a:spcPts val="300"/>
              </a:spcBef>
              <a:buFont typeface="Arial" pitchFamily="34" charset="0"/>
              <a:buChar char="•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“Traditioneller” Stromverbrauch: </a:t>
            </a:r>
          </a:p>
          <a:p>
            <a:pPr marL="180975" lvl="0">
              <a:spcBef>
                <a:spcPts val="300"/>
              </a:spcBef>
              <a:spcAft>
                <a:spcPts val="100"/>
              </a:spcAft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530 TWh/a │85 </a:t>
            </a:r>
            <a:r>
              <a:rPr lang="de-DE" sz="1100" dirty="0" err="1">
                <a:latin typeface="Arial" pitchFamily="34" charset="0"/>
                <a:cs typeface="Arial" pitchFamily="34" charset="0"/>
              </a:rPr>
              <a:t>GW</a:t>
            </a:r>
            <a:r>
              <a:rPr lang="de-DE" sz="1100" baseline="-25000" dirty="0" err="1">
                <a:latin typeface="Arial" pitchFamily="34" charset="0"/>
                <a:cs typeface="Arial" pitchFamily="34" charset="0"/>
              </a:rPr>
              <a:t>p</a:t>
            </a:r>
            <a:endParaRPr lang="de-DE" sz="1100" baseline="-25000" dirty="0"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3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CO</a:t>
            </a:r>
            <a:r>
              <a:rPr lang="de-DE" sz="11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 -Preis= 100 €/t</a:t>
            </a:r>
            <a:endParaRPr lang="de-DE" sz="300" dirty="0"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3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EE-Fördersystem: fixe Marktprämie</a:t>
            </a:r>
          </a:p>
          <a:p>
            <a:pPr marL="180000" indent="-180000">
              <a:spcBef>
                <a:spcPts val="3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Fixe Abgaben, Entgelte und Umlagen:</a:t>
            </a:r>
          </a:p>
          <a:p>
            <a:pPr marL="166688">
              <a:spcAft>
                <a:spcPts val="100"/>
              </a:spcAft>
              <a:tabLst>
                <a:tab pos="166688" algn="l"/>
              </a:tabLst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= 12,5 ct/kWh</a:t>
            </a:r>
          </a:p>
          <a:p>
            <a:pPr marL="173038">
              <a:spcAft>
                <a:spcPts val="100"/>
              </a:spcAft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= 1/2 des durchschnittlichen Strompreises</a:t>
            </a:r>
          </a:p>
          <a:p>
            <a:pPr marL="180000" lvl="0" indent="-180000">
              <a:spcBef>
                <a:spcPts val="3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Wetterjahr 2019</a:t>
            </a:r>
          </a:p>
          <a:p>
            <a:pPr marL="180000" lvl="0" indent="-180000">
              <a:spcBef>
                <a:spcPts val="300"/>
              </a:spcBef>
              <a:spcAft>
                <a:spcPts val="100"/>
              </a:spcAft>
              <a:buFont typeface="Arial" pitchFamily="34" charset="0"/>
              <a:buChar char="•"/>
            </a:pPr>
            <a:endParaRPr lang="de-DE" sz="11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300"/>
              </a:spcBef>
              <a:spcAft>
                <a:spcPts val="100"/>
              </a:spcAft>
            </a:pPr>
            <a:r>
              <a:rPr lang="de-DE" sz="1100" b="1" dirty="0">
                <a:latin typeface="Arial" pitchFamily="34" charset="0"/>
                <a:cs typeface="Arial" pitchFamily="34" charset="0"/>
              </a:rPr>
              <a:t>Limitationen</a:t>
            </a:r>
          </a:p>
          <a:p>
            <a:pPr marL="180000" lvl="0" indent="-180000">
              <a:spcBef>
                <a:spcPts val="3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Kein Speicher neben der thermischen Gebäudespeichermasse; keine weiteren Flexibilitätsoptionen</a:t>
            </a:r>
          </a:p>
          <a:p>
            <a:pPr marL="180000" lvl="0" indent="-180000">
              <a:spcBef>
                <a:spcPts val="3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Keine Netzrestriktionen</a:t>
            </a:r>
          </a:p>
        </p:txBody>
      </p:sp>
      <p:pic>
        <p:nvPicPr>
          <p:cNvPr id="25" name="Grafik 24" descr="Haus">
            <a:extLst>
              <a:ext uri="{FF2B5EF4-FFF2-40B4-BE49-F238E27FC236}">
                <a16:creationId xmlns:a16="http://schemas.microsoft.com/office/drawing/2014/main" id="{5ECC373D-C747-45F9-A26F-127E0AB21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9769" y="1678667"/>
            <a:ext cx="689026" cy="689026"/>
          </a:xfrm>
          <a:prstGeom prst="rect">
            <a:avLst/>
          </a:prstGeom>
        </p:spPr>
      </p:pic>
      <p:pic>
        <p:nvPicPr>
          <p:cNvPr id="26" name="Grafik 25" descr="Haus">
            <a:extLst>
              <a:ext uri="{FF2B5EF4-FFF2-40B4-BE49-F238E27FC236}">
                <a16:creationId xmlns:a16="http://schemas.microsoft.com/office/drawing/2014/main" id="{7DDD71B0-232F-4852-9385-F5C26AE92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2465" y="1788522"/>
            <a:ext cx="620123" cy="620123"/>
          </a:xfrm>
          <a:prstGeom prst="rect">
            <a:avLst/>
          </a:prstGeom>
        </p:spPr>
      </p:pic>
      <p:pic>
        <p:nvPicPr>
          <p:cNvPr id="27" name="Grafik 26" descr="Haus">
            <a:extLst>
              <a:ext uri="{FF2B5EF4-FFF2-40B4-BE49-F238E27FC236}">
                <a16:creationId xmlns:a16="http://schemas.microsoft.com/office/drawing/2014/main" id="{76CC814B-D29A-443A-9B21-3295613DB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149" y="1800714"/>
            <a:ext cx="620123" cy="620123"/>
          </a:xfrm>
          <a:prstGeom prst="rect">
            <a:avLst/>
          </a:prstGeom>
        </p:spPr>
      </p:pic>
      <p:pic>
        <p:nvPicPr>
          <p:cNvPr id="28" name="Grafik 27" descr="Haus">
            <a:extLst>
              <a:ext uri="{FF2B5EF4-FFF2-40B4-BE49-F238E27FC236}">
                <a16:creationId xmlns:a16="http://schemas.microsoft.com/office/drawing/2014/main" id="{DE6CB423-93A2-415F-8C3F-1230D44AA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0941" y="2070235"/>
            <a:ext cx="620123" cy="620123"/>
          </a:xfrm>
          <a:prstGeom prst="rect">
            <a:avLst/>
          </a:prstGeom>
        </p:spPr>
      </p:pic>
      <p:pic>
        <p:nvPicPr>
          <p:cNvPr id="29" name="Grafik 28" descr="Haus">
            <a:extLst>
              <a:ext uri="{FF2B5EF4-FFF2-40B4-BE49-F238E27FC236}">
                <a16:creationId xmlns:a16="http://schemas.microsoft.com/office/drawing/2014/main" id="{4CB157E5-2DC5-497F-A7B9-EDC6B3B70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8057" y="2038203"/>
            <a:ext cx="620123" cy="620123"/>
          </a:xfrm>
          <a:prstGeom prst="rect">
            <a:avLst/>
          </a:prstGeom>
        </p:spPr>
      </p:pic>
      <p:pic>
        <p:nvPicPr>
          <p:cNvPr id="30" name="Grafik 29" descr="Haus">
            <a:extLst>
              <a:ext uri="{FF2B5EF4-FFF2-40B4-BE49-F238E27FC236}">
                <a16:creationId xmlns:a16="http://schemas.microsoft.com/office/drawing/2014/main" id="{EABD8BF0-C63F-458C-9CD6-869869EE3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741" y="2402069"/>
            <a:ext cx="620123" cy="620123"/>
          </a:xfrm>
          <a:prstGeom prst="rect">
            <a:avLst/>
          </a:prstGeom>
        </p:spPr>
      </p:pic>
      <p:pic>
        <p:nvPicPr>
          <p:cNvPr id="31" name="Grafik 30" descr="Haus">
            <a:extLst>
              <a:ext uri="{FF2B5EF4-FFF2-40B4-BE49-F238E27FC236}">
                <a16:creationId xmlns:a16="http://schemas.microsoft.com/office/drawing/2014/main" id="{C44A049A-569B-4A2D-81B3-5AC7CECD8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8141" y="2402069"/>
            <a:ext cx="620123" cy="620123"/>
          </a:xfrm>
          <a:prstGeom prst="rect">
            <a:avLst/>
          </a:prstGeom>
        </p:spPr>
      </p:pic>
      <p:pic>
        <p:nvPicPr>
          <p:cNvPr id="32" name="Grafik 31" descr="Haus">
            <a:extLst>
              <a:ext uri="{FF2B5EF4-FFF2-40B4-BE49-F238E27FC236}">
                <a16:creationId xmlns:a16="http://schemas.microsoft.com/office/drawing/2014/main" id="{BE58B775-43C9-4E6B-9376-5E8290440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9547" y="2410314"/>
            <a:ext cx="620123" cy="620123"/>
          </a:xfrm>
          <a:prstGeom prst="rect">
            <a:avLst/>
          </a:prstGeom>
        </p:spPr>
      </p:pic>
      <p:sp>
        <p:nvSpPr>
          <p:cNvPr id="33" name="Inhaltsplatzhalter 9">
            <a:extLst>
              <a:ext uri="{FF2B5EF4-FFF2-40B4-BE49-F238E27FC236}">
                <a16:creationId xmlns:a16="http://schemas.microsoft.com/office/drawing/2014/main" id="{AA51B009-B99C-41D2-89C0-8EE13DCADEBB}"/>
              </a:ext>
            </a:extLst>
          </p:cNvPr>
          <p:cNvSpPr txBox="1">
            <a:spLocks/>
          </p:cNvSpPr>
          <p:nvPr/>
        </p:nvSpPr>
        <p:spPr>
          <a:xfrm>
            <a:off x="4810125" y="3090323"/>
            <a:ext cx="2139247" cy="807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600"/>
              </a:spcBef>
            </a:pPr>
            <a:r>
              <a:rPr lang="de-DE" dirty="0"/>
              <a:t>Deutschland 2030</a:t>
            </a:r>
          </a:p>
          <a:p>
            <a:pPr>
              <a:spcBef>
                <a:spcPts val="600"/>
              </a:spcBef>
            </a:pPr>
            <a:r>
              <a:rPr lang="de-DE" dirty="0"/>
              <a:t>~ 80% EE-Anteil am  Strommix</a:t>
            </a:r>
          </a:p>
          <a:p>
            <a:pPr>
              <a:spcBef>
                <a:spcPts val="600"/>
              </a:spcBef>
            </a:pPr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5D54C07-D62A-4E7D-A3AE-8CB34A62EF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96" y="1434164"/>
            <a:ext cx="1227875" cy="167914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33005B61-E356-464B-B005-48C933B4C5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63" y="2122456"/>
            <a:ext cx="310218" cy="62043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9229122C-9AA5-4450-84CF-5A639DCC02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86" y="1758900"/>
            <a:ext cx="926271" cy="597011"/>
          </a:xfrm>
          <a:prstGeom prst="rect">
            <a:avLst/>
          </a:prstGeom>
        </p:spPr>
      </p:pic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E054169A-8759-4EFA-8DAC-AED8A5EE7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80281"/>
              </p:ext>
            </p:extLst>
          </p:nvPr>
        </p:nvGraphicFramePr>
        <p:xfrm>
          <a:off x="692525" y="4653750"/>
          <a:ext cx="3657600" cy="1833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92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Gebäudesanierungszustand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unsaniert</a:t>
                      </a:r>
                      <a:endParaRPr lang="de-DE" sz="14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 nachfolgende thermische Sanierung</a:t>
                      </a:r>
                    </a:p>
                    <a:p>
                      <a:r>
                        <a:rPr lang="de-DE" sz="1400" noProof="0" dirty="0">
                          <a:solidFill>
                            <a:srgbClr val="CC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</a:t>
                      </a:r>
                      <a:r>
                        <a:rPr lang="de-DE" sz="1400" noProof="0" dirty="0" err="1">
                          <a:solidFill>
                            <a:srgbClr val="CC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</a:t>
                      </a:r>
                      <a:r>
                        <a:rPr lang="de-DE" sz="1400" baseline="-25000" noProof="0" dirty="0" err="1">
                          <a:solidFill>
                            <a:srgbClr val="CC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endParaRPr lang="de-DE" sz="1400" baseline="-25000" noProof="0" dirty="0">
                        <a:solidFill>
                          <a:srgbClr val="CC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i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saniert</a:t>
                      </a:r>
                      <a:endParaRPr lang="de-DE" sz="14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Thermisch saniert nach gesetzlichem Standard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0" dirty="0">
                          <a:solidFill>
                            <a:srgbClr val="CC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</a:t>
                      </a:r>
                      <a:r>
                        <a:rPr lang="de-DE" sz="1400" noProof="0" dirty="0" err="1">
                          <a:solidFill>
                            <a:srgbClr val="CC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</a:t>
                      </a:r>
                      <a:r>
                        <a:rPr lang="de-DE" sz="1400" baseline="-25000" noProof="0" dirty="0" err="1">
                          <a:solidFill>
                            <a:srgbClr val="CC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endParaRPr lang="de-DE" sz="1400" baseline="-25000" noProof="0" dirty="0">
                        <a:solidFill>
                          <a:srgbClr val="CC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43DDA38E-F3FB-4171-86F3-9D671777F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50745"/>
              </p:ext>
            </p:extLst>
          </p:nvPr>
        </p:nvGraphicFramePr>
        <p:xfrm>
          <a:off x="5097478" y="4653750"/>
          <a:ext cx="3657600" cy="1833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3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Nutzerkomfort-Einstellungen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Inflexibel – nur marginale Schwankungen toleriert</a:t>
                      </a:r>
                    </a:p>
                    <a:p>
                      <a:r>
                        <a:rPr lang="de-DE" sz="1400" baseline="0" noProof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1400" baseline="-25000" noProof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de-DE" sz="1400" baseline="0" noProof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21,5 °C +/- 0,25°C</a:t>
                      </a:r>
                      <a:endParaRPr lang="de-DE" sz="1400" noProof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Flexibel – Temperatur darf variieren</a:t>
                      </a:r>
                    </a:p>
                    <a:p>
                      <a:r>
                        <a:rPr lang="de-DE" sz="1400" baseline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1400" baseline="-2500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de-DE" sz="1400" baseline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21,5 °C +/- 1,5°C</a:t>
                      </a:r>
                      <a:endParaRPr lang="de-DE" sz="14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" name="Grafik 37" descr="Haus">
            <a:extLst>
              <a:ext uri="{FF2B5EF4-FFF2-40B4-BE49-F238E27FC236}">
                <a16:creationId xmlns:a16="http://schemas.microsoft.com/office/drawing/2014/main" id="{BAE9F3EF-AF7D-42FF-B19B-CB97A3FDCA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60621" y="4339499"/>
            <a:ext cx="731520" cy="73152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5F5982A-2FB0-41EB-AD66-AD8503A5AE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82" y="4231704"/>
            <a:ext cx="457200" cy="391668"/>
          </a:xfrm>
          <a:prstGeom prst="rect">
            <a:avLst/>
          </a:prstGeom>
        </p:spPr>
      </p:pic>
      <p:pic>
        <p:nvPicPr>
          <p:cNvPr id="40" name="Grafik 39" descr="Mann">
            <a:extLst>
              <a:ext uri="{FF2B5EF4-FFF2-40B4-BE49-F238E27FC236}">
                <a16:creationId xmlns:a16="http://schemas.microsoft.com/office/drawing/2014/main" id="{0BE2E191-B52D-4F90-861C-7D764ED322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99201" y="4290533"/>
            <a:ext cx="731520" cy="731520"/>
          </a:xfrm>
          <a:prstGeom prst="rect">
            <a:avLst/>
          </a:prstGeom>
        </p:spPr>
      </p:pic>
      <p:pic>
        <p:nvPicPr>
          <p:cNvPr id="41" name="Grafik 40" descr="Thermometer">
            <a:extLst>
              <a:ext uri="{FF2B5EF4-FFF2-40B4-BE49-F238E27FC236}">
                <a16:creationId xmlns:a16="http://schemas.microsoft.com/office/drawing/2014/main" id="{99C27802-640D-4A53-A043-97CFFD7D7D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164560" y="4297515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E601AE7B-57A5-4EC9-A309-5327F581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Nutzerseitige Effekte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46CE89E-0A80-48D0-8750-1067FC20C0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800" dirty="0"/>
              <a:t>Alte Gebäude: Kostenhalbierung durch Wärmedämmung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Einsparungen durch flexible Fahrweise: 7 – 10%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1A9DAEF-49B7-4562-9CE8-CF96C17B1A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Evelyn Sperber, Institut für Vernetzte Energiesysteme, 17.02.2023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462BE40-484F-4ADF-960D-0D5CA824014D}"/>
              </a:ext>
            </a:extLst>
          </p:cNvPr>
          <p:cNvSpPr/>
          <p:nvPr/>
        </p:nvSpPr>
        <p:spPr>
          <a:xfrm>
            <a:off x="8777724" y="444849"/>
            <a:ext cx="1891800" cy="3817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Vorläufige Ergebnisse!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947CFEE-B54E-4BE5-ACC7-6C6AE9E29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409" y="1233577"/>
            <a:ext cx="5738391" cy="493812"/>
          </a:xfrm>
        </p:spPr>
        <p:txBody>
          <a:bodyPr>
            <a:noAutofit/>
          </a:bodyPr>
          <a:lstStyle/>
          <a:p>
            <a:pPr algn="l"/>
            <a:r>
              <a:rPr lang="de-DE" dirty="0"/>
              <a:t>Stromkosten beim Betrieb von Luft/Wasser-Wärmepumpen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8C16F8-ADAE-4710-9B0C-D5A99B01A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10" y="1866904"/>
            <a:ext cx="10707265" cy="33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7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acd48d8-921c-4259-8a3d-b0781ba679a3">RJR4FMAMASVY-255725602-1707</_dlc_DocId>
    <_dlc_DocIdUrl xmlns="2acd48d8-921c-4259-8a3d-b0781ba679a3">
      <Url>https://teamsites.dlr.de/sites/corporatedesign/_layouts/15/DocIdRedir.aspx?ID=RJR4FMAMASVY-255725602-1707</Url>
      <Description>RJR4FMAMASVY-255725602-1707</Description>
    </_dlc_DocIdUrl>
    <SharedWithUsers xmlns="2acd48d8-921c-4259-8a3d-b0781ba679a3">
      <UserInfo>
        <DisplayName>Nordström, Claudia</DisplayName>
        <AccountId>2565</AccountId>
        <AccountType/>
      </UserInfo>
      <UserInfo>
        <DisplayName>Wortmann, Nils</DisplayName>
        <AccountId>2852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A8CC32A056AE47942682173C0DE9CE" ma:contentTypeVersion="7" ma:contentTypeDescription="Ein neues Dokument erstellen." ma:contentTypeScope="" ma:versionID="805142680efd2dff13456da6ca9dfc7f">
  <xsd:schema xmlns:xsd="http://www.w3.org/2001/XMLSchema" xmlns:xs="http://www.w3.org/2001/XMLSchema" xmlns:p="http://schemas.microsoft.com/office/2006/metadata/properties" xmlns:ns2="2acd48d8-921c-4259-8a3d-b0781ba679a3" targetNamespace="http://schemas.microsoft.com/office/2006/metadata/properties" ma:root="true" ma:fieldsID="e8b519347e20ca2acbfa3ff94d80d67f" ns2:_="">
    <xsd:import namespace="2acd48d8-921c-4259-8a3d-b0781ba679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48d8-921c-4259-8a3d-b0781ba679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D41FAA-8ABE-45CF-BBF4-A2B10E5E7699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2acd48d8-921c-4259-8a3d-b0781ba679a3"/>
  </ds:schemaRefs>
</ds:datastoreItem>
</file>

<file path=customXml/itemProps2.xml><?xml version="1.0" encoding="utf-8"?>
<ds:datastoreItem xmlns:ds="http://schemas.openxmlformats.org/officeDocument/2006/customXml" ds:itemID="{C4170D5A-9BC8-4D7D-BA7D-63FC497B55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D7472C-265D-446D-8D8E-791EC705229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A4D47A8-6A6C-4F7D-BD30-5374FAC68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d48d8-921c-4259-8a3d-b0781ba6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Breitbild</PresentationFormat>
  <Paragraphs>181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Frutiger 45 Light</vt:lpstr>
      <vt:lpstr>Symbol</vt:lpstr>
      <vt:lpstr>Wingdings</vt:lpstr>
      <vt:lpstr>Office</vt:lpstr>
      <vt:lpstr>Nutzer- und systemseitige Effekte durch preisbasiertes Demand Response mit Wärmepumpen </vt:lpstr>
      <vt:lpstr>Motivation</vt:lpstr>
      <vt:lpstr>Forschungsfragen</vt:lpstr>
      <vt:lpstr>Methoden Kopplung von agentenbasierter Simulation und Optimierung</vt:lpstr>
      <vt:lpstr>AMIRIS Agent-based market model for the investigation of renewable and integrated energy systems</vt:lpstr>
      <vt:lpstr>Design dynamischer Strompreissignale</vt:lpstr>
      <vt:lpstr>GAMS Wärmepumpeneinsatzoptimierung </vt:lpstr>
      <vt:lpstr>Fallstudie</vt:lpstr>
      <vt:lpstr>Nutzerseitige Effekte</vt:lpstr>
      <vt:lpstr>Systemseitige Effekte</vt:lpstr>
      <vt:lpstr>Schlussfolgerungen und Ausblick</vt:lpstr>
      <vt:lpstr>Vielen Dank für Ihre Aufmerksamkeit!</vt:lpstr>
      <vt:lpstr>Referenzen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Sperber, Evelyn</cp:lastModifiedBy>
  <cp:revision>421</cp:revision>
  <dcterms:created xsi:type="dcterms:W3CDTF">2022-03-24T21:12:41Z</dcterms:created>
  <dcterms:modified xsi:type="dcterms:W3CDTF">2023-02-16T16:54:12Z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0x010100E3A8CC32A056AE47942682173C0DE9CE</vt:lpwstr>
  </property>
  <property fmtid="{D5CDD505-2E9C-101B-9397-08002B2CF9AE}" pid="3" name="_dlc_DocIdItemGuid">
    <vt:lpwstr>96de9b51-b4b2-4c73-82fc-f2d82905805f</vt:lpwstr>
  </property>
</Properties>
</file>