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1"/>
  </p:notesMasterIdLst>
  <p:sldIdLst>
    <p:sldId id="256" r:id="rId2"/>
    <p:sldId id="265" r:id="rId3"/>
    <p:sldId id="258" r:id="rId4"/>
    <p:sldId id="260" r:id="rId5"/>
    <p:sldId id="259" r:id="rId6"/>
    <p:sldId id="261" r:id="rId7"/>
    <p:sldId id="273" r:id="rId8"/>
    <p:sldId id="274" r:id="rId9"/>
    <p:sldId id="263" r:id="rId10"/>
    <p:sldId id="266" r:id="rId11"/>
    <p:sldId id="262" r:id="rId12"/>
    <p:sldId id="279" r:id="rId13"/>
    <p:sldId id="268" r:id="rId14"/>
    <p:sldId id="276" r:id="rId15"/>
    <p:sldId id="277" r:id="rId16"/>
    <p:sldId id="269" r:id="rId17"/>
    <p:sldId id="278" r:id="rId18"/>
    <p:sldId id="271" r:id="rId19"/>
    <p:sldId id="272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1623"/>
    <a:srgbClr val="9A192A"/>
    <a:srgbClr val="679F68"/>
    <a:srgbClr val="EF7176"/>
    <a:srgbClr val="69A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2127" autoAdjust="0"/>
  </p:normalViewPr>
  <p:slideViewPr>
    <p:cSldViewPr>
      <p:cViewPr varScale="1">
        <p:scale>
          <a:sx n="101" d="100"/>
          <a:sy n="101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68400" cy="68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FEF5C-A15B-4C1C-A733-9AF862951964}" type="datetimeFigureOut">
              <a:rPr lang="de-AT" smtClean="0"/>
              <a:t>15.02.2023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55C68-8293-4D26-B6CE-73EC92A385B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8960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55C68-8293-4D26-B6CE-73EC92A385BE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8659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55C68-8293-4D26-B6CE-73EC92A385BE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8728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55C68-8293-4D26-B6CE-73EC92A385BE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3158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55C68-8293-4D26-B6CE-73EC92A385BE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4890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55C68-8293-4D26-B6CE-73EC92A385BE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9774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55C68-8293-4D26-B6CE-73EC92A385BE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1844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55C68-8293-4D26-B6CE-73EC92A385BE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5061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55C68-8293-4D26-B6CE-73EC92A385BE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0040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/>
          <p:cNvSpPr/>
          <p:nvPr userDrawn="1"/>
        </p:nvSpPr>
        <p:spPr>
          <a:xfrm>
            <a:off x="624000" y="1719000"/>
            <a:ext cx="10990167" cy="193311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66000" y="1992600"/>
            <a:ext cx="10363200" cy="1470025"/>
          </a:xfrm>
        </p:spPr>
        <p:txBody>
          <a:bodyPr/>
          <a:lstStyle>
            <a:lvl1pPr algn="ctr">
              <a:defRPr sz="4400" u="sng">
                <a:solidFill>
                  <a:srgbClr val="C416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14400" y="4090862"/>
            <a:ext cx="8534400" cy="1138339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Master-Untertitelformat bearbeiten</a:t>
            </a:r>
            <a:endParaRPr lang="de-DE" dirty="0"/>
          </a:p>
        </p:txBody>
      </p:sp>
      <p:pic>
        <p:nvPicPr>
          <p:cNvPr id="12" name="Grafik 11" descr="Ein Bild, das Teller, Zeichnung, Schild enthält.&#10;&#10;Automatisch generierte Beschreibung">
            <a:extLst>
              <a:ext uri="{FF2B5EF4-FFF2-40B4-BE49-F238E27FC236}">
                <a16:creationId xmlns:a16="http://schemas.microsoft.com/office/drawing/2014/main" id="{881F629A-1CEB-4E9D-8C06-FBC534AA40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00" y="5549399"/>
            <a:ext cx="4352250" cy="673200"/>
          </a:xfrm>
          <a:prstGeom prst="rect">
            <a:avLst/>
          </a:prstGeom>
          <a:ln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5AEE466-94F6-41BF-BE65-751770816E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200" y="5344200"/>
            <a:ext cx="2642278" cy="933605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C13C15A5-E747-4A2C-A48E-070A055C1F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000" y="201619"/>
            <a:ext cx="1707024" cy="138058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3A599E9-FC25-498A-A75C-B987B8DC2F6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424" y="5419196"/>
            <a:ext cx="1876838" cy="93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C3422D0-181B-4E15-B70D-EF59BB333F43}"/>
              </a:ext>
            </a:extLst>
          </p:cNvPr>
          <p:cNvSpPr/>
          <p:nvPr userDrawn="1"/>
        </p:nvSpPr>
        <p:spPr>
          <a:xfrm>
            <a:off x="0" y="0"/>
            <a:ext cx="12192000" cy="2403000"/>
          </a:xfrm>
          <a:prstGeom prst="rect">
            <a:avLst/>
          </a:prstGeom>
          <a:solidFill>
            <a:srgbClr val="C4162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31799" y="1478777"/>
            <a:ext cx="11378655" cy="854422"/>
          </a:xfrm>
        </p:spPr>
        <p:txBody>
          <a:bodyPr/>
          <a:lstStyle>
            <a:lvl1pPr algn="l"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 hasCustomPrompt="1"/>
          </p:nvPr>
        </p:nvSpPr>
        <p:spPr>
          <a:xfrm>
            <a:off x="431799" y="2492376"/>
            <a:ext cx="11378655" cy="3744913"/>
          </a:xfrm>
        </p:spPr>
        <p:txBody>
          <a:bodyPr/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668729" y="6575400"/>
            <a:ext cx="1036071" cy="2826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</a:defRPr>
            </a:lvl1pPr>
          </a:lstStyle>
          <a:p>
            <a:pPr>
              <a:defRPr/>
            </a:pPr>
            <a:r>
              <a:rPr lang="de-DE" dirty="0"/>
              <a:t>Folie </a:t>
            </a:r>
            <a:fld id="{F8ABB837-D082-461C-8E60-AA0A876B43C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105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09600" y="1412778"/>
            <a:ext cx="10972800" cy="4896543"/>
          </a:xfrm>
        </p:spPr>
        <p:txBody>
          <a:bodyPr/>
          <a:lstStyle>
            <a:lvl1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SzPct val="80000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tx1">
                  <a:lumMod val="50000"/>
                  <a:lumOff val="50000"/>
                </a:schemeClr>
              </a:buClr>
              <a:buFont typeface="Symbol" panose="05050102010706020507" pitchFamily="18" charset="2"/>
              <a:buChar char="-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Symbol" panose="05050102010706020507" pitchFamily="18" charset="2"/>
              <a:buChar char="-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</p:txBody>
      </p:sp>
      <p:cxnSp>
        <p:nvCxnSpPr>
          <p:cNvPr id="11" name="Gerader Verbinder 10"/>
          <p:cNvCxnSpPr/>
          <p:nvPr userDrawn="1"/>
        </p:nvCxnSpPr>
        <p:spPr>
          <a:xfrm>
            <a:off x="609600" y="1268760"/>
            <a:ext cx="10972800" cy="0"/>
          </a:xfrm>
          <a:prstGeom prst="line">
            <a:avLst/>
          </a:prstGeom>
          <a:ln>
            <a:solidFill>
              <a:srgbClr val="C416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el 5"/>
          <p:cNvSpPr>
            <a:spLocks noGrp="1"/>
          </p:cNvSpPr>
          <p:nvPr>
            <p:ph type="title" hasCustomPrompt="1"/>
          </p:nvPr>
        </p:nvSpPr>
        <p:spPr>
          <a:xfrm>
            <a:off x="1199456" y="1"/>
            <a:ext cx="8832981" cy="483747"/>
          </a:xfrm>
        </p:spPr>
        <p:txBody>
          <a:bodyPr/>
          <a:lstStyle>
            <a:lvl1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AT" dirty="0" err="1"/>
              <a:t>Brainy</a:t>
            </a:r>
            <a:r>
              <a:rPr lang="de-AT" dirty="0"/>
              <a:t> Heat Grids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609600" y="620734"/>
            <a:ext cx="10972800" cy="581342"/>
          </a:xfrm>
        </p:spPr>
        <p:txBody>
          <a:bodyPr/>
          <a:lstStyle>
            <a:lvl1pPr marL="0" indent="0" algn="l">
              <a:buNone/>
              <a:defRPr lang="de-DE" sz="3600" b="1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Untertitelformat bearbeiten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DAC89779-EAE9-4123-8719-D363803F0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729" y="6575400"/>
            <a:ext cx="1036071" cy="2826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</a:defRPr>
            </a:lvl1pPr>
          </a:lstStyle>
          <a:p>
            <a:pPr>
              <a:defRPr/>
            </a:pPr>
            <a:r>
              <a:rPr lang="de-DE" dirty="0"/>
              <a:t>Folie </a:t>
            </a:r>
            <a:fld id="{F8ABB837-D082-461C-8E60-AA0A876B43C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4201FE48-8763-4EDF-870C-8390688A2D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" y="28943"/>
            <a:ext cx="692400" cy="55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09600" y="1378094"/>
            <a:ext cx="5384800" cy="493122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0" y="1378094"/>
            <a:ext cx="5384800" cy="493122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582296" y="1268760"/>
            <a:ext cx="11000104" cy="0"/>
          </a:xfrm>
          <a:prstGeom prst="line">
            <a:avLst/>
          </a:prstGeom>
          <a:ln>
            <a:solidFill>
              <a:srgbClr val="C416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el 5"/>
          <p:cNvSpPr>
            <a:spLocks noGrp="1"/>
          </p:cNvSpPr>
          <p:nvPr>
            <p:ph type="title" hasCustomPrompt="1"/>
          </p:nvPr>
        </p:nvSpPr>
        <p:spPr>
          <a:xfrm>
            <a:off x="1199456" y="1"/>
            <a:ext cx="8832981" cy="483747"/>
          </a:xfrm>
        </p:spPr>
        <p:txBody>
          <a:bodyPr/>
          <a:lstStyle>
            <a:lvl1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Brainy</a:t>
            </a:r>
            <a:r>
              <a:rPr lang="de-DE" dirty="0"/>
              <a:t> Heat Grids</a:t>
            </a:r>
            <a:endParaRPr lang="de-AT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609600" y="620734"/>
            <a:ext cx="10972800" cy="581342"/>
          </a:xfrm>
        </p:spPr>
        <p:txBody>
          <a:bodyPr/>
          <a:lstStyle>
            <a:lvl1pPr marL="0" indent="0" algn="l">
              <a:buNone/>
              <a:defRPr lang="de-DE" sz="3600" b="1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Untertitelformat bearbeiten</a:t>
            </a:r>
            <a:endParaRPr lang="de-DE" dirty="0"/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2C9B065D-C8F7-4DBF-83DC-9468983F3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729" y="6575400"/>
            <a:ext cx="1036071" cy="2826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</a:defRPr>
            </a:lvl1pPr>
          </a:lstStyle>
          <a:p>
            <a:pPr>
              <a:defRPr/>
            </a:pPr>
            <a:r>
              <a:rPr lang="de-DE" dirty="0"/>
              <a:t>Folie </a:t>
            </a:r>
            <a:fld id="{F8ABB837-D082-461C-8E60-AA0A876B43C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89355CCD-512D-4B3B-9563-0911A89FEA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" y="28943"/>
            <a:ext cx="692400" cy="55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98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407297"/>
            <a:ext cx="5386917" cy="88420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09600" y="2430040"/>
            <a:ext cx="5386917" cy="387928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407296"/>
            <a:ext cx="5389033" cy="878728"/>
          </a:xfrm>
        </p:spPr>
        <p:txBody>
          <a:bodyPr anchor="b"/>
          <a:lstStyle>
            <a:lvl1pPr marL="0" indent="0">
              <a:buNone/>
              <a:defRPr lang="de-AT" sz="2800" b="1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None/>
            </a:pPr>
            <a:r>
              <a:rPr lang="de-AT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8" y="2430040"/>
            <a:ext cx="5389033" cy="3879280"/>
          </a:xfrm>
        </p:spPr>
        <p:txBody>
          <a:bodyPr/>
          <a:lstStyle>
            <a:lvl1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defRPr lang="de-AT" sz="260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defRPr lang="de-AT" sz="240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defRPr lang="de-AT" sz="220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defRPr lang="de-AT" sz="1800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</p:txBody>
      </p:sp>
      <p:cxnSp>
        <p:nvCxnSpPr>
          <p:cNvPr id="15" name="Gerader Verbinder 14"/>
          <p:cNvCxnSpPr/>
          <p:nvPr userDrawn="1"/>
        </p:nvCxnSpPr>
        <p:spPr>
          <a:xfrm>
            <a:off x="623392" y="1268760"/>
            <a:ext cx="10959008" cy="0"/>
          </a:xfrm>
          <a:prstGeom prst="line">
            <a:avLst/>
          </a:prstGeom>
          <a:ln>
            <a:solidFill>
              <a:srgbClr val="C416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el 5"/>
          <p:cNvSpPr>
            <a:spLocks noGrp="1"/>
          </p:cNvSpPr>
          <p:nvPr>
            <p:ph type="title" hasCustomPrompt="1"/>
          </p:nvPr>
        </p:nvSpPr>
        <p:spPr>
          <a:xfrm>
            <a:off x="1199456" y="1"/>
            <a:ext cx="8832981" cy="483747"/>
          </a:xfrm>
        </p:spPr>
        <p:txBody>
          <a:bodyPr/>
          <a:lstStyle>
            <a:lvl1pPr algn="l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Brainy</a:t>
            </a:r>
            <a:r>
              <a:rPr lang="de-DE" dirty="0"/>
              <a:t> Heat Grids</a:t>
            </a:r>
            <a:endParaRPr lang="de-AT" dirty="0"/>
          </a:p>
        </p:txBody>
      </p:sp>
      <p:sp>
        <p:nvSpPr>
          <p:cNvPr id="16" name="Untertitel 2"/>
          <p:cNvSpPr>
            <a:spLocks noGrp="1"/>
          </p:cNvSpPr>
          <p:nvPr>
            <p:ph type="subTitle" idx="13" hasCustomPrompt="1"/>
          </p:nvPr>
        </p:nvSpPr>
        <p:spPr>
          <a:xfrm>
            <a:off x="609600" y="620734"/>
            <a:ext cx="10972800" cy="581342"/>
          </a:xfrm>
        </p:spPr>
        <p:txBody>
          <a:bodyPr/>
          <a:lstStyle>
            <a:lvl1pPr marL="0" indent="0" algn="l">
              <a:buNone/>
              <a:defRPr lang="de-DE" sz="3600" b="1" kern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Untertitelformat bearbeiten</a:t>
            </a:r>
            <a:endParaRPr lang="de-DE" dirty="0"/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980135D2-02A7-4F73-BCBF-FB23BB525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729" y="6575400"/>
            <a:ext cx="1036071" cy="2826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yriad Pro"/>
              </a:defRPr>
            </a:lvl1pPr>
          </a:lstStyle>
          <a:p>
            <a:pPr>
              <a:defRPr/>
            </a:pPr>
            <a:r>
              <a:rPr lang="de-DE" dirty="0"/>
              <a:t>Folie </a:t>
            </a:r>
            <a:fld id="{F8ABB837-D082-461C-8E60-AA0A876B43C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9E61CBAA-AAD0-4159-9EDD-D2EF2D8837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" y="28943"/>
            <a:ext cx="692400" cy="55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1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4143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582220"/>
            <a:ext cx="10972800" cy="465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</p:txBody>
      </p:sp>
      <p:sp>
        <p:nvSpPr>
          <p:cNvPr id="7" name="Textplatzhalter 8"/>
          <p:cNvSpPr txBox="1">
            <a:spLocks/>
          </p:cNvSpPr>
          <p:nvPr userDrawn="1"/>
        </p:nvSpPr>
        <p:spPr>
          <a:xfrm>
            <a:off x="282000" y="6575400"/>
            <a:ext cx="5525283" cy="282600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60000"/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Symbol" panose="05050102010706020507" pitchFamily="18" charset="2"/>
              <a:buChar char="-"/>
              <a:defRPr sz="22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Symbol" panose="05050102010706020507" pitchFamily="18" charset="2"/>
              <a:buChar char="-"/>
              <a:defRPr sz="18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FontTx/>
              <a:buBlip>
                <a:blip r:embed="rId7"/>
              </a:buBlip>
              <a:defRPr sz="2000" kern="1200">
                <a:solidFill>
                  <a:srgbClr val="808080"/>
                </a:solidFill>
                <a:latin typeface="Myriad Pro" charset="0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6B9F2-F70A-4DAA-9F92-BD7E44B691E4}" type="datetime1">
              <a:rPr lang="de-AT" sz="1200" smtClean="0"/>
              <a:pPr/>
              <a:t>15.02.2023</a:t>
            </a:fld>
            <a:endParaRPr lang="de-AT" sz="1200" dirty="0"/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48E1D8DC-8DE0-4E59-A038-94F4CF67EF10}"/>
              </a:ext>
            </a:extLst>
          </p:cNvPr>
          <p:cNvCxnSpPr>
            <a:cxnSpLocks/>
          </p:cNvCxnSpPr>
          <p:nvPr userDrawn="1"/>
        </p:nvCxnSpPr>
        <p:spPr>
          <a:xfrm>
            <a:off x="0" y="6507000"/>
            <a:ext cx="12192000" cy="0"/>
          </a:xfrm>
          <a:prstGeom prst="line">
            <a:avLst/>
          </a:prstGeom>
          <a:ln>
            <a:solidFill>
              <a:srgbClr val="C416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fik 11" descr="C:\Users\Markus Rabensteiner\AppData\Local\Microsoft\Windows\INetCache\Content.MSO\6AD4F1AF.tmp">
            <a:extLst>
              <a:ext uri="{FF2B5EF4-FFF2-40B4-BE49-F238E27FC236}">
                <a16:creationId xmlns:a16="http://schemas.microsoft.com/office/drawing/2014/main" id="{B2685AEC-6728-428D-A34C-9230F674162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400" y="77400"/>
            <a:ext cx="500635" cy="430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239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Myriad Pro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Myriad Pro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Myriad Pro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Myriad Pro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Myriad Pro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Myriad Pro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Myriad Pro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Myriad Pro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SzPct val="80000"/>
        <a:buFont typeface="Wingdings" panose="05000000000000000000" pitchFamily="2" charset="2"/>
        <a:buChar char="§"/>
        <a:defRPr sz="26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SzPct val="60000"/>
        <a:buFont typeface="Wingdings" panose="05000000000000000000" pitchFamily="2" charset="2"/>
        <a:buChar char="§"/>
        <a:defRPr sz="24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Symbol" panose="05050102010706020507" pitchFamily="18" charset="2"/>
        <a:buChar char="-"/>
        <a:defRPr sz="22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SzPct val="80000"/>
        <a:buFont typeface="Symbol" panose="05050102010706020507" pitchFamily="18" charset="2"/>
        <a:buChar char="-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ＭＳ Ｐゴシック" charset="-128"/>
          <a:cs typeface="Arial" panose="020B060402020202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FontTx/>
        <a:buBlip>
          <a:blip r:embed="rId7"/>
        </a:buBlip>
        <a:defRPr sz="2000" kern="1200">
          <a:solidFill>
            <a:srgbClr val="808080"/>
          </a:solidFill>
          <a:latin typeface="Myriad Pro" charset="0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DFA2B-29D4-D4E4-3EB3-6641265B1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000" y="1992601"/>
            <a:ext cx="10363200" cy="684000"/>
          </a:xfrm>
        </p:spPr>
        <p:txBody>
          <a:bodyPr/>
          <a:lstStyle/>
          <a:p>
            <a:r>
              <a:rPr lang="de-DE" dirty="0" err="1"/>
              <a:t>Brainy</a:t>
            </a:r>
            <a:r>
              <a:rPr lang="de-DE" dirty="0"/>
              <a:t> Heat Grids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9B6DA2-FC46-9C79-5C69-D78C8816C5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155" y="2859830"/>
            <a:ext cx="10935600" cy="1138339"/>
          </a:xfrm>
        </p:spPr>
        <p:txBody>
          <a:bodyPr/>
          <a:lstStyle/>
          <a:p>
            <a:r>
              <a:rPr lang="de-DE" sz="2200" dirty="0" err="1"/>
              <a:t>Machine</a:t>
            </a:r>
            <a:r>
              <a:rPr lang="de-DE" sz="2200" dirty="0"/>
              <a:t> Learning basierte Optimierung der Warmwasserladungen in Wärmenetzen</a:t>
            </a:r>
            <a:endParaRPr lang="de-AT" sz="22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09E02B1-7016-43C6-001C-CC14A9EF81A1}"/>
              </a:ext>
            </a:extLst>
          </p:cNvPr>
          <p:cNvSpPr txBox="1"/>
          <p:nvPr/>
        </p:nvSpPr>
        <p:spPr>
          <a:xfrm>
            <a:off x="1239600" y="3998169"/>
            <a:ext cx="1026000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AT" sz="2000" b="1" dirty="0"/>
              <a:t>Robert Pratter (4ward Energy Research GmbH) </a:t>
            </a:r>
            <a:r>
              <a:rPr lang="de-AT" sz="2000" dirty="0"/>
              <a:t>				17.02.2023</a:t>
            </a:r>
          </a:p>
          <a:p>
            <a:pPr>
              <a:spcBef>
                <a:spcPts val="600"/>
              </a:spcBef>
            </a:pPr>
            <a:r>
              <a:rPr lang="de-AT" sz="2000" dirty="0"/>
              <a:t>Johanna Ganglbauer (4ward Energy Research GmbH)</a:t>
            </a:r>
          </a:p>
          <a:p>
            <a:r>
              <a:rPr lang="de-AT" sz="24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836202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3AD1189-5DCC-7258-F4BB-265596A1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0A87067D-80DA-C67D-B80B-DED509A7D8A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Prognoseergebnisse Pufferspeicher</a:t>
            </a:r>
            <a:endParaRPr lang="de-AT" dirty="0">
              <a:latin typeface="+mn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A91AB1-D686-3F03-96DE-A14E615A6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Folie </a:t>
            </a:r>
            <a:fld id="{F8ABB837-D082-461C-8E60-AA0A876B43C2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6F77FB64-104C-4619-25B6-154297F62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" t="9802" b="48370"/>
          <a:stretch/>
        </p:blipFill>
        <p:spPr bwMode="auto">
          <a:xfrm>
            <a:off x="1408566" y="1377000"/>
            <a:ext cx="4780652" cy="15154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A22381F-F012-4ED0-8BBF-B11C18700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" t="55188" b="3059"/>
          <a:stretch/>
        </p:blipFill>
        <p:spPr bwMode="auto">
          <a:xfrm>
            <a:off x="6725164" y="1407591"/>
            <a:ext cx="4788000" cy="153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29EF232-EDC3-45BF-7EEF-537152D32892}"/>
              </a:ext>
            </a:extLst>
          </p:cNvPr>
          <p:cNvSpPr txBox="1"/>
          <p:nvPr/>
        </p:nvSpPr>
        <p:spPr>
          <a:xfrm>
            <a:off x="373934" y="196526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Bsp</a:t>
            </a:r>
            <a:r>
              <a:rPr lang="de-DE" dirty="0"/>
              <a:t> 1</a:t>
            </a:r>
            <a:endParaRPr lang="de-AT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A8142C9-AA1E-F1A3-C27E-ADEE299AC711}"/>
              </a:ext>
            </a:extLst>
          </p:cNvPr>
          <p:cNvSpPr txBox="1"/>
          <p:nvPr/>
        </p:nvSpPr>
        <p:spPr>
          <a:xfrm>
            <a:off x="359235" y="363420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Bsp</a:t>
            </a:r>
            <a:r>
              <a:rPr lang="de-DE" dirty="0"/>
              <a:t> 2</a:t>
            </a:r>
            <a:endParaRPr lang="de-AT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55917FA-F77F-5610-3572-E530BE0D4AA9}"/>
              </a:ext>
            </a:extLst>
          </p:cNvPr>
          <p:cNvSpPr txBox="1"/>
          <p:nvPr/>
        </p:nvSpPr>
        <p:spPr>
          <a:xfrm>
            <a:off x="373934" y="5473913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Bsp</a:t>
            </a:r>
            <a:r>
              <a:rPr lang="de-DE" dirty="0"/>
              <a:t> 3</a:t>
            </a: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E6ED610-1ED3-1B52-0849-6D866F6658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t="9967" b="50934"/>
          <a:stretch/>
        </p:blipFill>
        <p:spPr bwMode="auto">
          <a:xfrm>
            <a:off x="1408566" y="3103887"/>
            <a:ext cx="4719600" cy="1418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2FD7071-6076-1A1B-28DB-F82E3899CD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t="52515" b="3275"/>
          <a:stretch/>
        </p:blipFill>
        <p:spPr bwMode="auto">
          <a:xfrm>
            <a:off x="6685283" y="3018600"/>
            <a:ext cx="4885930" cy="16531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47B50AA7-41B3-6D7A-FED7-108C1EEF30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" t="9583" b="50886"/>
          <a:stretch/>
        </p:blipFill>
        <p:spPr bwMode="auto">
          <a:xfrm>
            <a:off x="1425551" y="4758245"/>
            <a:ext cx="4670449" cy="14183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E489CEB-4832-129C-2F08-4D4A3DD1272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" t="53666" b="1152"/>
          <a:stretch/>
        </p:blipFill>
        <p:spPr bwMode="auto">
          <a:xfrm>
            <a:off x="6702339" y="4728600"/>
            <a:ext cx="4926471" cy="171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1F020325-E1BE-C695-1840-7B533F567050}"/>
              </a:ext>
            </a:extLst>
          </p:cNvPr>
          <p:cNvSpPr txBox="1"/>
          <p:nvPr/>
        </p:nvSpPr>
        <p:spPr>
          <a:xfrm rot="16200000">
            <a:off x="465898" y="2090596"/>
            <a:ext cx="1566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Speichertemperatur in °C</a:t>
            </a:r>
            <a:endParaRPr lang="de-AT" sz="105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275B737-39C3-3BA0-C7E7-D70A3CDAF9F1}"/>
              </a:ext>
            </a:extLst>
          </p:cNvPr>
          <p:cNvSpPr txBox="1"/>
          <p:nvPr/>
        </p:nvSpPr>
        <p:spPr>
          <a:xfrm rot="16200000">
            <a:off x="473363" y="3752388"/>
            <a:ext cx="1566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Speichertemperatur in °C</a:t>
            </a:r>
            <a:endParaRPr lang="de-AT" sz="105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80AA4EA-7A28-3AD7-9F31-8C159D400AF4}"/>
              </a:ext>
            </a:extLst>
          </p:cNvPr>
          <p:cNvSpPr txBox="1"/>
          <p:nvPr/>
        </p:nvSpPr>
        <p:spPr>
          <a:xfrm rot="16200000">
            <a:off x="465897" y="5498370"/>
            <a:ext cx="1566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Speichertemperatur in °C</a:t>
            </a:r>
            <a:endParaRPr lang="de-AT" sz="105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40A03DA-7D05-CA16-B3E7-45A79B380EC7}"/>
              </a:ext>
            </a:extLst>
          </p:cNvPr>
          <p:cNvSpPr txBox="1"/>
          <p:nvPr/>
        </p:nvSpPr>
        <p:spPr>
          <a:xfrm rot="16200000">
            <a:off x="5814979" y="2133872"/>
            <a:ext cx="1566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Speichertemperatur in °C</a:t>
            </a:r>
            <a:endParaRPr lang="de-AT" sz="105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0D3CB4A-9E3F-0F9B-0988-3C4F0B2D2AD7}"/>
              </a:ext>
            </a:extLst>
          </p:cNvPr>
          <p:cNvSpPr txBox="1"/>
          <p:nvPr/>
        </p:nvSpPr>
        <p:spPr>
          <a:xfrm rot="16200000">
            <a:off x="5810192" y="3790735"/>
            <a:ext cx="1566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Speichertemperatur in °C</a:t>
            </a:r>
            <a:endParaRPr lang="de-AT" sz="105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3B603EB-F2C7-7F06-49B9-22F6C42ED264}"/>
              </a:ext>
            </a:extLst>
          </p:cNvPr>
          <p:cNvSpPr txBox="1"/>
          <p:nvPr/>
        </p:nvSpPr>
        <p:spPr>
          <a:xfrm rot="16200000">
            <a:off x="5810192" y="5497641"/>
            <a:ext cx="1566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Speichertemperatur in °C</a:t>
            </a:r>
            <a:endParaRPr lang="de-AT" sz="1050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2D5C91A-3234-4593-EA06-8B86DC286AC7}"/>
              </a:ext>
            </a:extLst>
          </p:cNvPr>
          <p:cNvSpPr txBox="1"/>
          <p:nvPr/>
        </p:nvSpPr>
        <p:spPr>
          <a:xfrm>
            <a:off x="9185949" y="2479652"/>
            <a:ext cx="14405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Prognosedauer 12 h</a:t>
            </a:r>
            <a:endParaRPr lang="de-AT" sz="12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3618D0E-83EF-B285-D3DA-291BA1F7018C}"/>
              </a:ext>
            </a:extLst>
          </p:cNvPr>
          <p:cNvSpPr txBox="1"/>
          <p:nvPr/>
        </p:nvSpPr>
        <p:spPr>
          <a:xfrm>
            <a:off x="7705271" y="3429000"/>
            <a:ext cx="14405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Prognosedauer 12 h</a:t>
            </a:r>
            <a:endParaRPr lang="de-AT" sz="12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58591B2-A7DC-B5DA-BF17-59B638C199AA}"/>
              </a:ext>
            </a:extLst>
          </p:cNvPr>
          <p:cNvSpPr txBox="1"/>
          <p:nvPr/>
        </p:nvSpPr>
        <p:spPr>
          <a:xfrm>
            <a:off x="7679376" y="5870835"/>
            <a:ext cx="1361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Prognosedauer 3 h</a:t>
            </a:r>
            <a:endParaRPr lang="de-AT" sz="1200" dirty="0"/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F515177A-9259-BFB9-88D5-3EF4EBD6ED69}"/>
              </a:ext>
            </a:extLst>
          </p:cNvPr>
          <p:cNvCxnSpPr/>
          <p:nvPr/>
        </p:nvCxnSpPr>
        <p:spPr>
          <a:xfrm>
            <a:off x="444654" y="3018600"/>
            <a:ext cx="111220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6E4695FD-916F-D7C9-E3A6-A37445F8AC20}"/>
              </a:ext>
            </a:extLst>
          </p:cNvPr>
          <p:cNvCxnSpPr/>
          <p:nvPr/>
        </p:nvCxnSpPr>
        <p:spPr>
          <a:xfrm>
            <a:off x="411720" y="4728600"/>
            <a:ext cx="111220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78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7" grpId="0"/>
      <p:bldP spid="19" grpId="0"/>
      <p:bldP spid="20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A6CBC9B-C642-16B8-2231-1109B4C42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2779"/>
            <a:ext cx="10972800" cy="2022272"/>
          </a:xfrm>
        </p:spPr>
        <p:txBody>
          <a:bodyPr/>
          <a:lstStyle/>
          <a:p>
            <a:r>
              <a:rPr lang="de-DE" sz="2400" dirty="0">
                <a:latin typeface="+mn-lt"/>
              </a:rPr>
              <a:t>Anpassung der unteren </a:t>
            </a:r>
            <a:r>
              <a:rPr lang="de-DE" sz="2400" dirty="0" err="1">
                <a:latin typeface="+mn-lt"/>
              </a:rPr>
              <a:t>Hysteresetempertur</a:t>
            </a:r>
            <a:r>
              <a:rPr lang="de-DE" sz="2400" dirty="0">
                <a:latin typeface="+mn-lt"/>
              </a:rPr>
              <a:t> zur Verschiebung der Warmwasserladungen</a:t>
            </a:r>
          </a:p>
          <a:p>
            <a:endParaRPr lang="de-DE" sz="2400" dirty="0">
              <a:latin typeface="+mn-lt"/>
            </a:endParaRPr>
          </a:p>
          <a:p>
            <a:r>
              <a:rPr lang="de-DE" sz="2400" dirty="0">
                <a:latin typeface="+mn-lt"/>
              </a:rPr>
              <a:t>Verschiebung auf späteren Zeitpunkt bevorzugt, um zusätzliche Warmwasserladungen zu vermeide</a:t>
            </a:r>
            <a:r>
              <a:rPr lang="de-DE" dirty="0">
                <a:latin typeface="+mn-lt"/>
              </a:rPr>
              <a:t>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3AD1189-5DCC-7258-F4BB-265596A1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0A87067D-80DA-C67D-B80B-DED509A7D8A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/>
              <a:t>Optimierungsansatz Lastspitzenreduktion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A91AB1-D686-3F03-96DE-A14E615A6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Folie </a:t>
            </a:r>
            <a:fld id="{F8ABB837-D082-461C-8E60-AA0A876B43C2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38E4163-941D-0563-D506-5CAE0DE203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63"/>
          <a:stretch/>
        </p:blipFill>
        <p:spPr>
          <a:xfrm>
            <a:off x="6916800" y="3327123"/>
            <a:ext cx="4377600" cy="291014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FC095C2-B498-6883-8EE8-B0267A51744D}"/>
              </a:ext>
            </a:extLst>
          </p:cNvPr>
          <p:cNvSpPr txBox="1"/>
          <p:nvPr/>
        </p:nvSpPr>
        <p:spPr>
          <a:xfrm>
            <a:off x="829200" y="4424557"/>
            <a:ext cx="6703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Schritt 1: </a:t>
            </a:r>
            <a:r>
              <a:rPr lang="en-US" sz="2000" dirty="0" err="1"/>
              <a:t>Prognosen</a:t>
            </a:r>
            <a:r>
              <a:rPr lang="en-US" sz="2000" dirty="0"/>
              <a:t> der </a:t>
            </a:r>
            <a:r>
              <a:rPr lang="en-US" sz="2000" dirty="0" err="1"/>
              <a:t>Gesamtlast</a:t>
            </a:r>
            <a:r>
              <a:rPr lang="en-US" sz="2000" dirty="0"/>
              <a:t> &amp; </a:t>
            </a:r>
          </a:p>
          <a:p>
            <a:r>
              <a:rPr lang="en-US" sz="2000" dirty="0" err="1"/>
              <a:t>Prognosen</a:t>
            </a:r>
            <a:r>
              <a:rPr lang="en-US" sz="2000" dirty="0"/>
              <a:t> der </a:t>
            </a:r>
            <a:r>
              <a:rPr lang="en-US" sz="2000" dirty="0" err="1"/>
              <a:t>Speichertemperaturen</a:t>
            </a:r>
            <a:r>
              <a:rPr lang="en-US" sz="2000" dirty="0"/>
              <a:t> der </a:t>
            </a:r>
            <a:r>
              <a:rPr lang="en-US" sz="2000" dirty="0" err="1"/>
              <a:t>Pufferspeicher</a:t>
            </a:r>
            <a:endParaRPr lang="en-US" sz="2000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8209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9157570-F9C0-A4D7-02FD-1A9B94780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C9F4F600-BE9B-1FDA-0F8F-45C5F57B113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09600" y="620734"/>
            <a:ext cx="10972800" cy="619466"/>
          </a:xfrm>
        </p:spPr>
        <p:txBody>
          <a:bodyPr/>
          <a:lstStyle/>
          <a:p>
            <a:r>
              <a:rPr lang="de-DE" dirty="0"/>
              <a:t>Optimierungsansatz Lastspitzenreduktion</a:t>
            </a:r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A6B116B-4950-E57F-5377-0EA37842A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Folie </a:t>
            </a:r>
            <a:fld id="{F8ABB837-D082-461C-8E60-AA0A876B43C2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C48A54B-E701-08ED-F136-199B8FEF0544}"/>
              </a:ext>
            </a:extLst>
          </p:cNvPr>
          <p:cNvSpPr txBox="1"/>
          <p:nvPr/>
        </p:nvSpPr>
        <p:spPr>
          <a:xfrm>
            <a:off x="487200" y="1648570"/>
            <a:ext cx="5608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Schritt 2: </a:t>
            </a:r>
            <a:r>
              <a:rPr lang="en-US" sz="2000" dirty="0" err="1"/>
              <a:t>Übersetzen</a:t>
            </a:r>
            <a:r>
              <a:rPr lang="en-US" sz="2000" dirty="0"/>
              <a:t> der </a:t>
            </a:r>
            <a:r>
              <a:rPr lang="en-US" sz="2000" dirty="0" err="1"/>
              <a:t>Prognosen</a:t>
            </a:r>
            <a:r>
              <a:rPr lang="en-US" sz="2000" dirty="0"/>
              <a:t> der </a:t>
            </a:r>
            <a:r>
              <a:rPr lang="en-US" sz="2000" dirty="0" err="1"/>
              <a:t>Speichertemperaturen</a:t>
            </a:r>
            <a:r>
              <a:rPr lang="en-US" sz="2000" dirty="0"/>
              <a:t> in </a:t>
            </a:r>
            <a:r>
              <a:rPr lang="en-US" sz="2000" dirty="0" err="1"/>
              <a:t>ein</a:t>
            </a:r>
            <a:r>
              <a:rPr lang="en-US" sz="2000" dirty="0"/>
              <a:t> </a:t>
            </a:r>
            <a:r>
              <a:rPr lang="en-US" sz="2000" dirty="0" err="1"/>
              <a:t>Speicherladesignal</a:t>
            </a:r>
            <a:r>
              <a:rPr lang="en-US" sz="2000" dirty="0"/>
              <a:t> (</a:t>
            </a:r>
            <a:r>
              <a:rPr lang="en-US" sz="2000" dirty="0" err="1"/>
              <a:t>Startpunkt</a:t>
            </a:r>
            <a:r>
              <a:rPr lang="en-US" sz="2000" dirty="0"/>
              <a:t> + Dauer)</a:t>
            </a:r>
          </a:p>
          <a:p>
            <a:endParaRPr lang="de-AT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F3C0D8-6EB7-7B17-72FF-487F716FEE3E}"/>
              </a:ext>
            </a:extLst>
          </p:cNvPr>
          <p:cNvSpPr txBox="1"/>
          <p:nvPr/>
        </p:nvSpPr>
        <p:spPr>
          <a:xfrm>
            <a:off x="487201" y="3303677"/>
            <a:ext cx="3830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Schritt 3: </a:t>
            </a:r>
            <a:r>
              <a:rPr lang="en-US" sz="2000" dirty="0" err="1"/>
              <a:t>Festlegen</a:t>
            </a:r>
            <a:r>
              <a:rPr lang="en-US" sz="2000" dirty="0"/>
              <a:t> der </a:t>
            </a:r>
            <a:r>
              <a:rPr lang="en-US" sz="2000" dirty="0" err="1"/>
              <a:t>Intervalle</a:t>
            </a:r>
            <a:r>
              <a:rPr lang="en-US" sz="2000" dirty="0"/>
              <a:t> in </a:t>
            </a:r>
            <a:r>
              <a:rPr lang="en-US" sz="2000" dirty="0" err="1"/>
              <a:t>denen</a:t>
            </a:r>
            <a:r>
              <a:rPr lang="en-US" sz="2000" dirty="0"/>
              <a:t> die </a:t>
            </a:r>
            <a:r>
              <a:rPr lang="en-US" sz="2000" dirty="0" err="1"/>
              <a:t>Verschiebung</a:t>
            </a:r>
            <a:r>
              <a:rPr lang="en-US" sz="2000" dirty="0"/>
              <a:t> </a:t>
            </a:r>
            <a:r>
              <a:rPr lang="en-US" sz="2000" dirty="0" err="1"/>
              <a:t>stattfinden</a:t>
            </a:r>
            <a:r>
              <a:rPr lang="en-US" sz="2000" dirty="0"/>
              <a:t> </a:t>
            </a:r>
            <a:r>
              <a:rPr lang="en-US" sz="2000" dirty="0" err="1"/>
              <a:t>kann</a:t>
            </a:r>
            <a:r>
              <a:rPr lang="en-US" sz="2000" dirty="0"/>
              <a:t>.</a:t>
            </a:r>
          </a:p>
          <a:p>
            <a:endParaRPr lang="de-AT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670B425-61DC-A5EC-F962-71DBE2B93582}"/>
              </a:ext>
            </a:extLst>
          </p:cNvPr>
          <p:cNvSpPr txBox="1"/>
          <p:nvPr/>
        </p:nvSpPr>
        <p:spPr>
          <a:xfrm>
            <a:off x="487200" y="5344200"/>
            <a:ext cx="491846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Schritt 4: </a:t>
            </a:r>
            <a:r>
              <a:rPr lang="en-US" sz="2000" dirty="0" err="1"/>
              <a:t>Optimierung</a:t>
            </a:r>
            <a:r>
              <a:rPr lang="en-US" sz="2000" dirty="0"/>
              <a:t> der </a:t>
            </a:r>
            <a:r>
              <a:rPr lang="en-US" sz="2000" dirty="0" err="1"/>
              <a:t>Speicherladungen</a:t>
            </a:r>
            <a:endParaRPr lang="en-US" sz="2000" dirty="0"/>
          </a:p>
          <a:p>
            <a:endParaRPr lang="de-AT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865E64C-7839-B410-9494-62A0BCECBD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21"/>
          <a:stretch/>
        </p:blipFill>
        <p:spPr>
          <a:xfrm>
            <a:off x="7683584" y="1476019"/>
            <a:ext cx="3420000" cy="240031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79317A3-0F0B-5594-DA64-070D00460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00" y="2405270"/>
            <a:ext cx="3420000" cy="2565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8EDA993-4388-7AB9-E82E-8AD43478C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310" y="3876332"/>
            <a:ext cx="3283200" cy="24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4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7C93BD0E-65EA-79AD-7E62-651B7F665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8"/>
          <a:stretch/>
        </p:blipFill>
        <p:spPr>
          <a:xfrm>
            <a:off x="418800" y="1402326"/>
            <a:ext cx="7225500" cy="4827965"/>
          </a:xfr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73AD1189-5DCC-7258-F4BB-265596A1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0A87067D-80DA-C67D-B80B-DED509A7D8A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/>
              <a:t>Ergebnisse Lastspitzenreduktion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A91AB1-D686-3F03-96DE-A14E615A6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Folie </a:t>
            </a:r>
            <a:fld id="{F8ABB837-D082-461C-8E60-AA0A876B43C2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6805515-65A5-85D1-5D99-00CBE519FEE5}"/>
              </a:ext>
            </a:extLst>
          </p:cNvPr>
          <p:cNvSpPr txBox="1"/>
          <p:nvPr/>
        </p:nvSpPr>
        <p:spPr>
          <a:xfrm>
            <a:off x="3471140" y="1402326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16.11.2021</a:t>
            </a:r>
            <a:endParaRPr lang="de-AT" sz="16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8E39062-F40E-D055-0347-B4C45E24EFC4}"/>
              </a:ext>
            </a:extLst>
          </p:cNvPr>
          <p:cNvSpPr txBox="1"/>
          <p:nvPr/>
        </p:nvSpPr>
        <p:spPr>
          <a:xfrm>
            <a:off x="7190400" y="1855800"/>
            <a:ext cx="4719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Verschiebung durch Anpassung der unteren </a:t>
            </a:r>
            <a:r>
              <a:rPr lang="de-DE" sz="2000" dirty="0" err="1"/>
              <a:t>Hysteresetemperatur</a:t>
            </a:r>
            <a:r>
              <a:rPr lang="de-DE" sz="2000" dirty="0"/>
              <a:t> um 5 K</a:t>
            </a:r>
          </a:p>
          <a:p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Verschiebung zu einem späteren Zeitpunkt</a:t>
            </a:r>
          </a:p>
          <a:p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Optimierte Pufferspeicher: 21</a:t>
            </a:r>
          </a:p>
          <a:p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Anteil der Energiemenge der optimierten Speicher an der Gesamtlast ca. 5 % (November)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endParaRPr lang="de-AT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30C170D-9675-B26D-B135-7015675D8649}"/>
              </a:ext>
            </a:extLst>
          </p:cNvPr>
          <p:cNvSpPr txBox="1"/>
          <p:nvPr/>
        </p:nvSpPr>
        <p:spPr>
          <a:xfrm>
            <a:off x="7122550" y="5541303"/>
            <a:ext cx="465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de-DE" sz="1800" b="1" dirty="0"/>
              <a:t>=&gt; Optimierung funktioniert, Auswirkung auf                          Gesamtlast jedoch gering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6326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A6CBC9B-C642-16B8-2231-1109B4C42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2778"/>
            <a:ext cx="4665600" cy="4410221"/>
          </a:xfrm>
        </p:spPr>
        <p:txBody>
          <a:bodyPr/>
          <a:lstStyle/>
          <a:p>
            <a:r>
              <a:rPr lang="de-DE" dirty="0"/>
              <a:t>Statische Netzsimulation mit STANET</a:t>
            </a:r>
          </a:p>
          <a:p>
            <a:endParaRPr lang="de-DE" dirty="0"/>
          </a:p>
          <a:p>
            <a:r>
              <a:rPr lang="de-DE" dirty="0"/>
              <a:t>Validierung anhand der Messdaten</a:t>
            </a:r>
          </a:p>
          <a:p>
            <a:endParaRPr lang="de-DE" dirty="0"/>
          </a:p>
          <a:p>
            <a:r>
              <a:rPr lang="de-DE" dirty="0"/>
              <a:t>Kopplung mit Python über eine Schnittstelle möglich</a:t>
            </a:r>
          </a:p>
          <a:p>
            <a:endParaRPr lang="de-DE" dirty="0"/>
          </a:p>
          <a:p>
            <a:endParaRPr lang="de-AT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3AD1189-5DCC-7258-F4BB-265596A1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0A87067D-80DA-C67D-B80B-DED509A7D8A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/>
              <a:t>Netzsimulation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A91AB1-D686-3F03-96DE-A14E615A6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Folie </a:t>
            </a:r>
            <a:fld id="{F8ABB837-D082-461C-8E60-AA0A876B43C2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D7E72F3-212A-45C8-EA43-4F26F60611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" t="14158" r="5586" b="1689"/>
          <a:stretch/>
        </p:blipFill>
        <p:spPr>
          <a:xfrm>
            <a:off x="6096000" y="1528614"/>
            <a:ext cx="4803200" cy="332529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FF08835-5418-82EA-E951-1BED1A46169E}"/>
              </a:ext>
            </a:extLst>
          </p:cNvPr>
          <p:cNvSpPr txBox="1"/>
          <p:nvPr/>
        </p:nvSpPr>
        <p:spPr>
          <a:xfrm>
            <a:off x="6985200" y="1565312"/>
            <a:ext cx="2736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200" dirty="0"/>
              <a:t>Messdaten</a:t>
            </a:r>
          </a:p>
          <a:p>
            <a:r>
              <a:rPr lang="de-AT" sz="1200" dirty="0"/>
              <a:t>Ergebnisse Netzsimulation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6B147CF-54D3-2014-4241-35B6E7750C8F}"/>
              </a:ext>
            </a:extLst>
          </p:cNvPr>
          <p:cNvSpPr/>
          <p:nvPr/>
        </p:nvSpPr>
        <p:spPr>
          <a:xfrm>
            <a:off x="6506400" y="1528614"/>
            <a:ext cx="547200" cy="498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FE4F5AB-E7CC-C82D-A36B-FABF7FB11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001" y="1650600"/>
            <a:ext cx="327132" cy="34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37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A6CBC9B-C642-16B8-2231-1109B4C42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2779"/>
            <a:ext cx="4665600" cy="2768622"/>
          </a:xfrm>
        </p:spPr>
        <p:txBody>
          <a:bodyPr/>
          <a:lstStyle/>
          <a:p>
            <a:r>
              <a:rPr lang="de-DE" dirty="0"/>
              <a:t>Statische Netzsimulation mit STANET</a:t>
            </a:r>
          </a:p>
          <a:p>
            <a:endParaRPr lang="de-DE" dirty="0"/>
          </a:p>
          <a:p>
            <a:r>
              <a:rPr lang="de-DE" dirty="0"/>
              <a:t>Validierung anhand der Messdaten</a:t>
            </a:r>
          </a:p>
          <a:p>
            <a:endParaRPr lang="de-DE" dirty="0"/>
          </a:p>
          <a:p>
            <a:r>
              <a:rPr lang="de-DE" dirty="0"/>
              <a:t>Kopplung mit Python über eine Schnittstelle möglich</a:t>
            </a:r>
          </a:p>
          <a:p>
            <a:endParaRPr lang="de-DE" dirty="0"/>
          </a:p>
          <a:p>
            <a:endParaRPr lang="de-AT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3AD1189-5DCC-7258-F4BB-265596A1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0A87067D-80DA-C67D-B80B-DED509A7D8A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/>
              <a:t>Netzsimulation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A91AB1-D686-3F03-96DE-A14E615A6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Folie </a:t>
            </a:r>
            <a:fld id="{F8ABB837-D082-461C-8E60-AA0A876B43C2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C43272F-8EE5-9393-B738-2DDB2EB53FE9}"/>
              </a:ext>
            </a:extLst>
          </p:cNvPr>
          <p:cNvSpPr txBox="1"/>
          <p:nvPr/>
        </p:nvSpPr>
        <p:spPr>
          <a:xfrm>
            <a:off x="609600" y="5346062"/>
            <a:ext cx="9986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de-DE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Eigenes Speichermodell notwendig um Auswirkungen der Verschiebungen berechnen zu können. </a:t>
            </a:r>
          </a:p>
          <a:p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6468D38-8884-10DE-EBFC-35625F9DAC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3" b="4987"/>
          <a:stretch/>
        </p:blipFill>
        <p:spPr>
          <a:xfrm>
            <a:off x="5412000" y="1308599"/>
            <a:ext cx="5852172" cy="383040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1E5F902-E85A-8F0D-ACA3-BB26A734320C}"/>
              </a:ext>
            </a:extLst>
          </p:cNvPr>
          <p:cNvSpPr txBox="1"/>
          <p:nvPr/>
        </p:nvSpPr>
        <p:spPr>
          <a:xfrm>
            <a:off x="6574799" y="1486110"/>
            <a:ext cx="40212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200" dirty="0"/>
              <a:t>Messdaten</a:t>
            </a:r>
          </a:p>
          <a:p>
            <a:r>
              <a:rPr lang="de-AT" sz="1200" dirty="0"/>
              <a:t>Ergebnisse Netzsimulation</a:t>
            </a:r>
          </a:p>
          <a:p>
            <a:r>
              <a:rPr lang="de-AT" sz="1200" dirty="0"/>
              <a:t>Ergebnisse Netzsimulation + eigenem Speichermodell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902D2F8-69E3-E106-5816-45F94CA9E6C1}"/>
              </a:ext>
            </a:extLst>
          </p:cNvPr>
          <p:cNvSpPr/>
          <p:nvPr/>
        </p:nvSpPr>
        <p:spPr>
          <a:xfrm>
            <a:off x="5959200" y="1479235"/>
            <a:ext cx="615599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F3E8207-7353-D311-30E1-D9B6ED769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200" y="1569729"/>
            <a:ext cx="279309" cy="45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79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3AD1189-5DCC-7258-F4BB-265596A1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0A87067D-80DA-C67D-B80B-DED509A7D8A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/>
              <a:t>Ergebnisse Rücklauftemperaturabsenkung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A91AB1-D686-3F03-96DE-A14E615A6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Folie </a:t>
            </a:r>
            <a:fld id="{F8ABB837-D082-461C-8E60-AA0A876B43C2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C954D37-563A-560C-30A6-85FD30F220F6}"/>
              </a:ext>
            </a:extLst>
          </p:cNvPr>
          <p:cNvSpPr txBox="1"/>
          <p:nvPr/>
        </p:nvSpPr>
        <p:spPr>
          <a:xfrm>
            <a:off x="6985200" y="1744915"/>
            <a:ext cx="47196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Beispiel: Rücklauftemperaturabsenkung zwischen 10 und 14 Uhr: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Anzahl optimierter Speicher: 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Messung am Knotenpunkt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Verschiebung nur zu einem späteren Zeitpunkt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Reduktion der unteren Hysterese um 5 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Anteil der Energiemenge der optimierten Speicher an der Gesamtlast ca. 5 % (November)</a:t>
            </a:r>
            <a:endParaRPr lang="de-DE" dirty="0">
              <a:highlight>
                <a:srgbClr val="FFFF00"/>
              </a:highlight>
            </a:endParaRPr>
          </a:p>
          <a:p>
            <a:endParaRPr lang="de-DE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AT" dirty="0"/>
          </a:p>
          <a:p>
            <a:endParaRPr lang="de-AT" dirty="0">
              <a:highlight>
                <a:srgbClr val="FFFF00"/>
              </a:highlight>
            </a:endParaRPr>
          </a:p>
          <a:p>
            <a:endParaRPr lang="de-DE" dirty="0"/>
          </a:p>
          <a:p>
            <a:endParaRPr lang="de-DE" dirty="0"/>
          </a:p>
          <a:p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6DD28E8-644B-82FC-7A29-1EE0BA47FF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2"/>
          <a:stretch/>
        </p:blipFill>
        <p:spPr>
          <a:xfrm>
            <a:off x="677028" y="2129400"/>
            <a:ext cx="6135148" cy="41724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5DC71E0-57B5-E783-4F6A-D1538BEC6D64}"/>
              </a:ext>
            </a:extLst>
          </p:cNvPr>
          <p:cNvSpPr txBox="1"/>
          <p:nvPr/>
        </p:nvSpPr>
        <p:spPr>
          <a:xfrm>
            <a:off x="1923600" y="2197800"/>
            <a:ext cx="447301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400" dirty="0"/>
              <a:t>Rücklauftemperatur ohne Optimierung</a:t>
            </a:r>
          </a:p>
          <a:p>
            <a:r>
              <a:rPr lang="de-AT" sz="1400" dirty="0"/>
              <a:t>Rücklauftemperatur mit Optimierung</a:t>
            </a:r>
          </a:p>
          <a:p>
            <a:r>
              <a:rPr lang="de-AT" sz="1400" dirty="0"/>
              <a:t>Bereich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6FADBA-2E4D-ADCA-4DC7-2B9A1C185609}"/>
              </a:ext>
            </a:extLst>
          </p:cNvPr>
          <p:cNvSpPr txBox="1"/>
          <p:nvPr/>
        </p:nvSpPr>
        <p:spPr>
          <a:xfrm>
            <a:off x="5096432" y="258086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16.11.2021</a:t>
            </a:r>
            <a:endParaRPr lang="de-AT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5C2B261-BCEF-08EE-CA60-FCA201E17AED}"/>
              </a:ext>
            </a:extLst>
          </p:cNvPr>
          <p:cNvSpPr/>
          <p:nvPr/>
        </p:nvSpPr>
        <p:spPr>
          <a:xfrm>
            <a:off x="1458002" y="2211534"/>
            <a:ext cx="533998" cy="1230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13F59C3-DE96-8A45-D339-D8BD564821E7}"/>
              </a:ext>
            </a:extLst>
          </p:cNvPr>
          <p:cNvSpPr/>
          <p:nvPr/>
        </p:nvSpPr>
        <p:spPr>
          <a:xfrm>
            <a:off x="1163440" y="2282108"/>
            <a:ext cx="416100" cy="5975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039FF78-5E9B-B74A-ECBA-8DFB648D9F40}"/>
              </a:ext>
            </a:extLst>
          </p:cNvPr>
          <p:cNvSpPr/>
          <p:nvPr/>
        </p:nvSpPr>
        <p:spPr>
          <a:xfrm>
            <a:off x="1474210" y="2813400"/>
            <a:ext cx="449389" cy="13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381694F-10CE-450F-D5FB-B373A7496FC5}"/>
              </a:ext>
            </a:extLst>
          </p:cNvPr>
          <p:cNvSpPr/>
          <p:nvPr/>
        </p:nvSpPr>
        <p:spPr>
          <a:xfrm>
            <a:off x="1474210" y="3004864"/>
            <a:ext cx="1983600" cy="26813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0316172-82CF-083A-9A41-F7AD908385BC}"/>
              </a:ext>
            </a:extLst>
          </p:cNvPr>
          <p:cNvSpPr/>
          <p:nvPr/>
        </p:nvSpPr>
        <p:spPr>
          <a:xfrm>
            <a:off x="4212787" y="3004863"/>
            <a:ext cx="1888715" cy="275253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3D69D80-8C9E-79EE-ED37-13E26659290C}"/>
              </a:ext>
            </a:extLst>
          </p:cNvPr>
          <p:cNvSpPr/>
          <p:nvPr/>
        </p:nvSpPr>
        <p:spPr>
          <a:xfrm>
            <a:off x="3831797" y="3429000"/>
            <a:ext cx="615600" cy="1778400"/>
          </a:xfrm>
          <a:prstGeom prst="ellipse">
            <a:avLst/>
          </a:prstGeom>
          <a:noFill/>
          <a:ln w="317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3727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3AD1189-5DCC-7258-F4BB-265596A1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0A87067D-80DA-C67D-B80B-DED509A7D8A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/>
              <a:t>Ergebnisse Rücklauftemperaturabsenkung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A91AB1-D686-3F03-96DE-A14E615A6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Folie </a:t>
            </a:r>
            <a:fld id="{F8ABB837-D082-461C-8E60-AA0A876B43C2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C954D37-563A-560C-30A6-85FD30F220F6}"/>
              </a:ext>
            </a:extLst>
          </p:cNvPr>
          <p:cNvSpPr txBox="1"/>
          <p:nvPr/>
        </p:nvSpPr>
        <p:spPr>
          <a:xfrm>
            <a:off x="6985200" y="1744915"/>
            <a:ext cx="47196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Beispiel: Rücklauftemperaturabsenkung zwischen 10 und 14 Uhr: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Anzahl optimierter Speicher: 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Messung am Knotenpunkt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Verschiebung mit präventiver Ladung zwischen 9 Uhr und 10 Uhr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Reduktion der unteren Hysterese um 5 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Anteil der Energiemenge der optimierten Speicher an der Gesamtlast ca. 5 % (November)</a:t>
            </a:r>
            <a:endParaRPr lang="de-DE" dirty="0">
              <a:highlight>
                <a:srgbClr val="FFFF00"/>
              </a:highlight>
            </a:endParaRPr>
          </a:p>
          <a:p>
            <a:pPr>
              <a:spcBef>
                <a:spcPts val="1200"/>
              </a:spcBef>
            </a:pPr>
            <a:r>
              <a:rPr lang="de-DE" dirty="0"/>
              <a:t>	</a:t>
            </a:r>
            <a:endParaRPr lang="de-DE" dirty="0">
              <a:highlight>
                <a:srgbClr val="FFFF00"/>
              </a:highlight>
            </a:endParaRPr>
          </a:p>
          <a:p>
            <a:r>
              <a:rPr lang="de-DE" dirty="0"/>
              <a:t>	</a:t>
            </a:r>
            <a:endParaRPr lang="de-DE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AT" dirty="0"/>
          </a:p>
          <a:p>
            <a:endParaRPr lang="de-AT" dirty="0">
              <a:highlight>
                <a:srgbClr val="FFFF00"/>
              </a:highlight>
            </a:endParaRPr>
          </a:p>
          <a:p>
            <a:endParaRPr lang="de-DE" dirty="0"/>
          </a:p>
          <a:p>
            <a:endParaRPr lang="de-DE" dirty="0"/>
          </a:p>
          <a:p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756B75D-0F70-52D0-F9AC-323E71717E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2"/>
          <a:stretch/>
        </p:blipFill>
        <p:spPr>
          <a:xfrm>
            <a:off x="591068" y="2129400"/>
            <a:ext cx="6259824" cy="420134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E6B9E53F-7477-7606-199D-B890E30D866D}"/>
              </a:ext>
            </a:extLst>
          </p:cNvPr>
          <p:cNvSpPr/>
          <p:nvPr/>
        </p:nvSpPr>
        <p:spPr>
          <a:xfrm>
            <a:off x="1458868" y="2950200"/>
            <a:ext cx="1983600" cy="28044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43972C0-EF44-BA6C-0D20-76858B872BCE}"/>
              </a:ext>
            </a:extLst>
          </p:cNvPr>
          <p:cNvSpPr/>
          <p:nvPr/>
        </p:nvSpPr>
        <p:spPr>
          <a:xfrm>
            <a:off x="4201902" y="2950200"/>
            <a:ext cx="1983600" cy="28044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84648F3-E0E8-2950-F454-4ED743E51828}"/>
              </a:ext>
            </a:extLst>
          </p:cNvPr>
          <p:cNvSpPr txBox="1"/>
          <p:nvPr/>
        </p:nvSpPr>
        <p:spPr>
          <a:xfrm>
            <a:off x="1792500" y="2143136"/>
            <a:ext cx="447301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400" dirty="0"/>
              <a:t>Rücklauftemperatur ohne Optimierung</a:t>
            </a:r>
          </a:p>
          <a:p>
            <a:r>
              <a:rPr lang="de-AT" sz="1400" dirty="0"/>
              <a:t>Rücklauftemperatur mit Optimierung</a:t>
            </a:r>
          </a:p>
          <a:p>
            <a:r>
              <a:rPr lang="de-AT" sz="1400" dirty="0"/>
              <a:t>Bereich der Rücklauftemperaturabsenkung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836C75C-3B24-CDE9-E3C4-8B3DF0A6221A}"/>
              </a:ext>
            </a:extLst>
          </p:cNvPr>
          <p:cNvSpPr txBox="1"/>
          <p:nvPr/>
        </p:nvSpPr>
        <p:spPr>
          <a:xfrm>
            <a:off x="5096432" y="258086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16.11.2021</a:t>
            </a:r>
            <a:endParaRPr lang="de-AT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35E03F3-F33D-1727-F31E-FA38863216B9}"/>
              </a:ext>
            </a:extLst>
          </p:cNvPr>
          <p:cNvSpPr/>
          <p:nvPr/>
        </p:nvSpPr>
        <p:spPr>
          <a:xfrm>
            <a:off x="1376400" y="2129400"/>
            <a:ext cx="416100" cy="13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0040995-23D7-389C-9F1A-B810BC5F2E21}"/>
              </a:ext>
            </a:extLst>
          </p:cNvPr>
          <p:cNvSpPr/>
          <p:nvPr/>
        </p:nvSpPr>
        <p:spPr>
          <a:xfrm>
            <a:off x="1066226" y="2266200"/>
            <a:ext cx="416100" cy="5975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055FB08-FEAD-6E69-B6BF-1DD01D949C07}"/>
              </a:ext>
            </a:extLst>
          </p:cNvPr>
          <p:cNvSpPr/>
          <p:nvPr/>
        </p:nvSpPr>
        <p:spPr>
          <a:xfrm>
            <a:off x="1392609" y="2775620"/>
            <a:ext cx="416100" cy="1417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15569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A6CBC9B-C642-16B8-2231-1109B4C42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Funktionsweise des Ansatzes grundsätzlich gegeben</a:t>
            </a:r>
          </a:p>
          <a:p>
            <a:endParaRPr lang="de-DE" sz="1800" dirty="0">
              <a:latin typeface="+mn-lt"/>
            </a:endParaRPr>
          </a:p>
          <a:p>
            <a:r>
              <a:rPr lang="de-DE" dirty="0">
                <a:latin typeface="+mn-lt"/>
              </a:rPr>
              <a:t>Es bestehen jedoch einige Hürden:</a:t>
            </a:r>
          </a:p>
          <a:p>
            <a:pPr marL="742950" lvl="2" indent="-342900">
              <a:lnSpc>
                <a:spcPct val="120000"/>
              </a:lnSpc>
            </a:pPr>
            <a:r>
              <a:rPr lang="de-DE" sz="2400" dirty="0">
                <a:latin typeface="+mn-lt"/>
              </a:rPr>
              <a:t>Energiemenge für Warmwasserbereitung deutlich geringer als für Raumwärmebereitstellung</a:t>
            </a:r>
          </a:p>
          <a:p>
            <a:pPr marL="742950" lvl="2" indent="-342900">
              <a:lnSpc>
                <a:spcPct val="120000"/>
              </a:lnSpc>
            </a:pPr>
            <a:r>
              <a:rPr lang="de-DE" sz="2400" dirty="0">
                <a:latin typeface="+mn-lt"/>
              </a:rPr>
              <a:t>Datenverfügbarkeit in der Praxis oft problematisch</a:t>
            </a:r>
          </a:p>
          <a:p>
            <a:pPr marL="742950" lvl="2" indent="-342900">
              <a:lnSpc>
                <a:spcPct val="120000"/>
              </a:lnSpc>
            </a:pPr>
            <a:r>
              <a:rPr lang="de-DE" sz="2400" dirty="0">
                <a:latin typeface="+mn-lt"/>
              </a:rPr>
              <a:t>Prognose der Speichertemperaturen (Speicherladungen) mit z.T. großen Unsicherheiten behaftet</a:t>
            </a:r>
          </a:p>
          <a:p>
            <a:pPr marL="742950" lvl="2" indent="-342900">
              <a:lnSpc>
                <a:spcPct val="120000"/>
              </a:lnSpc>
            </a:pPr>
            <a:r>
              <a:rPr lang="de-DE" sz="2400" dirty="0">
                <a:latin typeface="+mn-lt"/>
              </a:rPr>
              <a:t>Messwerte nur in 15 Minuten Auflösung verfügbar</a:t>
            </a:r>
            <a:endParaRPr lang="de-DE" dirty="0">
              <a:latin typeface="+mn-lt"/>
            </a:endParaRPr>
          </a:p>
          <a:p>
            <a:endParaRPr lang="de-AT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3AD1189-5DCC-7258-F4BB-265596A1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0A87067D-80DA-C67D-B80B-DED509A7D8A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Fazit</a:t>
            </a:r>
            <a:endParaRPr lang="de-AT" dirty="0">
              <a:latin typeface="+mn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A91AB1-D686-3F03-96DE-A14E615A6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Folie </a:t>
            </a:r>
            <a:fld id="{F8ABB837-D082-461C-8E60-AA0A876B43C2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8041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3AD1189-5DCC-7258-F4BB-265596A1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0A87067D-80DA-C67D-B80B-DED509A7D8A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/>
              <a:t>Vielen Dank für Ihre Aufmerksamkeit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A91AB1-D686-3F03-96DE-A14E615A6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Folie </a:t>
            </a:r>
            <a:fld id="{F8ABB837-D082-461C-8E60-AA0A876B43C2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graphicFrame>
        <p:nvGraphicFramePr>
          <p:cNvPr id="2" name="Group 10">
            <a:extLst>
              <a:ext uri="{FF2B5EF4-FFF2-40B4-BE49-F238E27FC236}">
                <a16:creationId xmlns:a16="http://schemas.microsoft.com/office/drawing/2014/main" id="{99FCB001-1519-0B13-205F-82B1FB0773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008176"/>
              </p:ext>
            </p:extLst>
          </p:nvPr>
        </p:nvGraphicFramePr>
        <p:xfrm>
          <a:off x="1984594" y="1719000"/>
          <a:ext cx="4140459" cy="178310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140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28192">
                <a:tc>
                  <a:txBody>
                    <a:bodyPr/>
                    <a:lstStyle/>
                    <a:p>
                      <a:pPr marL="342900" marR="0" lvl="0" indent="15875" algn="l" defTabSz="4572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Robert Pratter</a:t>
                      </a:r>
                    </a:p>
                    <a:p>
                      <a:pPr marL="342900" marR="0" lvl="0" indent="15875" algn="l" defTabSz="4572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4ward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Energy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 Research GmbH</a:t>
                      </a:r>
                    </a:p>
                    <a:p>
                      <a:pPr marL="342900" marR="0" lvl="0" indent="15875" algn="l" defTabSz="4572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Reininghausstraße 13A</a:t>
                      </a:r>
                    </a:p>
                    <a:p>
                      <a:pPr marL="342900" marR="0" lvl="0" indent="15875" algn="l" defTabSz="4572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A-8020 Graz </a:t>
                      </a:r>
                    </a:p>
                    <a:p>
                      <a:pPr marL="342900" marR="0" lvl="0" indent="15875" algn="l" defTabSz="4572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e:    robert.pratter@4wardenergy.at    </a:t>
                      </a:r>
                    </a:p>
                    <a:p>
                      <a:pPr marL="342900" marR="0" lvl="0" indent="15875" algn="l" defTabSz="4572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t:    +43 664 88 500 337</a:t>
                      </a:r>
                    </a:p>
                    <a:p>
                      <a:pPr marL="342900" marR="0" lvl="0" indent="15875" algn="l" defTabSz="4572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w:   www.4wardenergy.at </a:t>
                      </a:r>
                      <a:endParaRPr kumimoji="0" lang="de-A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91403" marR="91403" marT="45702" marB="4570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Grafik 2" descr="Ein Bild, das Mann, Person, tragen, darstellend enthält.&#10;&#10;Automatisch generierte Beschreibung">
            <a:extLst>
              <a:ext uri="{FF2B5EF4-FFF2-40B4-BE49-F238E27FC236}">
                <a16:creationId xmlns:a16="http://schemas.microsoft.com/office/drawing/2014/main" id="{37B7F744-C398-388D-42A6-46BADF08A9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50" y="1806951"/>
            <a:ext cx="1129850" cy="1695157"/>
          </a:xfrm>
          <a:prstGeom prst="rect">
            <a:avLst/>
          </a:prstGeom>
        </p:spPr>
      </p:pic>
      <p:graphicFrame>
        <p:nvGraphicFramePr>
          <p:cNvPr id="8" name="Group 10">
            <a:extLst>
              <a:ext uri="{FF2B5EF4-FFF2-40B4-BE49-F238E27FC236}">
                <a16:creationId xmlns:a16="http://schemas.microsoft.com/office/drawing/2014/main" id="{644A3750-EA25-B5AE-272B-AD1505C009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724536"/>
              </p:ext>
            </p:extLst>
          </p:nvPr>
        </p:nvGraphicFramePr>
        <p:xfrm>
          <a:off x="7441941" y="1719000"/>
          <a:ext cx="4140459" cy="178310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140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28192">
                <a:tc>
                  <a:txBody>
                    <a:bodyPr/>
                    <a:lstStyle/>
                    <a:p>
                      <a:pPr marL="342900" marR="0" lvl="0" indent="15875" algn="l" defTabSz="4572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Johanna Ganglbauer</a:t>
                      </a:r>
                    </a:p>
                    <a:p>
                      <a:pPr marL="342900" marR="0" lvl="0" indent="15875" algn="l" defTabSz="4572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4ward </a:t>
                      </a:r>
                      <a:r>
                        <a:rPr kumimoji="0" 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Energy</a:t>
                      </a: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 Research GmbH</a:t>
                      </a:r>
                    </a:p>
                    <a:p>
                      <a:pPr marL="342900" marR="0" lvl="0" indent="15875" algn="l" defTabSz="4572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Reininghausstraße 13A</a:t>
                      </a:r>
                    </a:p>
                    <a:p>
                      <a:pPr marL="342900" marR="0" lvl="0" indent="15875" algn="l" defTabSz="4572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A-8020 Graz </a:t>
                      </a:r>
                    </a:p>
                    <a:p>
                      <a:pPr marL="342900" marR="0" lvl="0" indent="15875" algn="l" defTabSz="4572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e:    johanna-ganglbauer@4wardenergy.at    </a:t>
                      </a:r>
                    </a:p>
                    <a:p>
                      <a:pPr marL="342900" marR="0" lvl="0" indent="15875" algn="l" defTabSz="4572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t:    +43664 88929638</a:t>
                      </a:r>
                    </a:p>
                    <a:p>
                      <a:pPr marL="342900" marR="0" lvl="0" indent="15875" algn="l" defTabSz="4572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w:   www.4wardenergy.at </a:t>
                      </a:r>
                      <a:endParaRPr kumimoji="0" lang="de-A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L="91403" marR="91403" marT="45702" marB="45702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Grafik 9" descr="Ein Bild, das Teller, Zeichnung, Schild enthält.&#10;&#10;Automatisch generierte Beschreibung">
            <a:extLst>
              <a:ext uri="{FF2B5EF4-FFF2-40B4-BE49-F238E27FC236}">
                <a16:creationId xmlns:a16="http://schemas.microsoft.com/office/drawing/2014/main" id="{813CDB0E-BBF7-A88C-696E-E741C5716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73" y="4152600"/>
            <a:ext cx="3121050" cy="482760"/>
          </a:xfrm>
          <a:prstGeom prst="rect">
            <a:avLst/>
          </a:prstGeom>
          <a:ln>
            <a:noFill/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EEE054A-214A-B6B4-686C-543FF03561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600" y="4030087"/>
            <a:ext cx="1894809" cy="66949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87BCEFA-0DC9-659E-120C-3A0C17E566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534" y="4089832"/>
            <a:ext cx="1345903" cy="669499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FD2F7AB-DE2F-0F3B-4D7D-4E33B8B3B789}"/>
              </a:ext>
            </a:extLst>
          </p:cNvPr>
          <p:cNvSpPr txBox="1"/>
          <p:nvPr/>
        </p:nvSpPr>
        <p:spPr>
          <a:xfrm>
            <a:off x="3885141" y="5344200"/>
            <a:ext cx="7113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spcBef>
                <a:spcPts val="600"/>
              </a:spcBef>
              <a:buNone/>
            </a:pPr>
            <a:r>
              <a:rPr lang="de-DE" sz="1800" b="0" i="0" dirty="0">
                <a:solidFill>
                  <a:srgbClr val="212529"/>
                </a:solidFill>
                <a:effectLst/>
                <a:latin typeface="-apple-system"/>
              </a:rPr>
              <a:t>Das Projekt wird innerhalb des Förderprogrammes „Energieforschung“ durch den Klima- und Energiefonds gefördert.</a:t>
            </a:r>
            <a:endParaRPr lang="de-AT" sz="2400" dirty="0"/>
          </a:p>
        </p:txBody>
      </p:sp>
      <p:pic>
        <p:nvPicPr>
          <p:cNvPr id="15" name="Grafik 14" descr="C:\Users\Markus Rabensteiner\AppData\Local\Microsoft\Windows\INetCache\Content.MSO\6AD4F1AF.tmp">
            <a:extLst>
              <a:ext uri="{FF2B5EF4-FFF2-40B4-BE49-F238E27FC236}">
                <a16:creationId xmlns:a16="http://schemas.microsoft.com/office/drawing/2014/main" id="{C411E734-6DDB-C1CB-DF8F-7E948C52BA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739" y="5220229"/>
            <a:ext cx="1040815" cy="894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rafik 16" descr="Ein Bild, das Person, lächelnd, darstellend enthält.&#10;&#10;Automatisch generierte Beschreibung">
            <a:extLst>
              <a:ext uri="{FF2B5EF4-FFF2-40B4-BE49-F238E27FC236}">
                <a16:creationId xmlns:a16="http://schemas.microsoft.com/office/drawing/2014/main" id="{D9B1AEFD-1C2D-6E24-3045-147A932CF3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800" y="1810774"/>
            <a:ext cx="1129850" cy="169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03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A6CBC9B-C642-16B8-2231-1109B4C42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2400" b="1" dirty="0"/>
              <a:t>Start</a:t>
            </a:r>
            <a:r>
              <a:rPr lang="de-AT" sz="2400" dirty="0"/>
              <a:t>: 01.02.2021		</a:t>
            </a:r>
            <a:r>
              <a:rPr lang="de-AT" sz="2400" b="1" dirty="0"/>
              <a:t>Ende</a:t>
            </a:r>
            <a:r>
              <a:rPr lang="de-AT" sz="2400" dirty="0"/>
              <a:t>:	31.01.2024</a:t>
            </a:r>
            <a:endParaRPr lang="de-AT" sz="1600" dirty="0"/>
          </a:p>
          <a:p>
            <a:pPr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2400" b="1" dirty="0"/>
              <a:t>Laufzeit</a:t>
            </a:r>
            <a:r>
              <a:rPr lang="de-AT" sz="2400" dirty="0"/>
              <a:t>: 36 Monate </a:t>
            </a:r>
            <a:r>
              <a:rPr lang="de-AT" sz="2400" b="1" dirty="0"/>
              <a:t>Förderschiene</a:t>
            </a:r>
            <a:r>
              <a:rPr lang="de-AT" sz="2400" dirty="0"/>
              <a:t>: Energieforschung 6. Ausschreibung</a:t>
            </a:r>
          </a:p>
          <a:p>
            <a:pPr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2400" b="1" dirty="0"/>
              <a:t>Konsortium</a:t>
            </a:r>
            <a:r>
              <a:rPr lang="de-AT" sz="2400" dirty="0"/>
              <a:t>: 3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2000" dirty="0"/>
              <a:t>4ward Energy Research GmbH (Konsortialführer)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/>
              <a:t>Hoval Gesellschaft </a:t>
            </a:r>
            <a:r>
              <a:rPr lang="de-DE" sz="2000" dirty="0" err="1"/>
              <a:t>m.b.H</a:t>
            </a:r>
            <a:endParaRPr lang="de-DE" sz="2000" dirty="0"/>
          </a:p>
          <a:p>
            <a:pPr lv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2000" dirty="0"/>
              <a:t>GEF Ingenieur AG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de-AT" sz="2000" dirty="0"/>
          </a:p>
          <a:p>
            <a:pPr marL="457200" lvl="1" indent="0">
              <a:spcBef>
                <a:spcPts val="600"/>
              </a:spcBef>
              <a:buNone/>
            </a:pPr>
            <a:endParaRPr lang="de-AT" sz="2000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marL="457200" lvl="1" indent="0">
              <a:spcBef>
                <a:spcPts val="600"/>
              </a:spcBef>
              <a:buNone/>
            </a:pPr>
            <a:endParaRPr lang="de-DE" sz="1600" b="0" i="0" dirty="0">
              <a:solidFill>
                <a:srgbClr val="212529"/>
              </a:solidFill>
              <a:effectLst/>
              <a:latin typeface="-apple-system"/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de-DE" sz="1600" b="0" i="0" dirty="0">
                <a:solidFill>
                  <a:srgbClr val="212529"/>
                </a:solidFill>
                <a:effectLst/>
                <a:latin typeface="-apple-system"/>
              </a:rPr>
              <a:t>Das Projekt wird innerhalb des Förderprogrammes „Energieforschung“ durch den Klima- und Energiefonds gefördert.</a:t>
            </a:r>
            <a:endParaRPr lang="de-AT" sz="200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3AD1189-5DCC-7258-F4BB-265596A1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0A87067D-80DA-C67D-B80B-DED509A7D8A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/>
              <a:t>Projektvorstellung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A91AB1-D686-3F03-96DE-A14E615A6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Folie </a:t>
            </a:r>
            <a:fld id="{F8ABB837-D082-461C-8E60-AA0A876B43C2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pic>
        <p:nvPicPr>
          <p:cNvPr id="2" name="Grafik 1" descr="C:\Users\Markus Rabensteiner\AppData\Local\Microsoft\Windows\INetCache\Content.MSO\6AD4F1AF.tmp">
            <a:extLst>
              <a:ext uri="{FF2B5EF4-FFF2-40B4-BE49-F238E27FC236}">
                <a16:creationId xmlns:a16="http://schemas.microsoft.com/office/drawing/2014/main" id="{2EEC4B7C-9744-B486-BE21-AD25C32B6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289" y="4752213"/>
            <a:ext cx="1040815" cy="894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 descr="Ein Bild, das Teller, Zeichnung, Schild enthält.&#10;&#10;Automatisch generierte Beschreibung">
            <a:extLst>
              <a:ext uri="{FF2B5EF4-FFF2-40B4-BE49-F238E27FC236}">
                <a16:creationId xmlns:a16="http://schemas.microsoft.com/office/drawing/2014/main" id="{769D9598-5829-A370-9519-C3F02275B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44" y="2946240"/>
            <a:ext cx="3121050" cy="482760"/>
          </a:xfrm>
          <a:prstGeom prst="rect">
            <a:avLst/>
          </a:prstGeom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CDCB463-0B97-5A2A-AB6F-F05E7CDF3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600" y="3818798"/>
            <a:ext cx="1894809" cy="66949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F0C6516-FA6D-4735-9D01-BD26B3FC91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826" y="4107332"/>
            <a:ext cx="1345903" cy="66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62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A6CBC9B-C642-16B8-2231-1109B4C42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>
                <a:latin typeface="+mn-lt"/>
              </a:rPr>
              <a:t>Effiziente Einspeisung von Erneuerbaren Energiequellen und Abwärme in Fernwärmenetze durch</a:t>
            </a:r>
          </a:p>
          <a:p>
            <a:pPr lvl="1"/>
            <a:r>
              <a:rPr lang="de-DE" sz="2000" dirty="0">
                <a:latin typeface="+mn-lt"/>
              </a:rPr>
              <a:t>Lastspitzenreduktion und</a:t>
            </a:r>
          </a:p>
          <a:p>
            <a:pPr lvl="1"/>
            <a:r>
              <a:rPr lang="de-DE" sz="2000" dirty="0">
                <a:latin typeface="+mn-lt"/>
              </a:rPr>
              <a:t>Senkung der Rücklauftemperatur</a:t>
            </a:r>
          </a:p>
          <a:p>
            <a:pPr>
              <a:spcBef>
                <a:spcPts val="1200"/>
              </a:spcBef>
            </a:pPr>
            <a:r>
              <a:rPr lang="de-DE" sz="2400" dirty="0">
                <a:latin typeface="+mn-lt"/>
              </a:rPr>
              <a:t>Nachteile hoher RL-Temperaturen:</a:t>
            </a:r>
          </a:p>
          <a:p>
            <a:pPr lvl="1"/>
            <a:r>
              <a:rPr lang="de-AT" sz="2000" dirty="0">
                <a:latin typeface="+mn-lt"/>
              </a:rPr>
              <a:t>Ineffizienter Betrieb von Brennwertkesseln und Rauchgaskondensationsanlagen</a:t>
            </a:r>
          </a:p>
          <a:p>
            <a:pPr lvl="1"/>
            <a:r>
              <a:rPr lang="de-AT" sz="2000" dirty="0">
                <a:latin typeface="+mn-lt"/>
              </a:rPr>
              <a:t>Ineffizienter Betrieb von solarthermischen Anlagen</a:t>
            </a:r>
          </a:p>
          <a:p>
            <a:pPr lvl="1"/>
            <a:r>
              <a:rPr lang="de-AT" sz="2000" dirty="0">
                <a:latin typeface="+mn-lt"/>
              </a:rPr>
              <a:t>Erschwerte Einbindung von Abwärme</a:t>
            </a:r>
          </a:p>
          <a:p>
            <a:pPr lvl="1"/>
            <a:r>
              <a:rPr lang="de-AT" sz="2000" dirty="0">
                <a:latin typeface="+mn-lt"/>
              </a:rPr>
              <a:t>Große Verteilungsverluste</a:t>
            </a:r>
          </a:p>
          <a:p>
            <a:pPr lvl="1"/>
            <a:r>
              <a:rPr lang="de-AT" sz="2000" dirty="0">
                <a:latin typeface="+mn-lt"/>
              </a:rPr>
              <a:t>Hohe Pumpleistung</a:t>
            </a:r>
            <a:endParaRPr lang="en-US" sz="2000" dirty="0">
              <a:latin typeface="+mn-lt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de-AT" u="sng" dirty="0">
                <a:latin typeface="+mn-lt"/>
              </a:rPr>
              <a:t>Ansatz: </a:t>
            </a:r>
            <a:r>
              <a:rPr lang="de-AT" dirty="0">
                <a:latin typeface="+mn-lt"/>
              </a:rPr>
              <a:t>Optimierung von dezentralen Pufferspeichern mittels zentraler Steuerung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3AD1189-5DCC-7258-F4BB-265596A1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0A87067D-80DA-C67D-B80B-DED509A7D8A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Motivation</a:t>
            </a:r>
            <a:endParaRPr lang="de-AT" dirty="0">
              <a:latin typeface="+mn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A91AB1-D686-3F03-96DE-A14E615A6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Folie </a:t>
            </a:r>
            <a:fld id="{F8ABB837-D082-461C-8E60-AA0A876B43C2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2376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A6CBC9B-C642-16B8-2231-1109B4C42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de-DE" sz="2400" dirty="0">
                <a:latin typeface="+mn-lt"/>
              </a:rPr>
              <a:t>Kessel:</a:t>
            </a:r>
          </a:p>
          <a:p>
            <a:pPr lvl="1">
              <a:spcBef>
                <a:spcPts val="800"/>
              </a:spcBef>
            </a:pPr>
            <a:r>
              <a:rPr lang="de-DE" sz="2000" dirty="0">
                <a:latin typeface="+mn-lt"/>
              </a:rPr>
              <a:t>Biomassekessel mit 1200 kW</a:t>
            </a:r>
          </a:p>
          <a:p>
            <a:pPr lvl="1">
              <a:spcBef>
                <a:spcPts val="800"/>
              </a:spcBef>
            </a:pPr>
            <a:r>
              <a:rPr lang="de-DE" sz="2000" dirty="0">
                <a:latin typeface="+mn-lt"/>
              </a:rPr>
              <a:t>Notkessel (Öl)</a:t>
            </a:r>
          </a:p>
          <a:p>
            <a:pPr lvl="1">
              <a:spcBef>
                <a:spcPts val="800"/>
              </a:spcBef>
            </a:pPr>
            <a:r>
              <a:rPr lang="de-DE" sz="2000" dirty="0">
                <a:latin typeface="+mn-lt"/>
              </a:rPr>
              <a:t>Rauchgaskondensation</a:t>
            </a:r>
          </a:p>
          <a:p>
            <a:pPr marL="342900" lvl="1" indent="-342900">
              <a:spcBef>
                <a:spcPts val="800"/>
              </a:spcBef>
            </a:pPr>
            <a:r>
              <a:rPr lang="de-DE" dirty="0">
                <a:latin typeface="+mn-lt"/>
              </a:rPr>
              <a:t>Spitzenlast: 1200 kW</a:t>
            </a:r>
          </a:p>
          <a:p>
            <a:pPr marL="342900" lvl="1" indent="-342900">
              <a:spcBef>
                <a:spcPts val="800"/>
              </a:spcBef>
            </a:pPr>
            <a:r>
              <a:rPr lang="de-DE" dirty="0">
                <a:latin typeface="+mn-lt"/>
              </a:rPr>
              <a:t>Temperaturniveau: 80/50 °C</a:t>
            </a:r>
          </a:p>
          <a:p>
            <a:pPr marL="342900" lvl="1" indent="-342900">
              <a:spcBef>
                <a:spcPts val="800"/>
              </a:spcBef>
            </a:pPr>
            <a:r>
              <a:rPr lang="de-DE" dirty="0">
                <a:latin typeface="+mn-lt"/>
              </a:rPr>
              <a:t>Abnehmer: 65</a:t>
            </a:r>
          </a:p>
          <a:p>
            <a:pPr marL="342900" lvl="1" indent="-342900">
              <a:spcBef>
                <a:spcPts val="800"/>
              </a:spcBef>
            </a:pPr>
            <a:r>
              <a:rPr lang="de-DE" dirty="0">
                <a:latin typeface="+mn-lt"/>
              </a:rPr>
              <a:t>Abnehmer mit Pufferspeicher: 35</a:t>
            </a:r>
          </a:p>
          <a:p>
            <a:pPr marL="342900" lvl="1" indent="-342900">
              <a:spcBef>
                <a:spcPts val="800"/>
              </a:spcBef>
            </a:pPr>
            <a:r>
              <a:rPr lang="de-DE" dirty="0">
                <a:latin typeface="+mn-lt"/>
              </a:rPr>
              <a:t>kein Sommerbetrieb</a:t>
            </a:r>
          </a:p>
          <a:p>
            <a:pPr marL="342900" lvl="1" indent="-342900">
              <a:spcBef>
                <a:spcPts val="800"/>
              </a:spcBef>
            </a:pPr>
            <a:r>
              <a:rPr lang="de-DE" dirty="0">
                <a:latin typeface="+mn-lt"/>
              </a:rPr>
              <a:t>Messdaten für 2 Jahre in 15 min Auflösung vorhanden</a:t>
            </a:r>
          </a:p>
          <a:p>
            <a:pPr marL="342900" lvl="1" indent="-342900"/>
            <a:endParaRPr lang="de-DE" sz="2600" dirty="0">
              <a:highlight>
                <a:srgbClr val="FFFF00"/>
              </a:highlight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3AD1189-5DCC-7258-F4BB-265596A1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0A87067D-80DA-C67D-B80B-DED509A7D8A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Fernwärmenetz in Maria Rain (Kärnten)</a:t>
            </a:r>
            <a:endParaRPr lang="de-AT" dirty="0">
              <a:latin typeface="+mn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A91AB1-D686-3F03-96DE-A14E615A6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Folie </a:t>
            </a:r>
            <a:fld id="{F8ABB837-D082-461C-8E60-AA0A876B43C2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6E022BE-E797-9B06-02C4-472DD740C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994" y="1445400"/>
            <a:ext cx="5227320" cy="3822065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3496C28-847E-66CC-37F2-BE3ABB9E3F3A}"/>
              </a:ext>
            </a:extLst>
          </p:cNvPr>
          <p:cNvSpPr/>
          <p:nvPr/>
        </p:nvSpPr>
        <p:spPr>
          <a:xfrm>
            <a:off x="8558401" y="2791450"/>
            <a:ext cx="3024000" cy="2742094"/>
          </a:xfrm>
          <a:prstGeom prst="rect">
            <a:avLst/>
          </a:prstGeom>
          <a:noFill/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9BCC285-AF08-13E4-9383-F44D2F3909A0}"/>
              </a:ext>
            </a:extLst>
          </p:cNvPr>
          <p:cNvSpPr txBox="1"/>
          <p:nvPr/>
        </p:nvSpPr>
        <p:spPr>
          <a:xfrm>
            <a:off x="9054331" y="2426859"/>
            <a:ext cx="265046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AT" sz="1400" dirty="0"/>
              <a:t>Netzstrang RL-</a:t>
            </a:r>
            <a:r>
              <a:rPr lang="de-AT" sz="1400" dirty="0" err="1"/>
              <a:t>Temp</a:t>
            </a:r>
            <a:r>
              <a:rPr lang="de-AT" sz="1400" dirty="0"/>
              <a:t>. Optimierung</a:t>
            </a:r>
          </a:p>
        </p:txBody>
      </p:sp>
    </p:spTree>
    <p:extLst>
      <p:ext uri="{BB962C8B-B14F-4D97-AF65-F5344CB8AC3E}">
        <p14:creationId xmlns:p14="http://schemas.microsoft.com/office/powerpoint/2010/main" val="405827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A6CBC9B-C642-16B8-2231-1109B4C42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>
                <a:latin typeface="+mn-lt"/>
              </a:rPr>
              <a:t>Warmwasserladungen sind sowohl mit höheren Leistungen als auch mit einer höheren Rücklauftemperatur verbunden</a:t>
            </a:r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endParaRPr lang="de-AT" dirty="0"/>
          </a:p>
          <a:p>
            <a:endParaRPr lang="de-AT" sz="1800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r>
              <a:rPr lang="de-AT" sz="2400" dirty="0">
                <a:latin typeface="+mn-lt"/>
              </a:rPr>
              <a:t>Pufferspeicher:</a:t>
            </a:r>
          </a:p>
          <a:p>
            <a:pPr lvl="1"/>
            <a:r>
              <a:rPr lang="de-AT" sz="2000" dirty="0">
                <a:latin typeface="+mn-lt"/>
              </a:rPr>
              <a:t>Jeder Speicher verfügt über einen Temperatursensor</a:t>
            </a:r>
          </a:p>
          <a:p>
            <a:pPr lvl="1"/>
            <a:r>
              <a:rPr lang="de-AT" sz="2000" dirty="0">
                <a:latin typeface="+mn-lt"/>
              </a:rPr>
              <a:t>Beladung erfolgt über eine Zweipunktregelung (</a:t>
            </a:r>
            <a:r>
              <a:rPr lang="de-AT" sz="2000" dirty="0" err="1">
                <a:latin typeface="+mn-lt"/>
              </a:rPr>
              <a:t>Hysteresetemperatur</a:t>
            </a:r>
            <a:r>
              <a:rPr lang="de-AT" sz="2000" dirty="0">
                <a:latin typeface="+mn-lt"/>
              </a:rPr>
              <a:t>)</a:t>
            </a:r>
          </a:p>
          <a:p>
            <a:pPr lvl="1"/>
            <a:r>
              <a:rPr lang="de-AT" sz="2000" dirty="0">
                <a:latin typeface="+mn-lt"/>
              </a:rPr>
              <a:t>Quasi Echtzeitdaten stehen zur Verfügung</a:t>
            </a:r>
          </a:p>
          <a:p>
            <a:pPr lvl="1"/>
            <a:endParaRPr lang="de-AT" dirty="0"/>
          </a:p>
          <a:p>
            <a:endParaRPr lang="de-AT" dirty="0"/>
          </a:p>
          <a:p>
            <a:endParaRPr lang="de-AT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3AD1189-5DCC-7258-F4BB-265596A1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0A87067D-80DA-C67D-B80B-DED509A7D8A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Ausgangssituation</a:t>
            </a:r>
            <a:endParaRPr lang="de-AT" dirty="0">
              <a:latin typeface="+mn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A91AB1-D686-3F03-96DE-A14E615A6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Folie </a:t>
            </a:r>
            <a:fld id="{F8ABB837-D082-461C-8E60-AA0A876B43C2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8C2BAAB-C3CF-56BB-6F4B-FC522711F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200" y="2471400"/>
            <a:ext cx="5444575" cy="2567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400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3AD1189-5DCC-7258-F4BB-265596A1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0A87067D-80DA-C67D-B80B-DED509A7D8A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Optimierungsansatz</a:t>
            </a:r>
            <a:endParaRPr lang="de-AT" dirty="0">
              <a:latin typeface="+mn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A91AB1-D686-3F03-96DE-A14E615A6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Folie </a:t>
            </a:r>
            <a:fld id="{F8ABB837-D082-461C-8E60-AA0A876B43C2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DA72AC9F-9C9E-00AF-27A4-0880D6F0CFC5}"/>
              </a:ext>
            </a:extLst>
          </p:cNvPr>
          <p:cNvSpPr txBox="1"/>
          <p:nvPr/>
        </p:nvSpPr>
        <p:spPr>
          <a:xfrm>
            <a:off x="7570097" y="1805705"/>
            <a:ext cx="433153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cs typeface="Arial" panose="020B0604020202020204" pitchFamily="34" charset="0"/>
              </a:rPr>
              <a:t>Schritt: </a:t>
            </a:r>
            <a:r>
              <a:rPr lang="en-US" sz="2000" dirty="0" err="1">
                <a:cs typeface="Arial" panose="020B0604020202020204" pitchFamily="34" charset="0"/>
              </a:rPr>
              <a:t>Verbrauchs</a:t>
            </a:r>
            <a:r>
              <a:rPr lang="en-US" sz="2000" dirty="0">
                <a:cs typeface="Arial" panose="020B0604020202020204" pitchFamily="34" charset="0"/>
              </a:rPr>
              <a:t>- und        	   </a:t>
            </a:r>
            <a:r>
              <a:rPr lang="en-US" sz="2000" dirty="0" err="1">
                <a:cs typeface="Arial" panose="020B0604020202020204" pitchFamily="34" charset="0"/>
              </a:rPr>
              <a:t>Erzeugungsprognosen</a:t>
            </a:r>
            <a:endParaRPr lang="en-US" sz="2000" dirty="0">
              <a:cs typeface="Arial" panose="020B0604020202020204" pitchFamily="34" charset="0"/>
            </a:endParaRPr>
          </a:p>
          <a:p>
            <a:endParaRPr lang="en-US" sz="2000" dirty="0"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2000" dirty="0">
              <a:cs typeface="Arial" panose="020B0604020202020204" pitchFamily="34" charset="0"/>
            </a:endParaRPr>
          </a:p>
          <a:p>
            <a:pPr marL="361950" indent="-361950"/>
            <a:r>
              <a:rPr lang="en-US" sz="2000" dirty="0">
                <a:cs typeface="Arial" panose="020B0604020202020204" pitchFamily="34" charset="0"/>
              </a:rPr>
              <a:t>2.   Schritt: Prognose der </a:t>
            </a:r>
            <a:r>
              <a:rPr lang="en-US" sz="2000" dirty="0" err="1">
                <a:cs typeface="Arial" panose="020B0604020202020204" pitchFamily="34" charset="0"/>
              </a:rPr>
              <a:t>Warmwasserladungen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einzelner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Abnehmer</a:t>
            </a:r>
            <a:r>
              <a:rPr lang="en-US" sz="2000" dirty="0">
                <a:cs typeface="Arial" panose="020B0604020202020204" pitchFamily="34" charset="0"/>
              </a:rPr>
              <a:t> die </a:t>
            </a:r>
            <a:r>
              <a:rPr lang="en-US" sz="2000" dirty="0" err="1">
                <a:cs typeface="Arial" panose="020B0604020202020204" pitchFamily="34" charset="0"/>
              </a:rPr>
              <a:t>über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einen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Pufferspeicher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verfügen</a:t>
            </a:r>
            <a:endParaRPr lang="en-US" sz="2000" dirty="0">
              <a:cs typeface="Arial" panose="020B0604020202020204" pitchFamily="34" charset="0"/>
            </a:endParaRPr>
          </a:p>
          <a:p>
            <a:endParaRPr lang="en-US" sz="2000" dirty="0">
              <a:cs typeface="Arial" panose="020B0604020202020204" pitchFamily="34" charset="0"/>
            </a:endParaRPr>
          </a:p>
          <a:p>
            <a:endParaRPr lang="en-US" sz="2000" dirty="0">
              <a:cs typeface="Arial" panose="020B0604020202020204" pitchFamily="34" charset="0"/>
            </a:endParaRPr>
          </a:p>
          <a:p>
            <a:pPr marL="447675" indent="-447675">
              <a:buAutoNum type="arabicPeriod" startAt="3"/>
            </a:pPr>
            <a:r>
              <a:rPr lang="en-US" sz="2000" dirty="0">
                <a:cs typeface="Arial" panose="020B0604020202020204" pitchFamily="34" charset="0"/>
              </a:rPr>
              <a:t>Schritt: </a:t>
            </a:r>
            <a:r>
              <a:rPr lang="en-US" sz="2000" dirty="0" err="1">
                <a:cs typeface="Arial" panose="020B0604020202020204" pitchFamily="34" charset="0"/>
              </a:rPr>
              <a:t>Regelstrategie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für</a:t>
            </a:r>
            <a:r>
              <a:rPr lang="en-US" sz="2000" dirty="0">
                <a:cs typeface="Arial" panose="020B0604020202020204" pitchFamily="34" charset="0"/>
              </a:rPr>
              <a:t> das   	   </a:t>
            </a:r>
            <a:r>
              <a:rPr lang="en-US" sz="2000" dirty="0" err="1">
                <a:cs typeface="Arial" panose="020B0604020202020204" pitchFamily="34" charset="0"/>
              </a:rPr>
              <a:t>gesamte</a:t>
            </a:r>
            <a:r>
              <a:rPr lang="en-US" sz="2000" dirty="0">
                <a:cs typeface="Arial" panose="020B0604020202020204" pitchFamily="34" charset="0"/>
              </a:rPr>
              <a:t> </a:t>
            </a:r>
            <a:r>
              <a:rPr lang="en-US" sz="2000" dirty="0" err="1">
                <a:cs typeface="Arial" panose="020B0604020202020204" pitchFamily="34" charset="0"/>
              </a:rPr>
              <a:t>Netz</a:t>
            </a:r>
            <a:endParaRPr lang="en-US" sz="2000" dirty="0">
              <a:cs typeface="Arial" panose="020B0604020202020204" pitchFamily="34" charset="0"/>
            </a:endParaRPr>
          </a:p>
          <a:p>
            <a:pPr marL="457200" indent="-457200">
              <a:buAutoNum type="arabicPeriod" startAt="3"/>
            </a:pPr>
            <a:endParaRPr lang="en-US" sz="2000" dirty="0"/>
          </a:p>
          <a:p>
            <a:endParaRPr lang="en-US" dirty="0"/>
          </a:p>
        </p:txBody>
      </p: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A3102B62-94C2-4492-3D70-3D8218FB519C}"/>
              </a:ext>
            </a:extLst>
          </p:cNvPr>
          <p:cNvCxnSpPr>
            <a:cxnSpLocks/>
          </p:cNvCxnSpPr>
          <p:nvPr/>
        </p:nvCxnSpPr>
        <p:spPr>
          <a:xfrm flipH="1">
            <a:off x="2562642" y="3069894"/>
            <a:ext cx="289746" cy="0"/>
          </a:xfrm>
          <a:prstGeom prst="line">
            <a:avLst/>
          </a:prstGeom>
          <a:ln>
            <a:solidFill>
              <a:srgbClr val="C416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33892F09-1842-E58C-8E30-E06D997894AD}"/>
              </a:ext>
            </a:extLst>
          </p:cNvPr>
          <p:cNvCxnSpPr>
            <a:cxnSpLocks/>
          </p:cNvCxnSpPr>
          <p:nvPr/>
        </p:nvCxnSpPr>
        <p:spPr>
          <a:xfrm flipH="1">
            <a:off x="2621863" y="2297124"/>
            <a:ext cx="2350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C08BF938-6EAB-43BB-7ACC-310116BC1979}"/>
              </a:ext>
            </a:extLst>
          </p:cNvPr>
          <p:cNvCxnSpPr>
            <a:cxnSpLocks/>
          </p:cNvCxnSpPr>
          <p:nvPr/>
        </p:nvCxnSpPr>
        <p:spPr>
          <a:xfrm flipH="1">
            <a:off x="2628866" y="2297124"/>
            <a:ext cx="2176" cy="17860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Gerader Verbinder 74">
            <a:extLst>
              <a:ext uri="{FF2B5EF4-FFF2-40B4-BE49-F238E27FC236}">
                <a16:creationId xmlns:a16="http://schemas.microsoft.com/office/drawing/2014/main" id="{B19B3930-23FF-4C27-642E-56CD9AF45F10}"/>
              </a:ext>
            </a:extLst>
          </p:cNvPr>
          <p:cNvCxnSpPr>
            <a:cxnSpLocks/>
          </p:cNvCxnSpPr>
          <p:nvPr/>
        </p:nvCxnSpPr>
        <p:spPr>
          <a:xfrm>
            <a:off x="2562642" y="2183674"/>
            <a:ext cx="0" cy="1691297"/>
          </a:xfrm>
          <a:prstGeom prst="line">
            <a:avLst/>
          </a:prstGeom>
          <a:ln>
            <a:solidFill>
              <a:srgbClr val="C416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Gerader Verbinder 75">
            <a:extLst>
              <a:ext uri="{FF2B5EF4-FFF2-40B4-BE49-F238E27FC236}">
                <a16:creationId xmlns:a16="http://schemas.microsoft.com/office/drawing/2014/main" id="{AD4C2608-7BDF-53F2-306F-20B8F3ABB496}"/>
              </a:ext>
            </a:extLst>
          </p:cNvPr>
          <p:cNvCxnSpPr>
            <a:cxnSpLocks/>
          </p:cNvCxnSpPr>
          <p:nvPr/>
        </p:nvCxnSpPr>
        <p:spPr>
          <a:xfrm flipV="1">
            <a:off x="1537093" y="3866573"/>
            <a:ext cx="4117299" cy="839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feld 76">
            <a:extLst>
              <a:ext uri="{FF2B5EF4-FFF2-40B4-BE49-F238E27FC236}">
                <a16:creationId xmlns:a16="http://schemas.microsoft.com/office/drawing/2014/main" id="{78DD2966-D539-6A98-A2EF-8C679480F7DA}"/>
              </a:ext>
            </a:extLst>
          </p:cNvPr>
          <p:cNvSpPr txBox="1"/>
          <p:nvPr/>
        </p:nvSpPr>
        <p:spPr>
          <a:xfrm>
            <a:off x="213600" y="2972299"/>
            <a:ext cx="1487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Heizkraftwerk</a:t>
            </a:r>
            <a:endParaRPr lang="en-US" dirty="0"/>
          </a:p>
        </p:txBody>
      </p:sp>
      <p:cxnSp>
        <p:nvCxnSpPr>
          <p:cNvPr id="78" name="Gerader Verbinder 77">
            <a:extLst>
              <a:ext uri="{FF2B5EF4-FFF2-40B4-BE49-F238E27FC236}">
                <a16:creationId xmlns:a16="http://schemas.microsoft.com/office/drawing/2014/main" id="{6BA35958-D5C8-6304-908F-DF31344DFEDA}"/>
              </a:ext>
            </a:extLst>
          </p:cNvPr>
          <p:cNvCxnSpPr>
            <a:cxnSpLocks/>
          </p:cNvCxnSpPr>
          <p:nvPr/>
        </p:nvCxnSpPr>
        <p:spPr>
          <a:xfrm flipH="1">
            <a:off x="1798556" y="4094420"/>
            <a:ext cx="391048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9" name="Grafik 78">
            <a:extLst>
              <a:ext uri="{FF2B5EF4-FFF2-40B4-BE49-F238E27FC236}">
                <a16:creationId xmlns:a16="http://schemas.microsoft.com/office/drawing/2014/main" id="{FE02272F-C44A-622A-4FC9-422BC3C73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67" y="3371173"/>
            <a:ext cx="1471189" cy="990801"/>
          </a:xfrm>
          <a:prstGeom prst="rect">
            <a:avLst/>
          </a:prstGeom>
        </p:spPr>
      </p:pic>
      <p:cxnSp>
        <p:nvCxnSpPr>
          <p:cNvPr id="80" name="Gerader Verbinder 79">
            <a:extLst>
              <a:ext uri="{FF2B5EF4-FFF2-40B4-BE49-F238E27FC236}">
                <a16:creationId xmlns:a16="http://schemas.microsoft.com/office/drawing/2014/main" id="{5E74B935-EE41-65A5-88DA-F23E0839EBD1}"/>
              </a:ext>
            </a:extLst>
          </p:cNvPr>
          <p:cNvCxnSpPr>
            <a:cxnSpLocks/>
          </p:cNvCxnSpPr>
          <p:nvPr/>
        </p:nvCxnSpPr>
        <p:spPr>
          <a:xfrm flipH="1">
            <a:off x="2631042" y="2730874"/>
            <a:ext cx="2350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Gerader Verbinder 80">
            <a:extLst>
              <a:ext uri="{FF2B5EF4-FFF2-40B4-BE49-F238E27FC236}">
                <a16:creationId xmlns:a16="http://schemas.microsoft.com/office/drawing/2014/main" id="{2D82F048-D348-FA32-70BC-26CD79BD8D32}"/>
              </a:ext>
            </a:extLst>
          </p:cNvPr>
          <p:cNvCxnSpPr>
            <a:cxnSpLocks/>
          </p:cNvCxnSpPr>
          <p:nvPr/>
        </p:nvCxnSpPr>
        <p:spPr>
          <a:xfrm flipH="1">
            <a:off x="2622511" y="3190971"/>
            <a:ext cx="2350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Gerader Verbinder 81">
            <a:extLst>
              <a:ext uri="{FF2B5EF4-FFF2-40B4-BE49-F238E27FC236}">
                <a16:creationId xmlns:a16="http://schemas.microsoft.com/office/drawing/2014/main" id="{6564F0F1-E880-EB7B-D41A-A901E018792F}"/>
              </a:ext>
            </a:extLst>
          </p:cNvPr>
          <p:cNvCxnSpPr>
            <a:cxnSpLocks/>
          </p:cNvCxnSpPr>
          <p:nvPr/>
        </p:nvCxnSpPr>
        <p:spPr>
          <a:xfrm flipH="1">
            <a:off x="2576392" y="2662474"/>
            <a:ext cx="289746" cy="0"/>
          </a:xfrm>
          <a:prstGeom prst="line">
            <a:avLst/>
          </a:prstGeom>
          <a:ln>
            <a:solidFill>
              <a:srgbClr val="C416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82">
            <a:extLst>
              <a:ext uri="{FF2B5EF4-FFF2-40B4-BE49-F238E27FC236}">
                <a16:creationId xmlns:a16="http://schemas.microsoft.com/office/drawing/2014/main" id="{24BCE236-5DCB-08C0-0E81-026D91E22D3F}"/>
              </a:ext>
            </a:extLst>
          </p:cNvPr>
          <p:cNvCxnSpPr>
            <a:cxnSpLocks/>
          </p:cNvCxnSpPr>
          <p:nvPr/>
        </p:nvCxnSpPr>
        <p:spPr>
          <a:xfrm flipH="1">
            <a:off x="2551286" y="2186254"/>
            <a:ext cx="289746" cy="0"/>
          </a:xfrm>
          <a:prstGeom prst="line">
            <a:avLst/>
          </a:prstGeom>
          <a:ln>
            <a:solidFill>
              <a:srgbClr val="C416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633E449A-49CB-2D5B-E78D-1256866AC4A1}"/>
              </a:ext>
            </a:extLst>
          </p:cNvPr>
          <p:cNvCxnSpPr>
            <a:cxnSpLocks/>
          </p:cNvCxnSpPr>
          <p:nvPr/>
        </p:nvCxnSpPr>
        <p:spPr>
          <a:xfrm flipH="1">
            <a:off x="3579463" y="2297124"/>
            <a:ext cx="2350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FB83689D-6BB3-C188-58F7-CF0B7447FAC2}"/>
              </a:ext>
            </a:extLst>
          </p:cNvPr>
          <p:cNvCxnSpPr>
            <a:cxnSpLocks/>
          </p:cNvCxnSpPr>
          <p:nvPr/>
        </p:nvCxnSpPr>
        <p:spPr>
          <a:xfrm>
            <a:off x="3588642" y="2297124"/>
            <a:ext cx="6968" cy="17860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85">
            <a:extLst>
              <a:ext uri="{FF2B5EF4-FFF2-40B4-BE49-F238E27FC236}">
                <a16:creationId xmlns:a16="http://schemas.microsoft.com/office/drawing/2014/main" id="{91CD9E88-EA13-B6AB-D2F5-1495210C81B9}"/>
              </a:ext>
            </a:extLst>
          </p:cNvPr>
          <p:cNvCxnSpPr>
            <a:cxnSpLocks/>
          </p:cNvCxnSpPr>
          <p:nvPr/>
        </p:nvCxnSpPr>
        <p:spPr>
          <a:xfrm>
            <a:off x="3520242" y="2183674"/>
            <a:ext cx="0" cy="1691297"/>
          </a:xfrm>
          <a:prstGeom prst="line">
            <a:avLst/>
          </a:prstGeom>
          <a:ln>
            <a:solidFill>
              <a:srgbClr val="C416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8BCED3EC-7B36-6D5E-3A0B-EDE620ED7C26}"/>
              </a:ext>
            </a:extLst>
          </p:cNvPr>
          <p:cNvCxnSpPr>
            <a:cxnSpLocks/>
          </p:cNvCxnSpPr>
          <p:nvPr/>
        </p:nvCxnSpPr>
        <p:spPr>
          <a:xfrm flipH="1">
            <a:off x="3588642" y="2730874"/>
            <a:ext cx="2350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Gerader Verbinder 87">
            <a:extLst>
              <a:ext uri="{FF2B5EF4-FFF2-40B4-BE49-F238E27FC236}">
                <a16:creationId xmlns:a16="http://schemas.microsoft.com/office/drawing/2014/main" id="{62412E65-47FD-B89B-F64C-548640631D3C}"/>
              </a:ext>
            </a:extLst>
          </p:cNvPr>
          <p:cNvCxnSpPr>
            <a:cxnSpLocks/>
          </p:cNvCxnSpPr>
          <p:nvPr/>
        </p:nvCxnSpPr>
        <p:spPr>
          <a:xfrm flipH="1">
            <a:off x="3533992" y="2662474"/>
            <a:ext cx="289746" cy="0"/>
          </a:xfrm>
          <a:prstGeom prst="line">
            <a:avLst/>
          </a:prstGeom>
          <a:ln>
            <a:solidFill>
              <a:srgbClr val="C416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C650A301-F5CA-9A83-096D-BEA95315C8F7}"/>
              </a:ext>
            </a:extLst>
          </p:cNvPr>
          <p:cNvCxnSpPr>
            <a:cxnSpLocks/>
          </p:cNvCxnSpPr>
          <p:nvPr/>
        </p:nvCxnSpPr>
        <p:spPr>
          <a:xfrm flipH="1">
            <a:off x="3508886" y="2186254"/>
            <a:ext cx="289746" cy="0"/>
          </a:xfrm>
          <a:prstGeom prst="line">
            <a:avLst/>
          </a:prstGeom>
          <a:ln>
            <a:solidFill>
              <a:srgbClr val="C416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Gerader Verbinder 89">
            <a:extLst>
              <a:ext uri="{FF2B5EF4-FFF2-40B4-BE49-F238E27FC236}">
                <a16:creationId xmlns:a16="http://schemas.microsoft.com/office/drawing/2014/main" id="{263EC39F-D890-DA32-916A-2BEF64C8C51A}"/>
              </a:ext>
            </a:extLst>
          </p:cNvPr>
          <p:cNvCxnSpPr>
            <a:cxnSpLocks/>
          </p:cNvCxnSpPr>
          <p:nvPr/>
        </p:nvCxnSpPr>
        <p:spPr>
          <a:xfrm flipH="1">
            <a:off x="4514554" y="2252520"/>
            <a:ext cx="2350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Gerader Verbinder 90">
            <a:extLst>
              <a:ext uri="{FF2B5EF4-FFF2-40B4-BE49-F238E27FC236}">
                <a16:creationId xmlns:a16="http://schemas.microsoft.com/office/drawing/2014/main" id="{A4A56F79-0B58-9BA8-354F-27D51A3CDF24}"/>
              </a:ext>
            </a:extLst>
          </p:cNvPr>
          <p:cNvCxnSpPr>
            <a:cxnSpLocks/>
          </p:cNvCxnSpPr>
          <p:nvPr/>
        </p:nvCxnSpPr>
        <p:spPr>
          <a:xfrm>
            <a:off x="4523733" y="2252520"/>
            <a:ext cx="6883" cy="18306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Gerader Verbinder 91">
            <a:extLst>
              <a:ext uri="{FF2B5EF4-FFF2-40B4-BE49-F238E27FC236}">
                <a16:creationId xmlns:a16="http://schemas.microsoft.com/office/drawing/2014/main" id="{0E61BA6C-CF41-F482-4253-A95ECB3C3BA5}"/>
              </a:ext>
            </a:extLst>
          </p:cNvPr>
          <p:cNvCxnSpPr>
            <a:cxnSpLocks/>
          </p:cNvCxnSpPr>
          <p:nvPr/>
        </p:nvCxnSpPr>
        <p:spPr>
          <a:xfrm>
            <a:off x="4455333" y="2139070"/>
            <a:ext cx="0" cy="1735901"/>
          </a:xfrm>
          <a:prstGeom prst="line">
            <a:avLst/>
          </a:prstGeom>
          <a:ln>
            <a:solidFill>
              <a:srgbClr val="C416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Gerader Verbinder 92">
            <a:extLst>
              <a:ext uri="{FF2B5EF4-FFF2-40B4-BE49-F238E27FC236}">
                <a16:creationId xmlns:a16="http://schemas.microsoft.com/office/drawing/2014/main" id="{65141F66-33AD-A1D8-B945-22B555C2F3E1}"/>
              </a:ext>
            </a:extLst>
          </p:cNvPr>
          <p:cNvCxnSpPr>
            <a:cxnSpLocks/>
          </p:cNvCxnSpPr>
          <p:nvPr/>
        </p:nvCxnSpPr>
        <p:spPr>
          <a:xfrm flipH="1">
            <a:off x="4523733" y="2686270"/>
            <a:ext cx="2350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Gerader Verbinder 93">
            <a:extLst>
              <a:ext uri="{FF2B5EF4-FFF2-40B4-BE49-F238E27FC236}">
                <a16:creationId xmlns:a16="http://schemas.microsoft.com/office/drawing/2014/main" id="{0DD06EDD-7E3F-BFB4-E2E0-DE04B7FE711B}"/>
              </a:ext>
            </a:extLst>
          </p:cNvPr>
          <p:cNvCxnSpPr>
            <a:cxnSpLocks/>
          </p:cNvCxnSpPr>
          <p:nvPr/>
        </p:nvCxnSpPr>
        <p:spPr>
          <a:xfrm flipH="1">
            <a:off x="4469083" y="2617870"/>
            <a:ext cx="289746" cy="0"/>
          </a:xfrm>
          <a:prstGeom prst="line">
            <a:avLst/>
          </a:prstGeom>
          <a:ln>
            <a:solidFill>
              <a:srgbClr val="C416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Gerader Verbinder 94">
            <a:extLst>
              <a:ext uri="{FF2B5EF4-FFF2-40B4-BE49-F238E27FC236}">
                <a16:creationId xmlns:a16="http://schemas.microsoft.com/office/drawing/2014/main" id="{54441FF2-A882-9418-936B-41BF927FF072}"/>
              </a:ext>
            </a:extLst>
          </p:cNvPr>
          <p:cNvCxnSpPr>
            <a:cxnSpLocks/>
          </p:cNvCxnSpPr>
          <p:nvPr/>
        </p:nvCxnSpPr>
        <p:spPr>
          <a:xfrm flipH="1">
            <a:off x="4443977" y="2141650"/>
            <a:ext cx="289746" cy="0"/>
          </a:xfrm>
          <a:prstGeom prst="line">
            <a:avLst/>
          </a:prstGeom>
          <a:ln>
            <a:solidFill>
              <a:srgbClr val="C416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Gerader Verbinder 95">
            <a:extLst>
              <a:ext uri="{FF2B5EF4-FFF2-40B4-BE49-F238E27FC236}">
                <a16:creationId xmlns:a16="http://schemas.microsoft.com/office/drawing/2014/main" id="{BDC02828-5309-75A8-371B-08301BF90D8D}"/>
              </a:ext>
            </a:extLst>
          </p:cNvPr>
          <p:cNvCxnSpPr>
            <a:cxnSpLocks/>
          </p:cNvCxnSpPr>
          <p:nvPr/>
        </p:nvCxnSpPr>
        <p:spPr>
          <a:xfrm flipH="1">
            <a:off x="5640642" y="3008568"/>
            <a:ext cx="289746" cy="0"/>
          </a:xfrm>
          <a:prstGeom prst="line">
            <a:avLst/>
          </a:prstGeom>
          <a:ln>
            <a:solidFill>
              <a:srgbClr val="C416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Gerader Verbinder 96">
            <a:extLst>
              <a:ext uri="{FF2B5EF4-FFF2-40B4-BE49-F238E27FC236}">
                <a16:creationId xmlns:a16="http://schemas.microsoft.com/office/drawing/2014/main" id="{41B2E99F-BF0B-7A26-328D-D800B943D046}"/>
              </a:ext>
            </a:extLst>
          </p:cNvPr>
          <p:cNvCxnSpPr>
            <a:cxnSpLocks/>
          </p:cNvCxnSpPr>
          <p:nvPr/>
        </p:nvCxnSpPr>
        <p:spPr>
          <a:xfrm flipH="1">
            <a:off x="5699863" y="2235798"/>
            <a:ext cx="2350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Gerader Verbinder 97">
            <a:extLst>
              <a:ext uri="{FF2B5EF4-FFF2-40B4-BE49-F238E27FC236}">
                <a16:creationId xmlns:a16="http://schemas.microsoft.com/office/drawing/2014/main" id="{6F19CBD4-14CB-F420-7DF4-AB17A803192D}"/>
              </a:ext>
            </a:extLst>
          </p:cNvPr>
          <p:cNvCxnSpPr>
            <a:cxnSpLocks/>
          </p:cNvCxnSpPr>
          <p:nvPr/>
        </p:nvCxnSpPr>
        <p:spPr>
          <a:xfrm>
            <a:off x="5709042" y="2235798"/>
            <a:ext cx="1" cy="18701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id="{C8660D52-B6ED-3D37-BAAA-5D0A9A14EEE1}"/>
              </a:ext>
            </a:extLst>
          </p:cNvPr>
          <p:cNvCxnSpPr>
            <a:cxnSpLocks/>
          </p:cNvCxnSpPr>
          <p:nvPr/>
        </p:nvCxnSpPr>
        <p:spPr>
          <a:xfrm>
            <a:off x="5640642" y="2122348"/>
            <a:ext cx="0" cy="1752623"/>
          </a:xfrm>
          <a:prstGeom prst="line">
            <a:avLst/>
          </a:prstGeom>
          <a:ln>
            <a:solidFill>
              <a:srgbClr val="C416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Gerader Verbinder 99">
            <a:extLst>
              <a:ext uri="{FF2B5EF4-FFF2-40B4-BE49-F238E27FC236}">
                <a16:creationId xmlns:a16="http://schemas.microsoft.com/office/drawing/2014/main" id="{57546698-A840-5C83-3213-3D9C30FDF078}"/>
              </a:ext>
            </a:extLst>
          </p:cNvPr>
          <p:cNvCxnSpPr>
            <a:cxnSpLocks/>
          </p:cNvCxnSpPr>
          <p:nvPr/>
        </p:nvCxnSpPr>
        <p:spPr>
          <a:xfrm flipH="1">
            <a:off x="5709042" y="2669548"/>
            <a:ext cx="2350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Gerader Verbinder 100">
            <a:extLst>
              <a:ext uri="{FF2B5EF4-FFF2-40B4-BE49-F238E27FC236}">
                <a16:creationId xmlns:a16="http://schemas.microsoft.com/office/drawing/2014/main" id="{374C810C-59E0-936D-D3C8-1A02389DC3DC}"/>
              </a:ext>
            </a:extLst>
          </p:cNvPr>
          <p:cNvCxnSpPr>
            <a:cxnSpLocks/>
          </p:cNvCxnSpPr>
          <p:nvPr/>
        </p:nvCxnSpPr>
        <p:spPr>
          <a:xfrm flipH="1">
            <a:off x="5700511" y="3129645"/>
            <a:ext cx="2350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Gerader Verbinder 101">
            <a:extLst>
              <a:ext uri="{FF2B5EF4-FFF2-40B4-BE49-F238E27FC236}">
                <a16:creationId xmlns:a16="http://schemas.microsoft.com/office/drawing/2014/main" id="{C08908DE-1173-86AF-4A91-313D7DCEC4EC}"/>
              </a:ext>
            </a:extLst>
          </p:cNvPr>
          <p:cNvCxnSpPr>
            <a:cxnSpLocks/>
          </p:cNvCxnSpPr>
          <p:nvPr/>
        </p:nvCxnSpPr>
        <p:spPr>
          <a:xfrm flipH="1">
            <a:off x="5654392" y="2601148"/>
            <a:ext cx="289746" cy="0"/>
          </a:xfrm>
          <a:prstGeom prst="line">
            <a:avLst/>
          </a:prstGeom>
          <a:ln>
            <a:solidFill>
              <a:srgbClr val="C416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Gerader Verbinder 102">
            <a:extLst>
              <a:ext uri="{FF2B5EF4-FFF2-40B4-BE49-F238E27FC236}">
                <a16:creationId xmlns:a16="http://schemas.microsoft.com/office/drawing/2014/main" id="{BEB72403-BDDD-D4BE-ED4A-A7BE59EAA6BF}"/>
              </a:ext>
            </a:extLst>
          </p:cNvPr>
          <p:cNvCxnSpPr>
            <a:cxnSpLocks/>
          </p:cNvCxnSpPr>
          <p:nvPr/>
        </p:nvCxnSpPr>
        <p:spPr>
          <a:xfrm flipH="1">
            <a:off x="5629286" y="2124928"/>
            <a:ext cx="289746" cy="0"/>
          </a:xfrm>
          <a:prstGeom prst="line">
            <a:avLst/>
          </a:prstGeom>
          <a:ln>
            <a:solidFill>
              <a:srgbClr val="C416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feld 103">
            <a:extLst>
              <a:ext uri="{FF2B5EF4-FFF2-40B4-BE49-F238E27FC236}">
                <a16:creationId xmlns:a16="http://schemas.microsoft.com/office/drawing/2014/main" id="{EEA316E3-62C9-D2DF-B745-1E8568400CAA}"/>
              </a:ext>
            </a:extLst>
          </p:cNvPr>
          <p:cNvSpPr txBox="1"/>
          <p:nvPr/>
        </p:nvSpPr>
        <p:spPr>
          <a:xfrm>
            <a:off x="2021256" y="4167274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/>
              <a:t>T</a:t>
            </a:r>
            <a:r>
              <a:rPr lang="de-AT" b="1" baseline="-25000" dirty="0"/>
              <a:t>RL</a:t>
            </a:r>
          </a:p>
        </p:txBody>
      </p:sp>
      <p:sp>
        <p:nvSpPr>
          <p:cNvPr id="105" name="Ellipse 104">
            <a:extLst>
              <a:ext uri="{FF2B5EF4-FFF2-40B4-BE49-F238E27FC236}">
                <a16:creationId xmlns:a16="http://schemas.microsoft.com/office/drawing/2014/main" id="{E8595CB9-4F63-8F64-80C1-46A2CD9EEDAC}"/>
              </a:ext>
            </a:extLst>
          </p:cNvPr>
          <p:cNvSpPr/>
          <p:nvPr/>
        </p:nvSpPr>
        <p:spPr>
          <a:xfrm>
            <a:off x="4694537" y="2648814"/>
            <a:ext cx="79756" cy="9692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6" name="Textfeld 105">
            <a:extLst>
              <a:ext uri="{FF2B5EF4-FFF2-40B4-BE49-F238E27FC236}">
                <a16:creationId xmlns:a16="http://schemas.microsoft.com/office/drawing/2014/main" id="{E25BF41F-CF44-6224-2154-24A766D4D016}"/>
              </a:ext>
            </a:extLst>
          </p:cNvPr>
          <p:cNvSpPr txBox="1"/>
          <p:nvPr/>
        </p:nvSpPr>
        <p:spPr>
          <a:xfrm>
            <a:off x="4558548" y="2701419"/>
            <a:ext cx="359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/>
              <a:t>T</a:t>
            </a:r>
            <a:r>
              <a:rPr lang="de-AT" sz="1200" baseline="-25000" dirty="0"/>
              <a:t>RL</a:t>
            </a:r>
          </a:p>
        </p:txBody>
      </p:sp>
      <p:sp>
        <p:nvSpPr>
          <p:cNvPr id="107" name="Textfeld 106">
            <a:extLst>
              <a:ext uri="{FF2B5EF4-FFF2-40B4-BE49-F238E27FC236}">
                <a16:creationId xmlns:a16="http://schemas.microsoft.com/office/drawing/2014/main" id="{427E82BD-BB72-799C-36EB-BCACA0BADB41}"/>
              </a:ext>
            </a:extLst>
          </p:cNvPr>
          <p:cNvSpPr txBox="1"/>
          <p:nvPr/>
        </p:nvSpPr>
        <p:spPr>
          <a:xfrm>
            <a:off x="1680430" y="346769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T</a:t>
            </a:r>
            <a:r>
              <a:rPr lang="de-AT" baseline="-25000" dirty="0"/>
              <a:t>VL</a:t>
            </a:r>
          </a:p>
        </p:txBody>
      </p:sp>
      <p:pic>
        <p:nvPicPr>
          <p:cNvPr id="108" name="Grafik 107" descr="Solarmodule Silhouette">
            <a:extLst>
              <a:ext uri="{FF2B5EF4-FFF2-40B4-BE49-F238E27FC236}">
                <a16:creationId xmlns:a16="http://schemas.microsoft.com/office/drawing/2014/main" id="{4A910302-D98D-6692-65DA-AE4A5C040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3817" y="4411193"/>
            <a:ext cx="914400" cy="914400"/>
          </a:xfrm>
          <a:prstGeom prst="rect">
            <a:avLst/>
          </a:prstGeom>
        </p:spPr>
      </p:pic>
      <p:sp>
        <p:nvSpPr>
          <p:cNvPr id="109" name="Textfeld 108">
            <a:extLst>
              <a:ext uri="{FF2B5EF4-FFF2-40B4-BE49-F238E27FC236}">
                <a16:creationId xmlns:a16="http://schemas.microsoft.com/office/drawing/2014/main" id="{4533778A-264E-A0B2-2B22-42E4BB7E8FEA}"/>
              </a:ext>
            </a:extLst>
          </p:cNvPr>
          <p:cNvSpPr txBox="1"/>
          <p:nvPr/>
        </p:nvSpPr>
        <p:spPr>
          <a:xfrm>
            <a:off x="4124006" y="4653284"/>
            <a:ext cx="1269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Solaranlage</a:t>
            </a:r>
            <a:endParaRPr lang="en-US" dirty="0"/>
          </a:p>
        </p:txBody>
      </p:sp>
      <p:cxnSp>
        <p:nvCxnSpPr>
          <p:cNvPr id="110" name="Gerader Verbinder 109">
            <a:extLst>
              <a:ext uri="{FF2B5EF4-FFF2-40B4-BE49-F238E27FC236}">
                <a16:creationId xmlns:a16="http://schemas.microsoft.com/office/drawing/2014/main" id="{5EFBAA2F-7333-77D6-8FFB-DDF05E6F2F22}"/>
              </a:ext>
            </a:extLst>
          </p:cNvPr>
          <p:cNvCxnSpPr>
            <a:cxnSpLocks/>
          </p:cNvCxnSpPr>
          <p:nvPr/>
        </p:nvCxnSpPr>
        <p:spPr>
          <a:xfrm flipH="1" flipV="1">
            <a:off x="1819202" y="4098840"/>
            <a:ext cx="614027" cy="3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Gerader Verbinder 110">
            <a:extLst>
              <a:ext uri="{FF2B5EF4-FFF2-40B4-BE49-F238E27FC236}">
                <a16:creationId xmlns:a16="http://schemas.microsoft.com/office/drawing/2014/main" id="{FEE42FB7-8CE7-B239-3CDB-2F50DE39E6F2}"/>
              </a:ext>
            </a:extLst>
          </p:cNvPr>
          <p:cNvCxnSpPr>
            <a:cxnSpLocks/>
          </p:cNvCxnSpPr>
          <p:nvPr/>
        </p:nvCxnSpPr>
        <p:spPr>
          <a:xfrm flipV="1">
            <a:off x="2420194" y="4083184"/>
            <a:ext cx="0" cy="92748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Gerader Verbinder 111">
            <a:extLst>
              <a:ext uri="{FF2B5EF4-FFF2-40B4-BE49-F238E27FC236}">
                <a16:creationId xmlns:a16="http://schemas.microsoft.com/office/drawing/2014/main" id="{6E684B0E-F256-59B8-F248-81E9670FB100}"/>
              </a:ext>
            </a:extLst>
          </p:cNvPr>
          <p:cNvCxnSpPr>
            <a:cxnSpLocks/>
          </p:cNvCxnSpPr>
          <p:nvPr/>
        </p:nvCxnSpPr>
        <p:spPr>
          <a:xfrm flipH="1" flipV="1">
            <a:off x="2431656" y="4997600"/>
            <a:ext cx="544538" cy="448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3" name="Inhaltsplatzhalter 5" descr="Start Silhouette">
            <a:extLst>
              <a:ext uri="{FF2B5EF4-FFF2-40B4-BE49-F238E27FC236}">
                <a16:creationId xmlns:a16="http://schemas.microsoft.com/office/drawing/2014/main" id="{C650AB29-6A9A-F60A-E90B-33BEA32ED3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1062961" y="5480831"/>
            <a:ext cx="478969" cy="4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Textfeld 113">
            <a:extLst>
              <a:ext uri="{FF2B5EF4-FFF2-40B4-BE49-F238E27FC236}">
                <a16:creationId xmlns:a16="http://schemas.microsoft.com/office/drawing/2014/main" id="{BF135518-07DD-05C4-DA40-04ECCB1F68F2}"/>
              </a:ext>
            </a:extLst>
          </p:cNvPr>
          <p:cNvSpPr txBox="1"/>
          <p:nvPr/>
        </p:nvSpPr>
        <p:spPr>
          <a:xfrm>
            <a:off x="1604542" y="5549206"/>
            <a:ext cx="3027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optimierte Übergabestationen</a:t>
            </a:r>
          </a:p>
        </p:txBody>
      </p:sp>
      <p:pic>
        <p:nvPicPr>
          <p:cNvPr id="115" name="Inhaltsplatzhalter 5" descr="Start Silhouette">
            <a:extLst>
              <a:ext uri="{FF2B5EF4-FFF2-40B4-BE49-F238E27FC236}">
                <a16:creationId xmlns:a16="http://schemas.microsoft.com/office/drawing/2014/main" id="{8C1CBF8A-16EF-9DE1-C335-4F6747ED4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5958302" y="1882863"/>
            <a:ext cx="478969" cy="4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Inhaltsplatzhalter 5" descr="Start Silhouette">
            <a:extLst>
              <a:ext uri="{FF2B5EF4-FFF2-40B4-BE49-F238E27FC236}">
                <a16:creationId xmlns:a16="http://schemas.microsoft.com/office/drawing/2014/main" id="{DCD74154-3886-93C3-92DB-649EB2FFBD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5952669" y="2305022"/>
            <a:ext cx="478969" cy="4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Inhaltsplatzhalter 5" descr="Start Silhouette">
            <a:extLst>
              <a:ext uri="{FF2B5EF4-FFF2-40B4-BE49-F238E27FC236}">
                <a16:creationId xmlns:a16="http://schemas.microsoft.com/office/drawing/2014/main" id="{7F347DBE-2425-B170-2620-606AC026F0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5952669" y="2759174"/>
            <a:ext cx="478969" cy="4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Inhaltsplatzhalter 5" descr="Start Silhouette">
            <a:extLst>
              <a:ext uri="{FF2B5EF4-FFF2-40B4-BE49-F238E27FC236}">
                <a16:creationId xmlns:a16="http://schemas.microsoft.com/office/drawing/2014/main" id="{8FB500DD-6763-C0FB-380B-8A547C7B15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auto">
          <a:xfrm>
            <a:off x="4737573" y="1891830"/>
            <a:ext cx="478969" cy="4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Inhaltsplatzhalter 5" descr="Start Silhouette">
            <a:extLst>
              <a:ext uri="{FF2B5EF4-FFF2-40B4-BE49-F238E27FC236}">
                <a16:creationId xmlns:a16="http://schemas.microsoft.com/office/drawing/2014/main" id="{6B848675-A6C2-4F34-5084-A907457FE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 bwMode="auto">
          <a:xfrm>
            <a:off x="4758828" y="2370799"/>
            <a:ext cx="478969" cy="4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Inhaltsplatzhalter 5" descr="Start Silhouette">
            <a:extLst>
              <a:ext uri="{FF2B5EF4-FFF2-40B4-BE49-F238E27FC236}">
                <a16:creationId xmlns:a16="http://schemas.microsoft.com/office/drawing/2014/main" id="{41D4A3FC-23DF-6594-0E8D-B70FD78D98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auto">
          <a:xfrm>
            <a:off x="3813003" y="1910500"/>
            <a:ext cx="478969" cy="4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Ellipse 120">
            <a:extLst>
              <a:ext uri="{FF2B5EF4-FFF2-40B4-BE49-F238E27FC236}">
                <a16:creationId xmlns:a16="http://schemas.microsoft.com/office/drawing/2014/main" id="{29154518-458D-D09B-9C5D-E8C67560ACE1}"/>
              </a:ext>
            </a:extLst>
          </p:cNvPr>
          <p:cNvSpPr/>
          <p:nvPr/>
        </p:nvSpPr>
        <p:spPr>
          <a:xfrm>
            <a:off x="4300328" y="2373379"/>
            <a:ext cx="1214131" cy="664935"/>
          </a:xfrm>
          <a:prstGeom prst="ellipse">
            <a:avLst/>
          </a:prstGeom>
          <a:noFill/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336676F3-182D-03C5-DB8F-04E032C27921}"/>
              </a:ext>
            </a:extLst>
          </p:cNvPr>
          <p:cNvSpPr/>
          <p:nvPr/>
        </p:nvSpPr>
        <p:spPr>
          <a:xfrm>
            <a:off x="70653" y="2669549"/>
            <a:ext cx="1957343" cy="1977892"/>
          </a:xfrm>
          <a:prstGeom prst="ellipse">
            <a:avLst/>
          </a:prstGeom>
          <a:noFill/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C568F4EF-A2DF-B2CA-70E0-95FDBBD08C42}"/>
              </a:ext>
            </a:extLst>
          </p:cNvPr>
          <p:cNvSpPr/>
          <p:nvPr/>
        </p:nvSpPr>
        <p:spPr>
          <a:xfrm>
            <a:off x="70653" y="1744648"/>
            <a:ext cx="7188147" cy="3714959"/>
          </a:xfrm>
          <a:prstGeom prst="ellipse">
            <a:avLst/>
          </a:prstGeom>
          <a:noFill/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D9E287D6-CF04-1757-C25D-5C94B6AA76A5}"/>
              </a:ext>
            </a:extLst>
          </p:cNvPr>
          <p:cNvSpPr/>
          <p:nvPr/>
        </p:nvSpPr>
        <p:spPr>
          <a:xfrm>
            <a:off x="2599590" y="4298317"/>
            <a:ext cx="1548487" cy="1053758"/>
          </a:xfrm>
          <a:prstGeom prst="ellipse">
            <a:avLst/>
          </a:prstGeom>
          <a:noFill/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AE236B6C-B5E9-53E4-0F30-388A3FCC4552}"/>
              </a:ext>
            </a:extLst>
          </p:cNvPr>
          <p:cNvSpPr/>
          <p:nvPr/>
        </p:nvSpPr>
        <p:spPr>
          <a:xfrm>
            <a:off x="2389683" y="4053259"/>
            <a:ext cx="94854" cy="1053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6" name="Textfeld 125">
            <a:extLst>
              <a:ext uri="{FF2B5EF4-FFF2-40B4-BE49-F238E27FC236}">
                <a16:creationId xmlns:a16="http://schemas.microsoft.com/office/drawing/2014/main" id="{D9CED012-3A97-D01B-DE39-6CC0C272EBDE}"/>
              </a:ext>
            </a:extLst>
          </p:cNvPr>
          <p:cNvSpPr txBox="1"/>
          <p:nvPr/>
        </p:nvSpPr>
        <p:spPr>
          <a:xfrm>
            <a:off x="5185297" y="20624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chemeClr val="accent4"/>
                </a:solidFill>
              </a:rPr>
              <a:t>2</a:t>
            </a:r>
          </a:p>
        </p:txBody>
      </p:sp>
      <p:sp>
        <p:nvSpPr>
          <p:cNvPr id="127" name="Textfeld 126">
            <a:extLst>
              <a:ext uri="{FF2B5EF4-FFF2-40B4-BE49-F238E27FC236}">
                <a16:creationId xmlns:a16="http://schemas.microsoft.com/office/drawing/2014/main" id="{C765A6F2-15D5-0AF3-16E5-8CF6B699DAEB}"/>
              </a:ext>
            </a:extLst>
          </p:cNvPr>
          <p:cNvSpPr txBox="1"/>
          <p:nvPr/>
        </p:nvSpPr>
        <p:spPr>
          <a:xfrm>
            <a:off x="1397966" y="23743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B4E2EB37-9E3D-E789-73C1-EDE41B1DABDF}"/>
              </a:ext>
            </a:extLst>
          </p:cNvPr>
          <p:cNvSpPr txBox="1"/>
          <p:nvPr/>
        </p:nvSpPr>
        <p:spPr>
          <a:xfrm>
            <a:off x="3968857" y="41857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9009A1DC-86CB-907C-9551-1D0703000A6D}"/>
              </a:ext>
            </a:extLst>
          </p:cNvPr>
          <p:cNvSpPr txBox="1"/>
          <p:nvPr/>
        </p:nvSpPr>
        <p:spPr>
          <a:xfrm>
            <a:off x="806647" y="19647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chemeClr val="accent4"/>
                </a:solidFill>
              </a:rPr>
              <a:t>3</a:t>
            </a:r>
          </a:p>
        </p:txBody>
      </p:sp>
      <p:pic>
        <p:nvPicPr>
          <p:cNvPr id="130" name="Inhaltsplatzhalter 5" descr="Start Silhouette">
            <a:extLst>
              <a:ext uri="{FF2B5EF4-FFF2-40B4-BE49-F238E27FC236}">
                <a16:creationId xmlns:a16="http://schemas.microsoft.com/office/drawing/2014/main" id="{09487C1D-6829-344C-D31A-B4C4FB8CC6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auto">
          <a:xfrm>
            <a:off x="3812443" y="2400705"/>
            <a:ext cx="478969" cy="4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Inhaltsplatzhalter 5" descr="Start Silhouette">
            <a:extLst>
              <a:ext uri="{FF2B5EF4-FFF2-40B4-BE49-F238E27FC236}">
                <a16:creationId xmlns:a16="http://schemas.microsoft.com/office/drawing/2014/main" id="{B537BE04-C166-F173-7AA0-7CBEFC6D32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auto">
          <a:xfrm>
            <a:off x="2873834" y="1933534"/>
            <a:ext cx="478969" cy="4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Inhaltsplatzhalter 5" descr="Start Silhouette">
            <a:extLst>
              <a:ext uri="{FF2B5EF4-FFF2-40B4-BE49-F238E27FC236}">
                <a16:creationId xmlns:a16="http://schemas.microsoft.com/office/drawing/2014/main" id="{4269B55C-24B0-5D7E-E211-9AF1A661A7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auto">
          <a:xfrm>
            <a:off x="2881031" y="2357889"/>
            <a:ext cx="478969" cy="4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Inhaltsplatzhalter 5" descr="Start Silhouette">
            <a:extLst>
              <a:ext uri="{FF2B5EF4-FFF2-40B4-BE49-F238E27FC236}">
                <a16:creationId xmlns:a16="http://schemas.microsoft.com/office/drawing/2014/main" id="{2F4A4312-01A1-9AB7-51DE-F9C45FAC59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auto">
          <a:xfrm>
            <a:off x="2856439" y="2799274"/>
            <a:ext cx="478969" cy="4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87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26" grpId="0"/>
      <p:bldP spid="127" grpId="0"/>
      <p:bldP spid="128" grpId="0"/>
      <p:bldP spid="1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A6CBC9B-C642-16B8-2231-1109B4C42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>
                <a:latin typeface="+mn-lt"/>
              </a:rPr>
              <a:t>Untersuchung verschiedener Methoden</a:t>
            </a:r>
          </a:p>
          <a:p>
            <a:pPr lvl="1">
              <a:lnSpc>
                <a:spcPct val="130000"/>
              </a:lnSpc>
            </a:pPr>
            <a:r>
              <a:rPr lang="de-AT" sz="2000" dirty="0">
                <a:latin typeface="+mn-lt"/>
              </a:rPr>
              <a:t>Künstliche Neuronale Netze:</a:t>
            </a:r>
          </a:p>
          <a:p>
            <a:pPr marL="1200150" lvl="3" indent="-342900">
              <a:lnSpc>
                <a:spcPct val="130000"/>
              </a:lnSpc>
            </a:pPr>
            <a:r>
              <a:rPr lang="de-AT" dirty="0">
                <a:latin typeface="+mn-lt"/>
              </a:rPr>
              <a:t>Lineares Modell (zu Referenzzwecken)</a:t>
            </a:r>
          </a:p>
          <a:p>
            <a:pPr marL="1200150" lvl="3" indent="-342900">
              <a:lnSpc>
                <a:spcPct val="130000"/>
              </a:lnSpc>
            </a:pPr>
            <a:r>
              <a:rPr lang="en-US" dirty="0">
                <a:latin typeface="+mn-lt"/>
              </a:rPr>
              <a:t>Dense Layer Modell</a:t>
            </a:r>
            <a:endParaRPr lang="de-AT" dirty="0">
              <a:latin typeface="+mn-lt"/>
            </a:endParaRPr>
          </a:p>
          <a:p>
            <a:pPr marL="1200150" lvl="3" indent="-342900">
              <a:lnSpc>
                <a:spcPct val="130000"/>
              </a:lnSpc>
            </a:pPr>
            <a:r>
              <a:rPr lang="en-US" dirty="0">
                <a:latin typeface="+mn-lt"/>
              </a:rPr>
              <a:t>Convolutional Neural Network</a:t>
            </a:r>
            <a:endParaRPr lang="de-AT" dirty="0">
              <a:latin typeface="+mn-lt"/>
            </a:endParaRPr>
          </a:p>
          <a:p>
            <a:pPr marL="1200150" lvl="3" indent="-342900">
              <a:lnSpc>
                <a:spcPct val="130000"/>
              </a:lnSpc>
            </a:pPr>
            <a:r>
              <a:rPr lang="en-US" dirty="0" err="1">
                <a:latin typeface="+mn-lt"/>
              </a:rPr>
              <a:t>Rekurrentes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Neuronales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Netzwerk</a:t>
            </a:r>
            <a:endParaRPr lang="de-AT" dirty="0">
              <a:latin typeface="+mn-lt"/>
            </a:endParaRPr>
          </a:p>
          <a:p>
            <a:pPr marL="1200150" lvl="3" indent="-342900">
              <a:lnSpc>
                <a:spcPct val="130000"/>
              </a:lnSpc>
            </a:pPr>
            <a:r>
              <a:rPr lang="en-US" dirty="0" err="1">
                <a:latin typeface="+mn-lt"/>
              </a:rPr>
              <a:t>Autoregressives</a:t>
            </a:r>
            <a:r>
              <a:rPr lang="en-US" dirty="0">
                <a:latin typeface="+mn-lt"/>
              </a:rPr>
              <a:t> Modell</a:t>
            </a:r>
            <a:endParaRPr lang="de-AT" dirty="0">
              <a:latin typeface="+mn-lt"/>
            </a:endParaRPr>
          </a:p>
          <a:p>
            <a:pPr lvl="1">
              <a:lnSpc>
                <a:spcPct val="130000"/>
              </a:lnSpc>
            </a:pPr>
            <a:r>
              <a:rPr lang="de-AT" sz="2000" dirty="0">
                <a:latin typeface="+mn-lt"/>
              </a:rPr>
              <a:t>Support Vector Regression (SVR)</a:t>
            </a:r>
          </a:p>
          <a:p>
            <a:pPr lvl="2">
              <a:lnSpc>
                <a:spcPct val="130000"/>
              </a:lnSpc>
            </a:pPr>
            <a:r>
              <a:rPr lang="de-AT" sz="2000" dirty="0">
                <a:latin typeface="+mn-lt"/>
              </a:rPr>
              <a:t>Direkte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err="1">
                <a:latin typeface="+mn-lt"/>
              </a:rPr>
              <a:t>Methode</a:t>
            </a:r>
            <a:endParaRPr lang="de-AT" sz="2000" dirty="0">
              <a:latin typeface="+mn-lt"/>
            </a:endParaRPr>
          </a:p>
          <a:p>
            <a:pPr lvl="2">
              <a:lnSpc>
                <a:spcPct val="130000"/>
              </a:lnSpc>
            </a:pPr>
            <a:r>
              <a:rPr lang="en-US" sz="2000" dirty="0">
                <a:latin typeface="+mn-lt"/>
              </a:rPr>
              <a:t>Multi input multi output </a:t>
            </a:r>
            <a:r>
              <a:rPr lang="en-US" sz="2000" dirty="0" err="1">
                <a:latin typeface="+mn-lt"/>
              </a:rPr>
              <a:t>Methode</a:t>
            </a:r>
            <a:endParaRPr lang="en-US" sz="2000" dirty="0">
              <a:latin typeface="+mn-lt"/>
            </a:endParaRPr>
          </a:p>
          <a:p>
            <a:pPr marL="914400" lvl="2" indent="0">
              <a:lnSpc>
                <a:spcPct val="130000"/>
              </a:lnSpc>
              <a:buNone/>
            </a:pPr>
            <a:endParaRPr lang="de-AT" sz="2000" dirty="0"/>
          </a:p>
          <a:p>
            <a:pPr marL="457200" lvl="1" indent="0">
              <a:buNone/>
            </a:pPr>
            <a:endParaRPr lang="de-DE" dirty="0"/>
          </a:p>
          <a:p>
            <a:endParaRPr lang="de-DE" dirty="0"/>
          </a:p>
          <a:p>
            <a:endParaRPr lang="de-AT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3AD1189-5DCC-7258-F4BB-265596A1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0A87067D-80DA-C67D-B80B-DED509A7D8A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Prognose Gesamtlast - Methodenvergleich</a:t>
            </a:r>
            <a:endParaRPr lang="de-AT" dirty="0">
              <a:latin typeface="+mn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A91AB1-D686-3F03-96DE-A14E615A6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Folie </a:t>
            </a:r>
            <a:fld id="{F8ABB837-D082-461C-8E60-AA0A876B43C2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AF29F48-4DED-DDC2-CD57-FA5887B8A3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17" b="61034"/>
          <a:stretch/>
        </p:blipFill>
        <p:spPr>
          <a:xfrm>
            <a:off x="5837244" y="4357329"/>
            <a:ext cx="5762272" cy="126410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A559A87-2967-48B1-E8ED-31F4301028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066" b="1040"/>
          <a:stretch/>
        </p:blipFill>
        <p:spPr>
          <a:xfrm>
            <a:off x="5820128" y="5621433"/>
            <a:ext cx="5762272" cy="2052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34EC838-16CC-1571-E933-3F9CFE908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600" y="1759693"/>
            <a:ext cx="3740861" cy="229891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6359561-D88F-76F8-6F88-16C38F33B63D}"/>
              </a:ext>
            </a:extLst>
          </p:cNvPr>
          <p:cNvSpPr txBox="1"/>
          <p:nvPr/>
        </p:nvSpPr>
        <p:spPr>
          <a:xfrm>
            <a:off x="2452884" y="6011811"/>
            <a:ext cx="8371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b="1" dirty="0"/>
              <a:t>=&gt; Mit den meisten getesteten Methoden wurden ähnliche Ergebnisse erzielt </a:t>
            </a:r>
          </a:p>
        </p:txBody>
      </p:sp>
    </p:spTree>
    <p:extLst>
      <p:ext uri="{BB962C8B-B14F-4D97-AF65-F5344CB8AC3E}">
        <p14:creationId xmlns:p14="http://schemas.microsoft.com/office/powerpoint/2010/main" val="15401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3AD1189-5DCC-7258-F4BB-265596A1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0A87067D-80DA-C67D-B80B-DED509A7D8A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/>
              <a:t>Prognose Gesamtlast – Gewählte Methode 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A91AB1-D686-3F03-96DE-A14E615A6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Folie </a:t>
            </a:r>
            <a:fld id="{F8ABB837-D082-461C-8E60-AA0A876B43C2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7639DE29-63BE-C4ED-72AF-6F83B7112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13800"/>
            <a:ext cx="10972800" cy="4856400"/>
          </a:xfrm>
        </p:spPr>
        <p:txBody>
          <a:bodyPr/>
          <a:lstStyle/>
          <a:p>
            <a:pPr lvl="1" indent="-342900" algn="just"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de-AT" sz="2000" dirty="0" err="1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Dense</a:t>
            </a:r>
            <a:r>
              <a:rPr lang="de-AT" sz="2000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 Layer </a:t>
            </a:r>
            <a:r>
              <a:rPr lang="en-GB" sz="2000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KNN</a:t>
            </a:r>
            <a:endParaRPr lang="de-AT" sz="2000" dirty="0">
              <a:effectLst/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 indent="-342900" algn="just"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Inputdaten</a:t>
            </a:r>
            <a:r>
              <a:rPr lang="en-GB" sz="2000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de-AT" sz="2000" dirty="0">
              <a:effectLst/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2" indent="-285750" algn="just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de-AT" sz="2000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Leistung </a:t>
            </a:r>
          </a:p>
          <a:p>
            <a:pPr lvl="2" indent="-285750" algn="just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GB" sz="2000" dirty="0" err="1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Außenlufttemperatur</a:t>
            </a:r>
            <a:endParaRPr lang="de-AT" sz="2000" dirty="0">
              <a:effectLst/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2" indent="-285750" algn="just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de-AT" sz="2000" dirty="0" err="1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Zeitinfo</a:t>
            </a:r>
            <a:r>
              <a:rPr lang="de-AT" sz="2000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 (Sinus bzw. Cosinus für Tag, Woche und Jahr)</a:t>
            </a:r>
            <a:endParaRPr lang="de-AT" sz="2000" dirty="0">
              <a:effectLst/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 indent="-342900" algn="just"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de-AT" sz="2000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Zeitschritte der Inputdaten: 24 Stunden (96 Zeitschritte)</a:t>
            </a:r>
            <a:endParaRPr lang="de-AT" sz="2000" dirty="0">
              <a:effectLst/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 indent="-342900" algn="just"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de-AT" sz="2000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Aufbau: 2 Hidden Layer mit jeweils 4096 Neuronen</a:t>
            </a:r>
            <a:endParaRPr lang="de-AT" sz="2000" dirty="0">
              <a:effectLst/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 indent="-342900" algn="just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000" dirty="0" err="1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Aktivierungsfunktion</a:t>
            </a:r>
            <a:r>
              <a:rPr lang="en-GB" sz="2000" dirty="0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GB" sz="2000" dirty="0" err="1">
                <a:effectLst/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ReLu</a:t>
            </a:r>
            <a:endParaRPr lang="en-GB" sz="2000" dirty="0">
              <a:effectLst/>
              <a:latin typeface="+mn-lt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1" indent="-342900" algn="just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+mn-lt"/>
                <a:ea typeface="Cambria" panose="02040503050406030204" pitchFamily="18" charset="0"/>
              </a:rPr>
              <a:t>Output: </a:t>
            </a:r>
            <a:r>
              <a:rPr lang="en-GB" sz="2000" dirty="0" err="1">
                <a:latin typeface="+mn-lt"/>
                <a:ea typeface="Cambria" panose="02040503050406030204" pitchFamily="18" charset="0"/>
              </a:rPr>
              <a:t>Leistung</a:t>
            </a:r>
            <a:r>
              <a:rPr lang="en-GB" sz="2000" dirty="0">
                <a:latin typeface="+mn-lt"/>
                <a:ea typeface="Cambria" panose="02040503050406030204" pitchFamily="18" charset="0"/>
              </a:rPr>
              <a:t> für die </a:t>
            </a:r>
            <a:r>
              <a:rPr lang="en-GB" sz="2000" dirty="0" err="1">
                <a:latin typeface="+mn-lt"/>
                <a:ea typeface="Cambria" panose="02040503050406030204" pitchFamily="18" charset="0"/>
              </a:rPr>
              <a:t>nächsten</a:t>
            </a:r>
            <a:r>
              <a:rPr lang="en-GB" sz="2000" dirty="0">
                <a:latin typeface="+mn-lt"/>
                <a:ea typeface="Cambria" panose="02040503050406030204" pitchFamily="18" charset="0"/>
              </a:rPr>
              <a:t> 24 </a:t>
            </a:r>
            <a:r>
              <a:rPr lang="en-GB" sz="2000" dirty="0" err="1">
                <a:latin typeface="+mn-lt"/>
                <a:ea typeface="Cambria" panose="02040503050406030204" pitchFamily="18" charset="0"/>
              </a:rPr>
              <a:t>Stunden</a:t>
            </a:r>
            <a:endParaRPr lang="de-AT" sz="2000" dirty="0">
              <a:effectLst/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46838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A6CBC9B-C642-16B8-2231-1109B4C42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Prognose der Speichertemperatur zur Bestimmung der voraussichtlichen Beladezeit</a:t>
            </a:r>
          </a:p>
          <a:p>
            <a:endParaRPr lang="de-DE" dirty="0">
              <a:latin typeface="+mn-lt"/>
            </a:endParaRPr>
          </a:p>
          <a:p>
            <a:r>
              <a:rPr lang="de-DE" dirty="0">
                <a:latin typeface="+mn-lt"/>
              </a:rPr>
              <a:t>Deutlich größere Herausforderung!</a:t>
            </a:r>
          </a:p>
          <a:p>
            <a:endParaRPr lang="de-DE" dirty="0">
              <a:latin typeface="+mn-lt"/>
            </a:endParaRPr>
          </a:p>
          <a:p>
            <a:r>
              <a:rPr lang="de-DE" dirty="0">
                <a:latin typeface="+mn-lt"/>
              </a:rPr>
              <a:t>Stark unterschiedliche Ergebnisse je nach Speicher / Zapfverhalten</a:t>
            </a:r>
          </a:p>
          <a:p>
            <a:pPr lvl="1"/>
            <a:r>
              <a:rPr lang="de-DE" dirty="0">
                <a:latin typeface="+mn-lt"/>
              </a:rPr>
              <a:t>Eigenes Modell je Speicher</a:t>
            </a:r>
          </a:p>
          <a:p>
            <a:pPr lvl="1"/>
            <a:r>
              <a:rPr lang="de-DE" dirty="0">
                <a:latin typeface="+mn-lt"/>
              </a:rPr>
              <a:t>Mit zeitweise falschen Prognosen muss gerechnet werden</a:t>
            </a:r>
          </a:p>
          <a:p>
            <a:pPr lvl="1"/>
            <a:r>
              <a:rPr lang="de-AT" dirty="0">
                <a:latin typeface="+mn-lt"/>
              </a:rPr>
              <a:t>unterschiedliches Optimierungspotenzial je Speicher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3AD1189-5DCC-7258-F4BB-265596A1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0A87067D-80DA-C67D-B80B-DED509A7D8A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Prognose Pufferspeicher</a:t>
            </a:r>
            <a:endParaRPr lang="de-AT" dirty="0">
              <a:latin typeface="+mn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A91AB1-D686-3F03-96DE-A14E615A6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Folie </a:t>
            </a:r>
            <a:fld id="{F8ABB837-D082-461C-8E60-AA0A876B43C2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7952610"/>
      </p:ext>
    </p:extLst>
  </p:cSld>
  <p:clrMapOvr>
    <a:masterClrMapping/>
  </p:clrMapOvr>
</p:sld>
</file>

<file path=ppt/theme/theme1.xml><?xml version="1.0" encoding="utf-8"?>
<a:theme xmlns:a="http://schemas.openxmlformats.org/drawingml/2006/main" name="AGRO-SOF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915</Words>
  <Application>Microsoft Office PowerPoint</Application>
  <PresentationFormat>Breitbild</PresentationFormat>
  <Paragraphs>250</Paragraphs>
  <Slides>19</Slides>
  <Notes>8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7" baseType="lpstr">
      <vt:lpstr>-apple-system</vt:lpstr>
      <vt:lpstr>Arial</vt:lpstr>
      <vt:lpstr>Calibri</vt:lpstr>
      <vt:lpstr>Courier New</vt:lpstr>
      <vt:lpstr>Myriad Pro</vt:lpstr>
      <vt:lpstr>Symbol</vt:lpstr>
      <vt:lpstr>Wingdings</vt:lpstr>
      <vt:lpstr>AGRO-SOFC</vt:lpstr>
      <vt:lpstr>Brainy Heat Grids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Markus</dc:creator>
  <cp:lastModifiedBy>Robert Pratter</cp:lastModifiedBy>
  <cp:revision>41</cp:revision>
  <dcterms:created xsi:type="dcterms:W3CDTF">2020-02-24T16:21:55Z</dcterms:created>
  <dcterms:modified xsi:type="dcterms:W3CDTF">2023-02-15T07:56:01Z</dcterms:modified>
</cp:coreProperties>
</file>