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1931" r:id="rId6"/>
    <p:sldId id="2037" r:id="rId7"/>
    <p:sldId id="1930" r:id="rId8"/>
    <p:sldId id="1929" r:id="rId9"/>
    <p:sldId id="2038" r:id="rId10"/>
    <p:sldId id="2120" r:id="rId11"/>
    <p:sldId id="2100" r:id="rId12"/>
    <p:sldId id="262" r:id="rId13"/>
    <p:sldId id="1996" r:id="rId14"/>
    <p:sldId id="2093" r:id="rId15"/>
    <p:sldId id="2129" r:id="rId16"/>
    <p:sldId id="2130" r:id="rId17"/>
    <p:sldId id="2059" r:id="rId18"/>
    <p:sldId id="2126" r:id="rId19"/>
    <p:sldId id="2058" r:id="rId20"/>
  </p:sldIdLst>
  <p:sldSz cx="9144000" cy="5143500" type="screen16x9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Start" id="{0E61A036-9F51-4417-98ED-37B44C5C0E5A}">
          <p14:sldIdLst>
            <p14:sldId id="256"/>
            <p14:sldId id="1931"/>
            <p14:sldId id="2037"/>
          </p14:sldIdLst>
        </p14:section>
        <p14:section name="Übersicht" id="{D885619C-C7A6-4483-A001-3582A5235709}">
          <p14:sldIdLst>
            <p14:sldId id="1930"/>
            <p14:sldId id="1929"/>
            <p14:sldId id="2038"/>
            <p14:sldId id="2120"/>
            <p14:sldId id="2100"/>
          </p14:sldIdLst>
        </p14:section>
        <p14:section name="Methodik" id="{5E82F65B-F093-4AC7-A85F-461230D18A4A}">
          <p14:sldIdLst>
            <p14:sldId id="262"/>
            <p14:sldId id="1996"/>
          </p14:sldIdLst>
        </p14:section>
        <p14:section name="Ergebnisse" id="{74B7C964-BB22-4C4F-8EB2-FF365BE8E586}">
          <p14:sldIdLst>
            <p14:sldId id="2093"/>
            <p14:sldId id="2129"/>
            <p14:sldId id="2130"/>
          </p14:sldIdLst>
        </p14:section>
        <p14:section name="Ausblick" id="{B9EE2F5E-1463-4814-8FB9-104BF0B2AF17}">
          <p14:sldIdLst>
            <p14:sldId id="2059"/>
            <p14:sldId id="2126"/>
            <p14:sldId id="20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2925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5" userDrawn="1">
          <p15:clr>
            <a:srgbClr val="A4A3A4"/>
          </p15:clr>
        </p15:guide>
        <p15:guide id="5" pos="5012" userDrawn="1">
          <p15:clr>
            <a:srgbClr val="A4A3A4"/>
          </p15:clr>
        </p15:guide>
        <p15:guide id="6" orient="horz" pos="2845" userDrawn="1">
          <p15:clr>
            <a:srgbClr val="A4A3A4"/>
          </p15:clr>
        </p15:guide>
        <p15:guide id="7" orient="horz" pos="586" userDrawn="1">
          <p15:clr>
            <a:srgbClr val="A4A3A4"/>
          </p15:clr>
        </p15:guide>
        <p15:guide id="8" orient="horz" pos="758" userDrawn="1">
          <p15:clr>
            <a:srgbClr val="A4A3A4"/>
          </p15:clr>
        </p15:guide>
        <p15:guide id="9" pos="2250" userDrawn="1">
          <p15:clr>
            <a:srgbClr val="A4A3A4"/>
          </p15:clr>
        </p15:guide>
        <p15:guide id="10" pos="2154" userDrawn="1">
          <p15:clr>
            <a:srgbClr val="A4A3A4"/>
          </p15:clr>
        </p15:guide>
        <p15:guide id="11" pos="2826" userDrawn="1">
          <p15:clr>
            <a:srgbClr val="A4A3A4"/>
          </p15:clr>
        </p15:guide>
        <p15:guide id="12" orient="horz" pos="30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BCD00F-A74A-FBC6-B3D0-53B488E2D87C}" name="Korner Clemens" initials="KC" userId="S::Clemens.Korner@ait.ac.at::edbd0a51-9518-40f5-b80b-a91c9c968c8f" providerId="AD"/>
  <p188:author id="{F0FDD15C-9927-9E4B-BA14-C157DAAE1767}" name="Herndler Barbara" initials="HB" userId="S::Barbara.Herndler@ait.ac.at::ab739dce-33da-4ea8-be8c-7f6f0c9ccb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hetbauer Paul" initials="ZP" lastIdx="1" clrIdx="0">
    <p:extLst>
      <p:ext uri="{19B8F6BF-5375-455C-9EA6-DF929625EA0E}">
        <p15:presenceInfo xmlns:p15="http://schemas.microsoft.com/office/powerpoint/2012/main" userId="S::Paul.Zehetbauer@ait.ac.at::262c3009-e0e2-4594-9b63-adae59128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9900"/>
    <a:srgbClr val="99FF33"/>
    <a:srgbClr val="99FF99"/>
    <a:srgbClr val="40AA9B"/>
    <a:srgbClr val="595959"/>
    <a:srgbClr val="000000"/>
    <a:srgbClr val="790B1A"/>
    <a:srgbClr val="D7843F"/>
    <a:srgbClr val="33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E8FF2-14F6-4BCD-9270-83ED17180C02}" v="1270" dt="2023-02-10T10:02:39.179"/>
  </p1510:revLst>
</p1510:revInfo>
</file>

<file path=ppt/tableStyles.xml><?xml version="1.0" encoding="utf-8"?>
<a:tblStyleLst xmlns:a="http://schemas.openxmlformats.org/drawingml/2006/main" def="{3B4B98B0-60AC-42C2-AFA5-B58CD77FA1E5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1143" autoAdjust="0"/>
  </p:normalViewPr>
  <p:slideViewPr>
    <p:cSldViewPr snapToGrid="0">
      <p:cViewPr varScale="1">
        <p:scale>
          <a:sx n="146" d="100"/>
          <a:sy n="146" d="100"/>
        </p:scale>
        <p:origin x="264" y="108"/>
      </p:cViewPr>
      <p:guideLst>
        <p:guide orient="horz" pos="368"/>
        <p:guide pos="2925"/>
        <p:guide pos="340"/>
        <p:guide pos="5425"/>
        <p:guide pos="5012"/>
        <p:guide orient="horz" pos="2845"/>
        <p:guide orient="horz" pos="586"/>
        <p:guide orient="horz" pos="758"/>
        <p:guide pos="2250"/>
        <p:guide pos="2154"/>
        <p:guide pos="2826"/>
        <p:guide orient="horz" pos="30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ner Clemens" userId="edbd0a51-9518-40f5-b80b-a91c9c968c8f" providerId="ADAL" clId="{237E8FF2-14F6-4BCD-9270-83ED17180C02}"/>
    <pc:docChg chg="undo custSel addSld delSld modSld modSection">
      <pc:chgData name="Korner Clemens" userId="edbd0a51-9518-40f5-b80b-a91c9c968c8f" providerId="ADAL" clId="{237E8FF2-14F6-4BCD-9270-83ED17180C02}" dt="2023-02-10T10:02:39.179" v="1598" actId="113"/>
      <pc:docMkLst>
        <pc:docMk/>
      </pc:docMkLst>
      <pc:sldChg chg="modSp del modAnim">
        <pc:chgData name="Korner Clemens" userId="edbd0a51-9518-40f5-b80b-a91c9c968c8f" providerId="ADAL" clId="{237E8FF2-14F6-4BCD-9270-83ED17180C02}" dt="2023-02-10T09:18:27.024" v="687" actId="47"/>
        <pc:sldMkLst>
          <pc:docMk/>
          <pc:sldMk cId="492229529" sldId="2099"/>
        </pc:sldMkLst>
        <pc:spChg chg="mod">
          <ac:chgData name="Korner Clemens" userId="edbd0a51-9518-40f5-b80b-a91c9c968c8f" providerId="ADAL" clId="{237E8FF2-14F6-4BCD-9270-83ED17180C02}" dt="2023-02-09T08:10:36.923" v="8" actId="255"/>
          <ac:spMkLst>
            <pc:docMk/>
            <pc:sldMk cId="492229529" sldId="2099"/>
            <ac:spMk id="10" creationId="{012CE573-64F3-1D1E-73D9-D2E43079B3E2}"/>
          </ac:spMkLst>
        </pc:spChg>
      </pc:sldChg>
      <pc:sldChg chg="modSp mod">
        <pc:chgData name="Korner Clemens" userId="edbd0a51-9518-40f5-b80b-a91c9c968c8f" providerId="ADAL" clId="{237E8FF2-14F6-4BCD-9270-83ED17180C02}" dt="2023-02-10T09:47:32.298" v="1578" actId="113"/>
        <pc:sldMkLst>
          <pc:docMk/>
          <pc:sldMk cId="4239179284" sldId="2100"/>
        </pc:sldMkLst>
        <pc:spChg chg="mod">
          <ac:chgData name="Korner Clemens" userId="edbd0a51-9518-40f5-b80b-a91c9c968c8f" providerId="ADAL" clId="{237E8FF2-14F6-4BCD-9270-83ED17180C02}" dt="2023-02-10T09:47:32.298" v="1578" actId="113"/>
          <ac:spMkLst>
            <pc:docMk/>
            <pc:sldMk cId="4239179284" sldId="2100"/>
            <ac:spMk id="2" creationId="{A3D1E8A4-B694-C11E-0632-FEE9F61263B0}"/>
          </ac:spMkLst>
        </pc:spChg>
      </pc:sldChg>
      <pc:sldChg chg="del">
        <pc:chgData name="Korner Clemens" userId="edbd0a51-9518-40f5-b80b-a91c9c968c8f" providerId="ADAL" clId="{237E8FF2-14F6-4BCD-9270-83ED17180C02}" dt="2023-02-09T08:27:11.257" v="198" actId="47"/>
        <pc:sldMkLst>
          <pc:docMk/>
          <pc:sldMk cId="2102057039" sldId="2125"/>
        </pc:sldMkLst>
      </pc:sldChg>
      <pc:sldChg chg="delSp modSp mod">
        <pc:chgData name="Korner Clemens" userId="edbd0a51-9518-40f5-b80b-a91c9c968c8f" providerId="ADAL" clId="{237E8FF2-14F6-4BCD-9270-83ED17180C02}" dt="2023-02-10T09:10:39.360" v="685" actId="20577"/>
        <pc:sldMkLst>
          <pc:docMk/>
          <pc:sldMk cId="1595226487" sldId="2126"/>
        </pc:sldMkLst>
        <pc:spChg chg="del">
          <ac:chgData name="Korner Clemens" userId="edbd0a51-9518-40f5-b80b-a91c9c968c8f" providerId="ADAL" clId="{237E8FF2-14F6-4BCD-9270-83ED17180C02}" dt="2023-02-09T08:21:32.760" v="163" actId="478"/>
          <ac:spMkLst>
            <pc:docMk/>
            <pc:sldMk cId="1595226487" sldId="2126"/>
            <ac:spMk id="2" creationId="{EBEE7BEC-59D9-2E14-12F2-D631EEA23155}"/>
          </ac:spMkLst>
        </pc:spChg>
        <pc:graphicFrameChg chg="mod modGraphic">
          <ac:chgData name="Korner Clemens" userId="edbd0a51-9518-40f5-b80b-a91c9c968c8f" providerId="ADAL" clId="{237E8FF2-14F6-4BCD-9270-83ED17180C02}" dt="2023-02-10T09:10:39.360" v="685" actId="20577"/>
          <ac:graphicFrameMkLst>
            <pc:docMk/>
            <pc:sldMk cId="1595226487" sldId="2126"/>
            <ac:graphicFrameMk id="5" creationId="{7D6DB5A8-ADCE-4409-85C5-60D95F2DFED6}"/>
          </ac:graphicFrameMkLst>
        </pc:graphicFrameChg>
      </pc:sldChg>
      <pc:sldChg chg="add del">
        <pc:chgData name="Korner Clemens" userId="edbd0a51-9518-40f5-b80b-a91c9c968c8f" providerId="ADAL" clId="{237E8FF2-14F6-4BCD-9270-83ED17180C02}" dt="2023-02-09T12:39:20.848" v="201" actId="47"/>
        <pc:sldMkLst>
          <pc:docMk/>
          <pc:sldMk cId="1461993534" sldId="2127"/>
        </pc:sldMkLst>
      </pc:sldChg>
      <pc:sldChg chg="addSp delSp modSp add mod modAnim">
        <pc:chgData name="Korner Clemens" userId="edbd0a51-9518-40f5-b80b-a91c9c968c8f" providerId="ADAL" clId="{237E8FF2-14F6-4BCD-9270-83ED17180C02}" dt="2023-02-10T09:53:19.742" v="1596" actId="20577"/>
        <pc:sldMkLst>
          <pc:docMk/>
          <pc:sldMk cId="1046846188" sldId="2129"/>
        </pc:sldMkLst>
        <pc:spChg chg="add mod">
          <ac:chgData name="Korner Clemens" userId="edbd0a51-9518-40f5-b80b-a91c9c968c8f" providerId="ADAL" clId="{237E8FF2-14F6-4BCD-9270-83ED17180C02}" dt="2023-02-09T12:43:53.320" v="393"/>
          <ac:spMkLst>
            <pc:docMk/>
            <pc:sldMk cId="1046846188" sldId="2129"/>
            <ac:spMk id="2" creationId="{8505A5BF-3D68-4C8D-C46A-AE969A11125A}"/>
          </ac:spMkLst>
        </pc:spChg>
        <pc:spChg chg="mod">
          <ac:chgData name="Korner Clemens" userId="edbd0a51-9518-40f5-b80b-a91c9c968c8f" providerId="ADAL" clId="{237E8FF2-14F6-4BCD-9270-83ED17180C02}" dt="2023-02-10T09:18:20.858" v="686" actId="20577"/>
          <ac:spMkLst>
            <pc:docMk/>
            <pc:sldMk cId="1046846188" sldId="2129"/>
            <ac:spMk id="5" creationId="{F8510B73-3C02-C0FB-65A0-21963FE58B30}"/>
          </ac:spMkLst>
        </pc:spChg>
        <pc:spChg chg="mod">
          <ac:chgData name="Korner Clemens" userId="edbd0a51-9518-40f5-b80b-a91c9c968c8f" providerId="ADAL" clId="{237E8FF2-14F6-4BCD-9270-83ED17180C02}" dt="2023-02-10T09:53:19.742" v="1596" actId="20577"/>
          <ac:spMkLst>
            <pc:docMk/>
            <pc:sldMk cId="1046846188" sldId="2129"/>
            <ac:spMk id="8" creationId="{F4655F05-54D1-D6D1-8626-8F2F7ECB589C}"/>
          </ac:spMkLst>
        </pc:spChg>
        <pc:picChg chg="add del mod modCrop">
          <ac:chgData name="Korner Clemens" userId="edbd0a51-9518-40f5-b80b-a91c9c968c8f" providerId="ADAL" clId="{237E8FF2-14F6-4BCD-9270-83ED17180C02}" dt="2023-02-10T09:05:13.157" v="637" actId="478"/>
          <ac:picMkLst>
            <pc:docMk/>
            <pc:sldMk cId="1046846188" sldId="2129"/>
            <ac:picMk id="6" creationId="{8AEF664C-D8F8-9306-6E31-5D980A4C9777}"/>
          </ac:picMkLst>
        </pc:picChg>
        <pc:picChg chg="add mod modCrop">
          <ac:chgData name="Korner Clemens" userId="edbd0a51-9518-40f5-b80b-a91c9c968c8f" providerId="ADAL" clId="{237E8FF2-14F6-4BCD-9270-83ED17180C02}" dt="2023-02-10T09:06:18.050" v="647" actId="1076"/>
          <ac:picMkLst>
            <pc:docMk/>
            <pc:sldMk cId="1046846188" sldId="2129"/>
            <ac:picMk id="7" creationId="{FB1ECA7D-2228-D486-5D4C-1EC721D1235B}"/>
          </ac:picMkLst>
        </pc:picChg>
        <pc:picChg chg="del mod">
          <ac:chgData name="Korner Clemens" userId="edbd0a51-9518-40f5-b80b-a91c9c968c8f" providerId="ADAL" clId="{237E8FF2-14F6-4BCD-9270-83ED17180C02}" dt="2023-02-09T12:46:55.490" v="395" actId="478"/>
          <ac:picMkLst>
            <pc:docMk/>
            <pc:sldMk cId="1046846188" sldId="2129"/>
            <ac:picMk id="9" creationId="{553E3EC1-709A-7D52-C779-17CD9E92B251}"/>
          </ac:picMkLst>
        </pc:picChg>
      </pc:sldChg>
      <pc:sldChg chg="addSp delSp modSp add mod modAnim">
        <pc:chgData name="Korner Clemens" userId="edbd0a51-9518-40f5-b80b-a91c9c968c8f" providerId="ADAL" clId="{237E8FF2-14F6-4BCD-9270-83ED17180C02}" dt="2023-02-10T10:02:39.179" v="1598" actId="113"/>
        <pc:sldMkLst>
          <pc:docMk/>
          <pc:sldMk cId="2352843491" sldId="2130"/>
        </pc:sldMkLst>
        <pc:spChg chg="mod">
          <ac:chgData name="Korner Clemens" userId="edbd0a51-9518-40f5-b80b-a91c9c968c8f" providerId="ADAL" clId="{237E8FF2-14F6-4BCD-9270-83ED17180C02}" dt="2023-02-10T09:29:22.831" v="781" actId="20577"/>
          <ac:spMkLst>
            <pc:docMk/>
            <pc:sldMk cId="2352843491" sldId="2130"/>
            <ac:spMk id="5" creationId="{F8510B73-3C02-C0FB-65A0-21963FE58B30}"/>
          </ac:spMkLst>
        </pc:spChg>
        <pc:spChg chg="mod">
          <ac:chgData name="Korner Clemens" userId="edbd0a51-9518-40f5-b80b-a91c9c968c8f" providerId="ADAL" clId="{237E8FF2-14F6-4BCD-9270-83ED17180C02}" dt="2023-02-10T10:02:39.179" v="1598" actId="113"/>
          <ac:spMkLst>
            <pc:docMk/>
            <pc:sldMk cId="2352843491" sldId="2130"/>
            <ac:spMk id="8" creationId="{F4655F05-54D1-D6D1-8626-8F2F7ECB589C}"/>
          </ac:spMkLst>
        </pc:spChg>
        <pc:spChg chg="add mod ord">
          <ac:chgData name="Korner Clemens" userId="edbd0a51-9518-40f5-b80b-a91c9c968c8f" providerId="ADAL" clId="{237E8FF2-14F6-4BCD-9270-83ED17180C02}" dt="2023-02-10T09:28:09.601" v="745" actId="255"/>
          <ac:spMkLst>
            <pc:docMk/>
            <pc:sldMk cId="2352843491" sldId="2130"/>
            <ac:spMk id="13" creationId="{20120A9E-4439-13E3-8665-106F996DC6C8}"/>
          </ac:spMkLst>
        </pc:spChg>
        <pc:spChg chg="add mod">
          <ac:chgData name="Korner Clemens" userId="edbd0a51-9518-40f5-b80b-a91c9c968c8f" providerId="ADAL" clId="{237E8FF2-14F6-4BCD-9270-83ED17180C02}" dt="2023-02-10T09:33:58.493" v="900" actId="207"/>
          <ac:spMkLst>
            <pc:docMk/>
            <pc:sldMk cId="2352843491" sldId="2130"/>
            <ac:spMk id="17" creationId="{64CFBCD3-794D-B385-43EC-0F644F141D72}"/>
          </ac:spMkLst>
        </pc:spChg>
        <pc:picChg chg="add del mod">
          <ac:chgData name="Korner Clemens" userId="edbd0a51-9518-40f5-b80b-a91c9c968c8f" providerId="ADAL" clId="{237E8FF2-14F6-4BCD-9270-83ED17180C02}" dt="2023-02-10T09:24:17.146" v="695" actId="478"/>
          <ac:picMkLst>
            <pc:docMk/>
            <pc:sldMk cId="2352843491" sldId="2130"/>
            <ac:picMk id="6" creationId="{CF08834F-7CC2-DAF8-A1B5-F51373792740}"/>
          </ac:picMkLst>
        </pc:picChg>
        <pc:picChg chg="del">
          <ac:chgData name="Korner Clemens" userId="edbd0a51-9518-40f5-b80b-a91c9c968c8f" providerId="ADAL" clId="{237E8FF2-14F6-4BCD-9270-83ED17180C02}" dt="2023-02-10T09:18:48.516" v="689" actId="478"/>
          <ac:picMkLst>
            <pc:docMk/>
            <pc:sldMk cId="2352843491" sldId="2130"/>
            <ac:picMk id="7" creationId="{FB1ECA7D-2228-D486-5D4C-1EC721D1235B}"/>
          </ac:picMkLst>
        </pc:picChg>
        <pc:picChg chg="add del mod">
          <ac:chgData name="Korner Clemens" userId="edbd0a51-9518-40f5-b80b-a91c9c968c8f" providerId="ADAL" clId="{237E8FF2-14F6-4BCD-9270-83ED17180C02}" dt="2023-02-10T09:26:38.161" v="717" actId="478"/>
          <ac:picMkLst>
            <pc:docMk/>
            <pc:sldMk cId="2352843491" sldId="2130"/>
            <ac:picMk id="10" creationId="{2160E679-5B2C-7916-0426-022381B66E73}"/>
          </ac:picMkLst>
        </pc:picChg>
        <pc:picChg chg="add mod">
          <ac:chgData name="Korner Clemens" userId="edbd0a51-9518-40f5-b80b-a91c9c968c8f" providerId="ADAL" clId="{237E8FF2-14F6-4BCD-9270-83ED17180C02}" dt="2023-02-10T09:26:57.426" v="722" actId="1076"/>
          <ac:picMkLst>
            <pc:docMk/>
            <pc:sldMk cId="2352843491" sldId="2130"/>
            <ac:picMk id="15" creationId="{903C045F-13F1-E923-8E26-34D20D3E4875}"/>
          </ac:picMkLst>
        </pc:picChg>
        <pc:cxnChg chg="add mod ord">
          <ac:chgData name="Korner Clemens" userId="edbd0a51-9518-40f5-b80b-a91c9c968c8f" providerId="ADAL" clId="{237E8FF2-14F6-4BCD-9270-83ED17180C02}" dt="2023-02-10T09:27:06.470" v="723" actId="1076"/>
          <ac:cxnSpMkLst>
            <pc:docMk/>
            <pc:sldMk cId="2352843491" sldId="2130"/>
            <ac:cxnSpMk id="12" creationId="{5E0C2C67-3497-2E07-5658-1E4447AFB398}"/>
          </ac:cxnSpMkLst>
        </pc:cxnChg>
        <pc:cxnChg chg="add mod">
          <ac:chgData name="Korner Clemens" userId="edbd0a51-9518-40f5-b80b-a91c9c968c8f" providerId="ADAL" clId="{237E8FF2-14F6-4BCD-9270-83ED17180C02}" dt="2023-02-10T09:33:51.188" v="899" actId="208"/>
          <ac:cxnSpMkLst>
            <pc:docMk/>
            <pc:sldMk cId="2352843491" sldId="2130"/>
            <ac:cxnSpMk id="16" creationId="{ED0A1A5A-C858-563A-3BDC-9C4211583CE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E4A87-F5F0-45C0-99B9-C8806CBCDC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F90D7C7C-3BFC-472F-A943-776BB8158B94}">
      <dgm:prSet phldrT="[Text]" custT="1"/>
      <dgm:spPr/>
      <dgm:t>
        <a:bodyPr/>
        <a:lstStyle/>
        <a:p>
          <a:r>
            <a:rPr lang="de-AT" sz="2400" noProof="0" dirty="0"/>
            <a:t>Übersicht</a:t>
          </a:r>
        </a:p>
      </dgm:t>
    </dgm:pt>
    <dgm:pt modelId="{694A5AFE-1395-49EE-9B5F-48CB66A97421}" type="parTrans" cxnId="{BF46E757-1B10-4F5A-B3DA-2B694A7B512A}">
      <dgm:prSet/>
      <dgm:spPr/>
      <dgm:t>
        <a:bodyPr/>
        <a:lstStyle/>
        <a:p>
          <a:endParaRPr lang="de-DE"/>
        </a:p>
      </dgm:t>
    </dgm:pt>
    <dgm:pt modelId="{F9DA64F6-CAB1-43DB-8AB3-697B0929A819}" type="sibTrans" cxnId="{BF46E757-1B10-4F5A-B3DA-2B694A7B512A}">
      <dgm:prSet/>
      <dgm:spPr/>
      <dgm:t>
        <a:bodyPr/>
        <a:lstStyle/>
        <a:p>
          <a:endParaRPr lang="de-DE"/>
        </a:p>
      </dgm:t>
    </dgm:pt>
    <dgm:pt modelId="{E3A45920-891B-4A5A-9C65-3002AD37369C}">
      <dgm:prSet phldrT="[Text]" custT="1"/>
      <dgm:spPr/>
      <dgm:t>
        <a:bodyPr/>
        <a:lstStyle/>
        <a:p>
          <a:r>
            <a:rPr lang="de-AT" sz="2400" noProof="0" dirty="0"/>
            <a:t>Methodik</a:t>
          </a:r>
        </a:p>
      </dgm:t>
    </dgm:pt>
    <dgm:pt modelId="{27650C0E-6997-4FDB-9F01-90D73EA651E7}" type="parTrans" cxnId="{D232BEB4-9693-4BD6-94C9-4D10397EBAF5}">
      <dgm:prSet/>
      <dgm:spPr/>
      <dgm:t>
        <a:bodyPr/>
        <a:lstStyle/>
        <a:p>
          <a:endParaRPr lang="de-DE"/>
        </a:p>
      </dgm:t>
    </dgm:pt>
    <dgm:pt modelId="{403BDBCF-BC0A-4B3A-AF7F-0C95E565D6A4}" type="sibTrans" cxnId="{D232BEB4-9693-4BD6-94C9-4D10397EBAF5}">
      <dgm:prSet/>
      <dgm:spPr/>
      <dgm:t>
        <a:bodyPr/>
        <a:lstStyle/>
        <a:p>
          <a:endParaRPr lang="de-DE"/>
        </a:p>
      </dgm:t>
    </dgm:pt>
    <dgm:pt modelId="{B1EA1C92-C6DF-4014-80E0-FE14EA386741}">
      <dgm:prSet phldrT="[Text]" custT="1"/>
      <dgm:spPr/>
      <dgm:t>
        <a:bodyPr/>
        <a:lstStyle/>
        <a:p>
          <a:r>
            <a:rPr lang="de-AT" sz="2400" noProof="0" dirty="0"/>
            <a:t>Ausblick</a:t>
          </a:r>
        </a:p>
      </dgm:t>
    </dgm:pt>
    <dgm:pt modelId="{4EC558A3-1386-45C8-B722-7FB3B96EDFDB}" type="parTrans" cxnId="{4E38E7B4-228D-4331-AC34-5610DE635E9A}">
      <dgm:prSet/>
      <dgm:spPr/>
      <dgm:t>
        <a:bodyPr/>
        <a:lstStyle/>
        <a:p>
          <a:endParaRPr lang="de-DE"/>
        </a:p>
      </dgm:t>
    </dgm:pt>
    <dgm:pt modelId="{4A4EBC68-879C-4E66-A1BD-B4BA6BC4FB3C}" type="sibTrans" cxnId="{4E38E7B4-228D-4331-AC34-5610DE635E9A}">
      <dgm:prSet/>
      <dgm:spPr/>
      <dgm:t>
        <a:bodyPr/>
        <a:lstStyle/>
        <a:p>
          <a:endParaRPr lang="de-DE"/>
        </a:p>
      </dgm:t>
    </dgm:pt>
    <dgm:pt modelId="{A174E65B-E563-4D1E-9293-3D426DC597C7}">
      <dgm:prSet phldrT="[Text]" custT="1"/>
      <dgm:spPr/>
      <dgm:t>
        <a:bodyPr/>
        <a:lstStyle/>
        <a:p>
          <a:r>
            <a:rPr lang="de-AT" sz="2400" noProof="0" dirty="0"/>
            <a:t>Ergebnisse</a:t>
          </a:r>
        </a:p>
      </dgm:t>
    </dgm:pt>
    <dgm:pt modelId="{A5B02128-2CF9-45D9-B702-20561148DC74}" type="parTrans" cxnId="{E53B9024-435F-4984-88D2-8286485E2EBE}">
      <dgm:prSet/>
      <dgm:spPr/>
      <dgm:t>
        <a:bodyPr/>
        <a:lstStyle/>
        <a:p>
          <a:endParaRPr lang="de-DE"/>
        </a:p>
      </dgm:t>
    </dgm:pt>
    <dgm:pt modelId="{A63DC302-B933-479C-96E4-30233308F51A}" type="sibTrans" cxnId="{E53B9024-435F-4984-88D2-8286485E2EBE}">
      <dgm:prSet/>
      <dgm:spPr/>
      <dgm:t>
        <a:bodyPr/>
        <a:lstStyle/>
        <a:p>
          <a:endParaRPr lang="de-DE"/>
        </a:p>
      </dgm:t>
    </dgm:pt>
    <dgm:pt modelId="{3043F3E5-AAB3-4BDB-A459-B2A829361427}" type="pres">
      <dgm:prSet presAssocID="{27AE4A87-F5F0-45C0-99B9-C8806CBCDC6B}" presName="Name0" presStyleCnt="0">
        <dgm:presLayoutVars>
          <dgm:chMax val="7"/>
          <dgm:chPref val="7"/>
          <dgm:dir/>
        </dgm:presLayoutVars>
      </dgm:prSet>
      <dgm:spPr/>
    </dgm:pt>
    <dgm:pt modelId="{74D83953-FEA6-4404-B0F1-0B484D347D52}" type="pres">
      <dgm:prSet presAssocID="{27AE4A87-F5F0-45C0-99B9-C8806CBCDC6B}" presName="Name1" presStyleCnt="0"/>
      <dgm:spPr/>
    </dgm:pt>
    <dgm:pt modelId="{23487305-C396-4C88-8687-9840CEB58744}" type="pres">
      <dgm:prSet presAssocID="{27AE4A87-F5F0-45C0-99B9-C8806CBCDC6B}" presName="cycle" presStyleCnt="0"/>
      <dgm:spPr/>
    </dgm:pt>
    <dgm:pt modelId="{34BEFAC7-7BA5-4D2C-895D-CA806C7A866D}" type="pres">
      <dgm:prSet presAssocID="{27AE4A87-F5F0-45C0-99B9-C8806CBCDC6B}" presName="srcNode" presStyleLbl="node1" presStyleIdx="0" presStyleCnt="4"/>
      <dgm:spPr/>
    </dgm:pt>
    <dgm:pt modelId="{237ADBDD-353E-40A2-9D5E-BAA215865DE6}" type="pres">
      <dgm:prSet presAssocID="{27AE4A87-F5F0-45C0-99B9-C8806CBCDC6B}" presName="conn" presStyleLbl="parChTrans1D2" presStyleIdx="0" presStyleCnt="1"/>
      <dgm:spPr/>
    </dgm:pt>
    <dgm:pt modelId="{3D9503CC-29E6-47AB-B74F-E8D243131069}" type="pres">
      <dgm:prSet presAssocID="{27AE4A87-F5F0-45C0-99B9-C8806CBCDC6B}" presName="extraNode" presStyleLbl="node1" presStyleIdx="0" presStyleCnt="4"/>
      <dgm:spPr/>
    </dgm:pt>
    <dgm:pt modelId="{5399D52E-8424-41BC-8BD1-749455A4C29E}" type="pres">
      <dgm:prSet presAssocID="{27AE4A87-F5F0-45C0-99B9-C8806CBCDC6B}" presName="dstNode" presStyleLbl="node1" presStyleIdx="0" presStyleCnt="4"/>
      <dgm:spPr/>
    </dgm:pt>
    <dgm:pt modelId="{E721E770-FEC6-4CE1-8F98-DC521C1271F3}" type="pres">
      <dgm:prSet presAssocID="{F90D7C7C-3BFC-472F-A943-776BB8158B94}" presName="text_1" presStyleLbl="node1" presStyleIdx="0" presStyleCnt="4">
        <dgm:presLayoutVars>
          <dgm:bulletEnabled val="1"/>
        </dgm:presLayoutVars>
      </dgm:prSet>
      <dgm:spPr/>
    </dgm:pt>
    <dgm:pt modelId="{6AEA9DF6-32A4-49F9-884B-F9F7B1E6B182}" type="pres">
      <dgm:prSet presAssocID="{F90D7C7C-3BFC-472F-A943-776BB8158B94}" presName="accent_1" presStyleCnt="0"/>
      <dgm:spPr/>
    </dgm:pt>
    <dgm:pt modelId="{968F5EC8-025A-4B9D-8228-18E40924F213}" type="pres">
      <dgm:prSet presAssocID="{F90D7C7C-3BFC-472F-A943-776BB8158B94}" presName="accentRepeatNode" presStyleLbl="solidFgAcc1" presStyleIdx="0" presStyleCnt="4"/>
      <dgm:spPr/>
    </dgm:pt>
    <dgm:pt modelId="{D769D4FA-0F0D-41E7-8225-C013E0D7CAE3}" type="pres">
      <dgm:prSet presAssocID="{E3A45920-891B-4A5A-9C65-3002AD37369C}" presName="text_2" presStyleLbl="node1" presStyleIdx="1" presStyleCnt="4">
        <dgm:presLayoutVars>
          <dgm:bulletEnabled val="1"/>
        </dgm:presLayoutVars>
      </dgm:prSet>
      <dgm:spPr/>
    </dgm:pt>
    <dgm:pt modelId="{8E8039E7-4BF4-44C3-9212-82AD663256A5}" type="pres">
      <dgm:prSet presAssocID="{E3A45920-891B-4A5A-9C65-3002AD37369C}" presName="accent_2" presStyleCnt="0"/>
      <dgm:spPr/>
    </dgm:pt>
    <dgm:pt modelId="{5F3009E5-9917-4DDE-9EA5-66671445ED60}" type="pres">
      <dgm:prSet presAssocID="{E3A45920-891B-4A5A-9C65-3002AD37369C}" presName="accentRepeatNode" presStyleLbl="solidFgAcc1" presStyleIdx="1" presStyleCnt="4"/>
      <dgm:spPr/>
    </dgm:pt>
    <dgm:pt modelId="{D1A085A0-1356-4B5F-BEF5-9D23DFFF4022}" type="pres">
      <dgm:prSet presAssocID="{A174E65B-E563-4D1E-9293-3D426DC597C7}" presName="text_3" presStyleLbl="node1" presStyleIdx="2" presStyleCnt="4">
        <dgm:presLayoutVars>
          <dgm:bulletEnabled val="1"/>
        </dgm:presLayoutVars>
      </dgm:prSet>
      <dgm:spPr/>
    </dgm:pt>
    <dgm:pt modelId="{E948CA4C-F14B-4C08-BE99-851BE368032A}" type="pres">
      <dgm:prSet presAssocID="{A174E65B-E563-4D1E-9293-3D426DC597C7}" presName="accent_3" presStyleCnt="0"/>
      <dgm:spPr/>
    </dgm:pt>
    <dgm:pt modelId="{52EA6290-6A74-4D1D-906C-86F6B6CC03EB}" type="pres">
      <dgm:prSet presAssocID="{A174E65B-E563-4D1E-9293-3D426DC597C7}" presName="accentRepeatNode" presStyleLbl="solidFgAcc1" presStyleIdx="2" presStyleCnt="4"/>
      <dgm:spPr/>
    </dgm:pt>
    <dgm:pt modelId="{519D41C3-03C7-4800-8755-D06BD388D821}" type="pres">
      <dgm:prSet presAssocID="{B1EA1C92-C6DF-4014-80E0-FE14EA386741}" presName="text_4" presStyleLbl="node1" presStyleIdx="3" presStyleCnt="4">
        <dgm:presLayoutVars>
          <dgm:bulletEnabled val="1"/>
        </dgm:presLayoutVars>
      </dgm:prSet>
      <dgm:spPr/>
    </dgm:pt>
    <dgm:pt modelId="{EF4C14AB-E67E-4A7A-81B1-1214DC4874EE}" type="pres">
      <dgm:prSet presAssocID="{B1EA1C92-C6DF-4014-80E0-FE14EA386741}" presName="accent_4" presStyleCnt="0"/>
      <dgm:spPr/>
    </dgm:pt>
    <dgm:pt modelId="{F509D9F4-7484-4FC8-91FF-560435BE37B0}" type="pres">
      <dgm:prSet presAssocID="{B1EA1C92-C6DF-4014-80E0-FE14EA386741}" presName="accentRepeatNode" presStyleLbl="solidFgAcc1" presStyleIdx="3" presStyleCnt="4"/>
      <dgm:spPr/>
    </dgm:pt>
  </dgm:ptLst>
  <dgm:cxnLst>
    <dgm:cxn modelId="{E53B9024-435F-4984-88D2-8286485E2EBE}" srcId="{27AE4A87-F5F0-45C0-99B9-C8806CBCDC6B}" destId="{A174E65B-E563-4D1E-9293-3D426DC597C7}" srcOrd="2" destOrd="0" parTransId="{A5B02128-2CF9-45D9-B702-20561148DC74}" sibTransId="{A63DC302-B933-479C-96E4-30233308F51A}"/>
    <dgm:cxn modelId="{AD73E92D-E2DC-4943-B1C3-35C3C829466B}" type="presOf" srcId="{F90D7C7C-3BFC-472F-A943-776BB8158B94}" destId="{E721E770-FEC6-4CE1-8F98-DC521C1271F3}" srcOrd="0" destOrd="0" presId="urn:microsoft.com/office/officeart/2008/layout/VerticalCurvedList"/>
    <dgm:cxn modelId="{0F0B7631-2BF9-48D1-835A-C0FC4F6D1CC0}" type="presOf" srcId="{A174E65B-E563-4D1E-9293-3D426DC597C7}" destId="{D1A085A0-1356-4B5F-BEF5-9D23DFFF4022}" srcOrd="0" destOrd="0" presId="urn:microsoft.com/office/officeart/2008/layout/VerticalCurvedList"/>
    <dgm:cxn modelId="{BF46E757-1B10-4F5A-B3DA-2B694A7B512A}" srcId="{27AE4A87-F5F0-45C0-99B9-C8806CBCDC6B}" destId="{F90D7C7C-3BFC-472F-A943-776BB8158B94}" srcOrd="0" destOrd="0" parTransId="{694A5AFE-1395-49EE-9B5F-48CB66A97421}" sibTransId="{F9DA64F6-CAB1-43DB-8AB3-697B0929A819}"/>
    <dgm:cxn modelId="{C9E93D96-5F7F-4045-9984-11CBF768F38A}" type="presOf" srcId="{E3A45920-891B-4A5A-9C65-3002AD37369C}" destId="{D769D4FA-0F0D-41E7-8225-C013E0D7CAE3}" srcOrd="0" destOrd="0" presId="urn:microsoft.com/office/officeart/2008/layout/VerticalCurvedList"/>
    <dgm:cxn modelId="{209C359C-4D2B-4D7E-998B-3801DCCD9FA4}" type="presOf" srcId="{27AE4A87-F5F0-45C0-99B9-C8806CBCDC6B}" destId="{3043F3E5-AAB3-4BDB-A459-B2A829361427}" srcOrd="0" destOrd="0" presId="urn:microsoft.com/office/officeart/2008/layout/VerticalCurvedList"/>
    <dgm:cxn modelId="{D232BEB4-9693-4BD6-94C9-4D10397EBAF5}" srcId="{27AE4A87-F5F0-45C0-99B9-C8806CBCDC6B}" destId="{E3A45920-891B-4A5A-9C65-3002AD37369C}" srcOrd="1" destOrd="0" parTransId="{27650C0E-6997-4FDB-9F01-90D73EA651E7}" sibTransId="{403BDBCF-BC0A-4B3A-AF7F-0C95E565D6A4}"/>
    <dgm:cxn modelId="{4E38E7B4-228D-4331-AC34-5610DE635E9A}" srcId="{27AE4A87-F5F0-45C0-99B9-C8806CBCDC6B}" destId="{B1EA1C92-C6DF-4014-80E0-FE14EA386741}" srcOrd="3" destOrd="0" parTransId="{4EC558A3-1386-45C8-B722-7FB3B96EDFDB}" sibTransId="{4A4EBC68-879C-4E66-A1BD-B4BA6BC4FB3C}"/>
    <dgm:cxn modelId="{FC27D3CC-6ECD-45C6-9EA4-05169805EB84}" type="presOf" srcId="{B1EA1C92-C6DF-4014-80E0-FE14EA386741}" destId="{519D41C3-03C7-4800-8755-D06BD388D821}" srcOrd="0" destOrd="0" presId="urn:microsoft.com/office/officeart/2008/layout/VerticalCurvedList"/>
    <dgm:cxn modelId="{55FB3BE3-F403-45EE-AF97-3BEC298A97BB}" type="presOf" srcId="{F9DA64F6-CAB1-43DB-8AB3-697B0929A819}" destId="{237ADBDD-353E-40A2-9D5E-BAA215865DE6}" srcOrd="0" destOrd="0" presId="urn:microsoft.com/office/officeart/2008/layout/VerticalCurvedList"/>
    <dgm:cxn modelId="{8512C47F-DC48-4840-B611-16F982759F21}" type="presParOf" srcId="{3043F3E5-AAB3-4BDB-A459-B2A829361427}" destId="{74D83953-FEA6-4404-B0F1-0B484D347D52}" srcOrd="0" destOrd="0" presId="urn:microsoft.com/office/officeart/2008/layout/VerticalCurvedList"/>
    <dgm:cxn modelId="{19FABC59-9D82-487E-AAE9-EA2C429E5688}" type="presParOf" srcId="{74D83953-FEA6-4404-B0F1-0B484D347D52}" destId="{23487305-C396-4C88-8687-9840CEB58744}" srcOrd="0" destOrd="0" presId="urn:microsoft.com/office/officeart/2008/layout/VerticalCurvedList"/>
    <dgm:cxn modelId="{3F0D7D60-8AEE-41B7-97DF-00C14CDDA13D}" type="presParOf" srcId="{23487305-C396-4C88-8687-9840CEB58744}" destId="{34BEFAC7-7BA5-4D2C-895D-CA806C7A866D}" srcOrd="0" destOrd="0" presId="urn:microsoft.com/office/officeart/2008/layout/VerticalCurvedList"/>
    <dgm:cxn modelId="{C74BAEA9-EB9B-412F-BDB3-CC1AF672E8C1}" type="presParOf" srcId="{23487305-C396-4C88-8687-9840CEB58744}" destId="{237ADBDD-353E-40A2-9D5E-BAA215865DE6}" srcOrd="1" destOrd="0" presId="urn:microsoft.com/office/officeart/2008/layout/VerticalCurvedList"/>
    <dgm:cxn modelId="{21D3AADC-2C09-42D9-A072-EB8FF4ADF9B9}" type="presParOf" srcId="{23487305-C396-4C88-8687-9840CEB58744}" destId="{3D9503CC-29E6-47AB-B74F-E8D243131069}" srcOrd="2" destOrd="0" presId="urn:microsoft.com/office/officeart/2008/layout/VerticalCurvedList"/>
    <dgm:cxn modelId="{6E29F9C1-7226-45D0-9BE7-46188652217D}" type="presParOf" srcId="{23487305-C396-4C88-8687-9840CEB58744}" destId="{5399D52E-8424-41BC-8BD1-749455A4C29E}" srcOrd="3" destOrd="0" presId="urn:microsoft.com/office/officeart/2008/layout/VerticalCurvedList"/>
    <dgm:cxn modelId="{49BD9B40-6A96-40E9-BA73-D1C016104B54}" type="presParOf" srcId="{74D83953-FEA6-4404-B0F1-0B484D347D52}" destId="{E721E770-FEC6-4CE1-8F98-DC521C1271F3}" srcOrd="1" destOrd="0" presId="urn:microsoft.com/office/officeart/2008/layout/VerticalCurvedList"/>
    <dgm:cxn modelId="{9B44EC43-8309-45A5-A2FC-08098826DC77}" type="presParOf" srcId="{74D83953-FEA6-4404-B0F1-0B484D347D52}" destId="{6AEA9DF6-32A4-49F9-884B-F9F7B1E6B182}" srcOrd="2" destOrd="0" presId="urn:microsoft.com/office/officeart/2008/layout/VerticalCurvedList"/>
    <dgm:cxn modelId="{7DA6A488-8F99-4B68-B29D-2CF2482EA658}" type="presParOf" srcId="{6AEA9DF6-32A4-49F9-884B-F9F7B1E6B182}" destId="{968F5EC8-025A-4B9D-8228-18E40924F213}" srcOrd="0" destOrd="0" presId="urn:microsoft.com/office/officeart/2008/layout/VerticalCurvedList"/>
    <dgm:cxn modelId="{605BBF42-35E6-40B2-B177-83F675BA7758}" type="presParOf" srcId="{74D83953-FEA6-4404-B0F1-0B484D347D52}" destId="{D769D4FA-0F0D-41E7-8225-C013E0D7CAE3}" srcOrd="3" destOrd="0" presId="urn:microsoft.com/office/officeart/2008/layout/VerticalCurvedList"/>
    <dgm:cxn modelId="{590681FF-1004-46E7-A469-353AD079A5F8}" type="presParOf" srcId="{74D83953-FEA6-4404-B0F1-0B484D347D52}" destId="{8E8039E7-4BF4-44C3-9212-82AD663256A5}" srcOrd="4" destOrd="0" presId="urn:microsoft.com/office/officeart/2008/layout/VerticalCurvedList"/>
    <dgm:cxn modelId="{98AF1BAA-1579-4271-946D-938C9E37622F}" type="presParOf" srcId="{8E8039E7-4BF4-44C3-9212-82AD663256A5}" destId="{5F3009E5-9917-4DDE-9EA5-66671445ED60}" srcOrd="0" destOrd="0" presId="urn:microsoft.com/office/officeart/2008/layout/VerticalCurvedList"/>
    <dgm:cxn modelId="{C5CA6648-1843-476B-B852-8902C020BDCB}" type="presParOf" srcId="{74D83953-FEA6-4404-B0F1-0B484D347D52}" destId="{D1A085A0-1356-4B5F-BEF5-9D23DFFF4022}" srcOrd="5" destOrd="0" presId="urn:microsoft.com/office/officeart/2008/layout/VerticalCurvedList"/>
    <dgm:cxn modelId="{67595EBD-8D50-47A1-8BDD-46BCF486E933}" type="presParOf" srcId="{74D83953-FEA6-4404-B0F1-0B484D347D52}" destId="{E948CA4C-F14B-4C08-BE99-851BE368032A}" srcOrd="6" destOrd="0" presId="urn:microsoft.com/office/officeart/2008/layout/VerticalCurvedList"/>
    <dgm:cxn modelId="{63148BFC-29CC-4A8C-965D-B1D06317A81E}" type="presParOf" srcId="{E948CA4C-F14B-4C08-BE99-851BE368032A}" destId="{52EA6290-6A74-4D1D-906C-86F6B6CC03EB}" srcOrd="0" destOrd="0" presId="urn:microsoft.com/office/officeart/2008/layout/VerticalCurvedList"/>
    <dgm:cxn modelId="{79F8E408-331E-4E6B-A539-2D79629FE35D}" type="presParOf" srcId="{74D83953-FEA6-4404-B0F1-0B484D347D52}" destId="{519D41C3-03C7-4800-8755-D06BD388D821}" srcOrd="7" destOrd="0" presId="urn:microsoft.com/office/officeart/2008/layout/VerticalCurvedList"/>
    <dgm:cxn modelId="{598DB78C-06C6-4780-A9F0-93A7BB0D8813}" type="presParOf" srcId="{74D83953-FEA6-4404-B0F1-0B484D347D52}" destId="{EF4C14AB-E67E-4A7A-81B1-1214DC4874EE}" srcOrd="8" destOrd="0" presId="urn:microsoft.com/office/officeart/2008/layout/VerticalCurvedList"/>
    <dgm:cxn modelId="{B7C4EE1B-8C43-4E95-9C6B-03A503DB4D29}" type="presParOf" srcId="{EF4C14AB-E67E-4A7A-81B1-1214DC4874EE}" destId="{F509D9F4-7484-4FC8-91FF-560435BE37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63412-A4C4-4FF0-A284-CAFD37A7020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3EC19E56-E000-4EF6-B138-B86530E8BB88}">
      <dgm:prSet phldrT="[Text]" custT="1"/>
      <dgm:spPr/>
      <dgm:t>
        <a:bodyPr/>
        <a:lstStyle/>
        <a:p>
          <a:r>
            <a:rPr lang="de-AT" sz="1000" dirty="0" err="1"/>
            <a:t>Netzver</a:t>
          </a:r>
          <a:r>
            <a:rPr lang="de-AT" sz="1000" dirty="0"/>
            <a:t>-stärkungs-Algorithmus</a:t>
          </a:r>
        </a:p>
      </dgm:t>
    </dgm:pt>
    <dgm:pt modelId="{3D854296-3DF7-4BF2-A963-8CA52F29E1D9}" type="parTrans" cxnId="{85BA78F0-B2E7-4B7B-9EA1-2C732ED71C7C}">
      <dgm:prSet/>
      <dgm:spPr/>
      <dgm:t>
        <a:bodyPr/>
        <a:lstStyle/>
        <a:p>
          <a:endParaRPr lang="de-AT"/>
        </a:p>
      </dgm:t>
    </dgm:pt>
    <dgm:pt modelId="{BA9CA1D6-4326-47D7-A8EC-C72E6346FB47}" type="sibTrans" cxnId="{85BA78F0-B2E7-4B7B-9EA1-2C732ED71C7C}">
      <dgm:prSet/>
      <dgm:spPr/>
      <dgm:t>
        <a:bodyPr/>
        <a:lstStyle/>
        <a:p>
          <a:endParaRPr lang="de-AT"/>
        </a:p>
      </dgm:t>
    </dgm:pt>
    <dgm:pt modelId="{DE1B9069-2257-45D7-8E52-729E9451389F}">
      <dgm:prSet phldrT="[Text]"/>
      <dgm:spPr/>
      <dgm:t>
        <a:bodyPr/>
        <a:lstStyle/>
        <a:p>
          <a:r>
            <a:rPr lang="de-AT" dirty="0"/>
            <a:t>Spannungs- &amp; Auslastungs-Grenzwerte</a:t>
          </a:r>
        </a:p>
      </dgm:t>
    </dgm:pt>
    <dgm:pt modelId="{18C4F228-65A2-4340-930C-5BB3980DF5F8}" type="parTrans" cxnId="{B4034BFF-A2AF-401A-83FD-0B26234D0ABA}">
      <dgm:prSet/>
      <dgm:spPr/>
      <dgm:t>
        <a:bodyPr/>
        <a:lstStyle/>
        <a:p>
          <a:endParaRPr lang="de-AT"/>
        </a:p>
      </dgm:t>
    </dgm:pt>
    <dgm:pt modelId="{73A1A603-AE6B-45A3-9481-F13291657CE9}" type="sibTrans" cxnId="{B4034BFF-A2AF-401A-83FD-0B26234D0ABA}">
      <dgm:prSet/>
      <dgm:spPr/>
      <dgm:t>
        <a:bodyPr/>
        <a:lstStyle/>
        <a:p>
          <a:endParaRPr lang="de-AT"/>
        </a:p>
      </dgm:t>
    </dgm:pt>
    <dgm:pt modelId="{702CFEAE-47FD-42A3-8AAA-A05D6FCEC13B}">
      <dgm:prSet phldrT="[Text]"/>
      <dgm:spPr/>
      <dgm:t>
        <a:bodyPr/>
        <a:lstStyle/>
        <a:p>
          <a:r>
            <a:rPr lang="de-AT" dirty="0"/>
            <a:t>Betriebsmittel-Eigentümer: NB/Kunde</a:t>
          </a:r>
        </a:p>
      </dgm:t>
    </dgm:pt>
    <dgm:pt modelId="{75517F25-E37E-4242-8BF4-350A81AC7E5B}" type="parTrans" cxnId="{EAD9594A-72C7-4AF0-9DFA-40D101E231ED}">
      <dgm:prSet/>
      <dgm:spPr/>
      <dgm:t>
        <a:bodyPr/>
        <a:lstStyle/>
        <a:p>
          <a:endParaRPr lang="de-AT"/>
        </a:p>
      </dgm:t>
    </dgm:pt>
    <dgm:pt modelId="{581182B5-113F-4944-9281-49DD114E8802}" type="sibTrans" cxnId="{EAD9594A-72C7-4AF0-9DFA-40D101E231ED}">
      <dgm:prSet/>
      <dgm:spPr/>
      <dgm:t>
        <a:bodyPr/>
        <a:lstStyle/>
        <a:p>
          <a:endParaRPr lang="de-AT"/>
        </a:p>
      </dgm:t>
    </dgm:pt>
    <dgm:pt modelId="{824E9608-D8E6-4060-8FBB-97D72CA90689}">
      <dgm:prSet phldrT="[Text]"/>
      <dgm:spPr/>
      <dgm:t>
        <a:bodyPr/>
        <a:lstStyle/>
        <a:p>
          <a:r>
            <a:rPr lang="de-AT" dirty="0"/>
            <a:t>Stations-Kapazitätslimits</a:t>
          </a:r>
          <a:br>
            <a:rPr lang="de-AT" dirty="0"/>
          </a:br>
          <a:r>
            <a:rPr lang="de-AT" dirty="0"/>
            <a:t>Anzahl Parallel-Leitungen</a:t>
          </a:r>
        </a:p>
      </dgm:t>
    </dgm:pt>
    <dgm:pt modelId="{C5624643-B3DE-49E9-BE62-CBC7E647CC68}" type="parTrans" cxnId="{2325A35F-D905-4D90-8CE7-3B5914FAE517}">
      <dgm:prSet/>
      <dgm:spPr/>
      <dgm:t>
        <a:bodyPr/>
        <a:lstStyle/>
        <a:p>
          <a:endParaRPr lang="de-AT"/>
        </a:p>
      </dgm:t>
    </dgm:pt>
    <dgm:pt modelId="{3A412886-807D-4236-9A73-0ACDF59FEF62}" type="sibTrans" cxnId="{2325A35F-D905-4D90-8CE7-3B5914FAE517}">
      <dgm:prSet/>
      <dgm:spPr/>
      <dgm:t>
        <a:bodyPr/>
        <a:lstStyle/>
        <a:p>
          <a:endParaRPr lang="de-AT"/>
        </a:p>
      </dgm:t>
    </dgm:pt>
    <dgm:pt modelId="{191DA4FC-7BD6-43A1-823A-6A47AC77125C}">
      <dgm:prSet phldrT="[Text]"/>
      <dgm:spPr/>
      <dgm:t>
        <a:bodyPr/>
        <a:lstStyle/>
        <a:p>
          <a:r>
            <a:rPr lang="de-AT" dirty="0"/>
            <a:t>Standard-Betriebsmittel:</a:t>
          </a:r>
          <a:br>
            <a:rPr lang="de-AT" dirty="0"/>
          </a:br>
          <a:r>
            <a:rPr lang="de-AT" dirty="0"/>
            <a:t>Freileitungen, Kabel, Trafos</a:t>
          </a:r>
        </a:p>
      </dgm:t>
    </dgm:pt>
    <dgm:pt modelId="{7ECFA56F-A704-422D-86F2-DFB3C2D4BD47}" type="parTrans" cxnId="{A399B955-1BBD-47AA-89CE-ECDA7E5269F8}">
      <dgm:prSet/>
      <dgm:spPr/>
      <dgm:t>
        <a:bodyPr/>
        <a:lstStyle/>
        <a:p>
          <a:endParaRPr lang="de-AT"/>
        </a:p>
      </dgm:t>
    </dgm:pt>
    <dgm:pt modelId="{A8D33645-893B-4180-BEAA-CD21DEF77B25}" type="sibTrans" cxnId="{A399B955-1BBD-47AA-89CE-ECDA7E5269F8}">
      <dgm:prSet/>
      <dgm:spPr/>
      <dgm:t>
        <a:bodyPr/>
        <a:lstStyle/>
        <a:p>
          <a:endParaRPr lang="de-AT"/>
        </a:p>
      </dgm:t>
    </dgm:pt>
    <dgm:pt modelId="{A0065A63-3AC0-4695-BE44-514B17D03A77}">
      <dgm:prSet phldrT="[Text]"/>
      <dgm:spPr/>
      <dgm:t>
        <a:bodyPr/>
        <a:lstStyle/>
        <a:p>
          <a:r>
            <a:rPr lang="de-AT" dirty="0"/>
            <a:t>Parallel-Abzweig &amp; Auftrennung</a:t>
          </a:r>
        </a:p>
      </dgm:t>
    </dgm:pt>
    <dgm:pt modelId="{9FD1F423-CD8C-47DC-A347-E7836319754E}" type="parTrans" cxnId="{BCBDB9E8-1732-4D79-B50C-1F4331E4FF47}">
      <dgm:prSet/>
      <dgm:spPr/>
      <dgm:t>
        <a:bodyPr/>
        <a:lstStyle/>
        <a:p>
          <a:endParaRPr lang="de-AT"/>
        </a:p>
      </dgm:t>
    </dgm:pt>
    <dgm:pt modelId="{4484D8B4-03D1-4DC0-8B34-03019CB7F5BE}" type="sibTrans" cxnId="{BCBDB9E8-1732-4D79-B50C-1F4331E4FF47}">
      <dgm:prSet/>
      <dgm:spPr/>
      <dgm:t>
        <a:bodyPr/>
        <a:lstStyle/>
        <a:p>
          <a:endParaRPr lang="de-AT"/>
        </a:p>
      </dgm:t>
    </dgm:pt>
    <dgm:pt modelId="{3C00E7D3-2FD7-4080-AA08-8378BD2533CB}">
      <dgm:prSet phldrT="[Text]"/>
      <dgm:spPr/>
      <dgm:t>
        <a:bodyPr/>
        <a:lstStyle/>
        <a:p>
          <a:r>
            <a:rPr lang="de-AT" dirty="0"/>
            <a:t>Unter-schiedliche Ausbau-strategien</a:t>
          </a:r>
        </a:p>
      </dgm:t>
    </dgm:pt>
    <dgm:pt modelId="{C4DDC2FB-B9FC-4266-8856-8FE11E95E0B4}" type="parTrans" cxnId="{FE32A84A-4DF2-4252-B534-5C8695A7CBDF}">
      <dgm:prSet/>
      <dgm:spPr/>
      <dgm:t>
        <a:bodyPr/>
        <a:lstStyle/>
        <a:p>
          <a:endParaRPr lang="de-AT"/>
        </a:p>
      </dgm:t>
    </dgm:pt>
    <dgm:pt modelId="{5B697644-F9E7-45A2-874C-1422DC0F4393}" type="sibTrans" cxnId="{FE32A84A-4DF2-4252-B534-5C8695A7CBDF}">
      <dgm:prSet/>
      <dgm:spPr/>
      <dgm:t>
        <a:bodyPr/>
        <a:lstStyle/>
        <a:p>
          <a:endParaRPr lang="de-AT"/>
        </a:p>
      </dgm:t>
    </dgm:pt>
    <dgm:pt modelId="{E278FC8E-560B-44F0-93CF-8C47982278A8}" type="pres">
      <dgm:prSet presAssocID="{FFE63412-A4C4-4FF0-A284-CAFD37A7020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77E5D5-ABF7-44D5-9470-F80FEA68654F}" type="pres">
      <dgm:prSet presAssocID="{3EC19E56-E000-4EF6-B138-B86530E8BB88}" presName="centerShape" presStyleLbl="node0" presStyleIdx="0" presStyleCnt="1"/>
      <dgm:spPr/>
    </dgm:pt>
    <dgm:pt modelId="{6C37F4D2-CAA5-4735-AE9C-CE6790B4A8ED}" type="pres">
      <dgm:prSet presAssocID="{18C4F228-65A2-4340-930C-5BB3980DF5F8}" presName="parTrans" presStyleLbl="bgSibTrans2D1" presStyleIdx="0" presStyleCnt="6"/>
      <dgm:spPr/>
    </dgm:pt>
    <dgm:pt modelId="{E458AC43-E06A-48F3-858D-8CD4AC2CA730}" type="pres">
      <dgm:prSet presAssocID="{DE1B9069-2257-45D7-8E52-729E9451389F}" presName="node" presStyleLbl="node1" presStyleIdx="0" presStyleCnt="6">
        <dgm:presLayoutVars>
          <dgm:bulletEnabled val="1"/>
        </dgm:presLayoutVars>
      </dgm:prSet>
      <dgm:spPr/>
    </dgm:pt>
    <dgm:pt modelId="{0A729C71-D128-4D0C-8BE5-F40269CDB28A}" type="pres">
      <dgm:prSet presAssocID="{7ECFA56F-A704-422D-86F2-DFB3C2D4BD47}" presName="parTrans" presStyleLbl="bgSibTrans2D1" presStyleIdx="1" presStyleCnt="6"/>
      <dgm:spPr/>
    </dgm:pt>
    <dgm:pt modelId="{DA6BC961-A470-4280-9240-820758F8FCB3}" type="pres">
      <dgm:prSet presAssocID="{191DA4FC-7BD6-43A1-823A-6A47AC77125C}" presName="node" presStyleLbl="node1" presStyleIdx="1" presStyleCnt="6">
        <dgm:presLayoutVars>
          <dgm:bulletEnabled val="1"/>
        </dgm:presLayoutVars>
      </dgm:prSet>
      <dgm:spPr/>
    </dgm:pt>
    <dgm:pt modelId="{1D875588-09B6-40E5-B159-7ACD70AE212B}" type="pres">
      <dgm:prSet presAssocID="{C5624643-B3DE-49E9-BE62-CBC7E647CC68}" presName="parTrans" presStyleLbl="bgSibTrans2D1" presStyleIdx="2" presStyleCnt="6"/>
      <dgm:spPr/>
    </dgm:pt>
    <dgm:pt modelId="{1E7A0C8E-0041-4D62-856A-3425F80D1B11}" type="pres">
      <dgm:prSet presAssocID="{824E9608-D8E6-4060-8FBB-97D72CA90689}" presName="node" presStyleLbl="node1" presStyleIdx="2" presStyleCnt="6">
        <dgm:presLayoutVars>
          <dgm:bulletEnabled val="1"/>
        </dgm:presLayoutVars>
      </dgm:prSet>
      <dgm:spPr/>
    </dgm:pt>
    <dgm:pt modelId="{5F30DDA5-0A3A-44C8-9C9A-73AED964A1F8}" type="pres">
      <dgm:prSet presAssocID="{C4DDC2FB-B9FC-4266-8856-8FE11E95E0B4}" presName="parTrans" presStyleLbl="bgSibTrans2D1" presStyleIdx="3" presStyleCnt="6"/>
      <dgm:spPr/>
    </dgm:pt>
    <dgm:pt modelId="{F22A6AB3-3BF6-4AAA-AF36-7FB5B9428DAD}" type="pres">
      <dgm:prSet presAssocID="{3C00E7D3-2FD7-4080-AA08-8378BD2533CB}" presName="node" presStyleLbl="node1" presStyleIdx="3" presStyleCnt="6">
        <dgm:presLayoutVars>
          <dgm:bulletEnabled val="1"/>
        </dgm:presLayoutVars>
      </dgm:prSet>
      <dgm:spPr/>
    </dgm:pt>
    <dgm:pt modelId="{3EE010BD-670C-487A-8610-4E9002C9AB5A}" type="pres">
      <dgm:prSet presAssocID="{9FD1F423-CD8C-47DC-A347-E7836319754E}" presName="parTrans" presStyleLbl="bgSibTrans2D1" presStyleIdx="4" presStyleCnt="6"/>
      <dgm:spPr/>
    </dgm:pt>
    <dgm:pt modelId="{49B6CF72-8E8F-45BD-BCB4-4A61CCAE0892}" type="pres">
      <dgm:prSet presAssocID="{A0065A63-3AC0-4695-BE44-514B17D03A77}" presName="node" presStyleLbl="node1" presStyleIdx="4" presStyleCnt="6">
        <dgm:presLayoutVars>
          <dgm:bulletEnabled val="1"/>
        </dgm:presLayoutVars>
      </dgm:prSet>
      <dgm:spPr/>
    </dgm:pt>
    <dgm:pt modelId="{610C632B-A248-4485-89CA-4D7FEB344F4B}" type="pres">
      <dgm:prSet presAssocID="{75517F25-E37E-4242-8BF4-350A81AC7E5B}" presName="parTrans" presStyleLbl="bgSibTrans2D1" presStyleIdx="5" presStyleCnt="6"/>
      <dgm:spPr/>
    </dgm:pt>
    <dgm:pt modelId="{DC83906A-F74A-4041-AA8D-F9888810EFAB}" type="pres">
      <dgm:prSet presAssocID="{702CFEAE-47FD-42A3-8AAA-A05D6FCEC13B}" presName="node" presStyleLbl="node1" presStyleIdx="5" presStyleCnt="6">
        <dgm:presLayoutVars>
          <dgm:bulletEnabled val="1"/>
        </dgm:presLayoutVars>
      </dgm:prSet>
      <dgm:spPr/>
    </dgm:pt>
  </dgm:ptLst>
  <dgm:cxnLst>
    <dgm:cxn modelId="{55328300-B7EC-405F-BF99-54EFFCD6F027}" type="presOf" srcId="{75517F25-E37E-4242-8BF4-350A81AC7E5B}" destId="{610C632B-A248-4485-89CA-4D7FEB344F4B}" srcOrd="0" destOrd="0" presId="urn:microsoft.com/office/officeart/2005/8/layout/radial4"/>
    <dgm:cxn modelId="{DFB42F18-89F6-4A5D-BB39-CC6C50651D9E}" type="presOf" srcId="{DE1B9069-2257-45D7-8E52-729E9451389F}" destId="{E458AC43-E06A-48F3-858D-8CD4AC2CA730}" srcOrd="0" destOrd="0" presId="urn:microsoft.com/office/officeart/2005/8/layout/radial4"/>
    <dgm:cxn modelId="{22645D18-F1FC-43F4-8AE5-C088D559DF71}" type="presOf" srcId="{191DA4FC-7BD6-43A1-823A-6A47AC77125C}" destId="{DA6BC961-A470-4280-9240-820758F8FCB3}" srcOrd="0" destOrd="0" presId="urn:microsoft.com/office/officeart/2005/8/layout/radial4"/>
    <dgm:cxn modelId="{87CE202D-9E5E-464F-B425-49006847F990}" type="presOf" srcId="{9FD1F423-CD8C-47DC-A347-E7836319754E}" destId="{3EE010BD-670C-487A-8610-4E9002C9AB5A}" srcOrd="0" destOrd="0" presId="urn:microsoft.com/office/officeart/2005/8/layout/radial4"/>
    <dgm:cxn modelId="{2325A35F-D905-4D90-8CE7-3B5914FAE517}" srcId="{3EC19E56-E000-4EF6-B138-B86530E8BB88}" destId="{824E9608-D8E6-4060-8FBB-97D72CA90689}" srcOrd="2" destOrd="0" parTransId="{C5624643-B3DE-49E9-BE62-CBC7E647CC68}" sibTransId="{3A412886-807D-4236-9A73-0ACDF59FEF62}"/>
    <dgm:cxn modelId="{00FF2B42-70D9-43F0-9724-9F5BC2885D4C}" type="presOf" srcId="{C5624643-B3DE-49E9-BE62-CBC7E647CC68}" destId="{1D875588-09B6-40E5-B159-7ACD70AE212B}" srcOrd="0" destOrd="0" presId="urn:microsoft.com/office/officeart/2005/8/layout/radial4"/>
    <dgm:cxn modelId="{4A128046-08F7-4E2D-B797-09C256CD8606}" type="presOf" srcId="{A0065A63-3AC0-4695-BE44-514B17D03A77}" destId="{49B6CF72-8E8F-45BD-BCB4-4A61CCAE0892}" srcOrd="0" destOrd="0" presId="urn:microsoft.com/office/officeart/2005/8/layout/radial4"/>
    <dgm:cxn modelId="{EAD9594A-72C7-4AF0-9DFA-40D101E231ED}" srcId="{3EC19E56-E000-4EF6-B138-B86530E8BB88}" destId="{702CFEAE-47FD-42A3-8AAA-A05D6FCEC13B}" srcOrd="5" destOrd="0" parTransId="{75517F25-E37E-4242-8BF4-350A81AC7E5B}" sibTransId="{581182B5-113F-4944-9281-49DD114E8802}"/>
    <dgm:cxn modelId="{FE32A84A-4DF2-4252-B534-5C8695A7CBDF}" srcId="{3EC19E56-E000-4EF6-B138-B86530E8BB88}" destId="{3C00E7D3-2FD7-4080-AA08-8378BD2533CB}" srcOrd="3" destOrd="0" parTransId="{C4DDC2FB-B9FC-4266-8856-8FE11E95E0B4}" sibTransId="{5B697644-F9E7-45A2-874C-1422DC0F4393}"/>
    <dgm:cxn modelId="{DF233052-9426-4118-BE96-150A653E88F9}" type="presOf" srcId="{702CFEAE-47FD-42A3-8AAA-A05D6FCEC13B}" destId="{DC83906A-F74A-4041-AA8D-F9888810EFAB}" srcOrd="0" destOrd="0" presId="urn:microsoft.com/office/officeart/2005/8/layout/radial4"/>
    <dgm:cxn modelId="{A399B955-1BBD-47AA-89CE-ECDA7E5269F8}" srcId="{3EC19E56-E000-4EF6-B138-B86530E8BB88}" destId="{191DA4FC-7BD6-43A1-823A-6A47AC77125C}" srcOrd="1" destOrd="0" parTransId="{7ECFA56F-A704-422D-86F2-DFB3C2D4BD47}" sibTransId="{A8D33645-893B-4180-BEAA-CD21DEF77B25}"/>
    <dgm:cxn modelId="{045846B2-E490-4F6F-A0DE-BF7C74AB1687}" type="presOf" srcId="{3EC19E56-E000-4EF6-B138-B86530E8BB88}" destId="{E677E5D5-ABF7-44D5-9470-F80FEA68654F}" srcOrd="0" destOrd="0" presId="urn:microsoft.com/office/officeart/2005/8/layout/radial4"/>
    <dgm:cxn modelId="{F76FF4B5-89EF-4523-AC24-756E450C2A82}" type="presOf" srcId="{FFE63412-A4C4-4FF0-A284-CAFD37A7020F}" destId="{E278FC8E-560B-44F0-93CF-8C47982278A8}" srcOrd="0" destOrd="0" presId="urn:microsoft.com/office/officeart/2005/8/layout/radial4"/>
    <dgm:cxn modelId="{432AC1BF-9DA9-4F12-AAF2-5D12FE0DB960}" type="presOf" srcId="{C4DDC2FB-B9FC-4266-8856-8FE11E95E0B4}" destId="{5F30DDA5-0A3A-44C8-9C9A-73AED964A1F8}" srcOrd="0" destOrd="0" presId="urn:microsoft.com/office/officeart/2005/8/layout/radial4"/>
    <dgm:cxn modelId="{812122CB-F9B4-4CD9-9A8B-D0212DD9DA50}" type="presOf" srcId="{18C4F228-65A2-4340-930C-5BB3980DF5F8}" destId="{6C37F4D2-CAA5-4735-AE9C-CE6790B4A8ED}" srcOrd="0" destOrd="0" presId="urn:microsoft.com/office/officeart/2005/8/layout/radial4"/>
    <dgm:cxn modelId="{BCBDB9E8-1732-4D79-B50C-1F4331E4FF47}" srcId="{3EC19E56-E000-4EF6-B138-B86530E8BB88}" destId="{A0065A63-3AC0-4695-BE44-514B17D03A77}" srcOrd="4" destOrd="0" parTransId="{9FD1F423-CD8C-47DC-A347-E7836319754E}" sibTransId="{4484D8B4-03D1-4DC0-8B34-03019CB7F5BE}"/>
    <dgm:cxn modelId="{3BAD04EF-0712-47A3-8693-204CB85AF6EE}" type="presOf" srcId="{824E9608-D8E6-4060-8FBB-97D72CA90689}" destId="{1E7A0C8E-0041-4D62-856A-3425F80D1B11}" srcOrd="0" destOrd="0" presId="urn:microsoft.com/office/officeart/2005/8/layout/radial4"/>
    <dgm:cxn modelId="{33E318F0-30B0-4293-AEA1-A199205C0117}" type="presOf" srcId="{3C00E7D3-2FD7-4080-AA08-8378BD2533CB}" destId="{F22A6AB3-3BF6-4AAA-AF36-7FB5B9428DAD}" srcOrd="0" destOrd="0" presId="urn:microsoft.com/office/officeart/2005/8/layout/radial4"/>
    <dgm:cxn modelId="{85BA78F0-B2E7-4B7B-9EA1-2C732ED71C7C}" srcId="{FFE63412-A4C4-4FF0-A284-CAFD37A7020F}" destId="{3EC19E56-E000-4EF6-B138-B86530E8BB88}" srcOrd="0" destOrd="0" parTransId="{3D854296-3DF7-4BF2-A963-8CA52F29E1D9}" sibTransId="{BA9CA1D6-4326-47D7-A8EC-C72E6346FB47}"/>
    <dgm:cxn modelId="{83CDAEF7-D6E9-4BE3-BD18-9F1ED67C8C23}" type="presOf" srcId="{7ECFA56F-A704-422D-86F2-DFB3C2D4BD47}" destId="{0A729C71-D128-4D0C-8BE5-F40269CDB28A}" srcOrd="0" destOrd="0" presId="urn:microsoft.com/office/officeart/2005/8/layout/radial4"/>
    <dgm:cxn modelId="{B4034BFF-A2AF-401A-83FD-0B26234D0ABA}" srcId="{3EC19E56-E000-4EF6-B138-B86530E8BB88}" destId="{DE1B9069-2257-45D7-8E52-729E9451389F}" srcOrd="0" destOrd="0" parTransId="{18C4F228-65A2-4340-930C-5BB3980DF5F8}" sibTransId="{73A1A603-AE6B-45A3-9481-F13291657CE9}"/>
    <dgm:cxn modelId="{1ABECBDF-5608-4C53-AB94-362E03099ABA}" type="presParOf" srcId="{E278FC8E-560B-44F0-93CF-8C47982278A8}" destId="{E677E5D5-ABF7-44D5-9470-F80FEA68654F}" srcOrd="0" destOrd="0" presId="urn:microsoft.com/office/officeart/2005/8/layout/radial4"/>
    <dgm:cxn modelId="{BB0EFA74-4572-4E7B-8CB5-AC7C14020827}" type="presParOf" srcId="{E278FC8E-560B-44F0-93CF-8C47982278A8}" destId="{6C37F4D2-CAA5-4735-AE9C-CE6790B4A8ED}" srcOrd="1" destOrd="0" presId="urn:microsoft.com/office/officeart/2005/8/layout/radial4"/>
    <dgm:cxn modelId="{739418CF-6DE4-4DAF-9162-CE875BF05C93}" type="presParOf" srcId="{E278FC8E-560B-44F0-93CF-8C47982278A8}" destId="{E458AC43-E06A-48F3-858D-8CD4AC2CA730}" srcOrd="2" destOrd="0" presId="urn:microsoft.com/office/officeart/2005/8/layout/radial4"/>
    <dgm:cxn modelId="{16B16EAE-77DC-4EE7-8F1C-4F76B615B212}" type="presParOf" srcId="{E278FC8E-560B-44F0-93CF-8C47982278A8}" destId="{0A729C71-D128-4D0C-8BE5-F40269CDB28A}" srcOrd="3" destOrd="0" presId="urn:microsoft.com/office/officeart/2005/8/layout/radial4"/>
    <dgm:cxn modelId="{F32FA8BF-0DC7-46A8-B018-CA8D3C412C78}" type="presParOf" srcId="{E278FC8E-560B-44F0-93CF-8C47982278A8}" destId="{DA6BC961-A470-4280-9240-820758F8FCB3}" srcOrd="4" destOrd="0" presId="urn:microsoft.com/office/officeart/2005/8/layout/radial4"/>
    <dgm:cxn modelId="{D8BB258E-9B1A-4812-B32E-77157A50B410}" type="presParOf" srcId="{E278FC8E-560B-44F0-93CF-8C47982278A8}" destId="{1D875588-09B6-40E5-B159-7ACD70AE212B}" srcOrd="5" destOrd="0" presId="urn:microsoft.com/office/officeart/2005/8/layout/radial4"/>
    <dgm:cxn modelId="{8592976D-6C0A-4768-9AE4-2A6BEE4FA804}" type="presParOf" srcId="{E278FC8E-560B-44F0-93CF-8C47982278A8}" destId="{1E7A0C8E-0041-4D62-856A-3425F80D1B11}" srcOrd="6" destOrd="0" presId="urn:microsoft.com/office/officeart/2005/8/layout/radial4"/>
    <dgm:cxn modelId="{5E1E2CA8-A54E-4507-B9D6-0604E7C4A438}" type="presParOf" srcId="{E278FC8E-560B-44F0-93CF-8C47982278A8}" destId="{5F30DDA5-0A3A-44C8-9C9A-73AED964A1F8}" srcOrd="7" destOrd="0" presId="urn:microsoft.com/office/officeart/2005/8/layout/radial4"/>
    <dgm:cxn modelId="{B1050362-76BD-4794-9323-816356A5CDD8}" type="presParOf" srcId="{E278FC8E-560B-44F0-93CF-8C47982278A8}" destId="{F22A6AB3-3BF6-4AAA-AF36-7FB5B9428DAD}" srcOrd="8" destOrd="0" presId="urn:microsoft.com/office/officeart/2005/8/layout/radial4"/>
    <dgm:cxn modelId="{7E5F2C56-81E6-4E10-9EBE-D0B0144D8B77}" type="presParOf" srcId="{E278FC8E-560B-44F0-93CF-8C47982278A8}" destId="{3EE010BD-670C-487A-8610-4E9002C9AB5A}" srcOrd="9" destOrd="0" presId="urn:microsoft.com/office/officeart/2005/8/layout/radial4"/>
    <dgm:cxn modelId="{7F654F9D-C53D-4998-A408-045AEDA14F51}" type="presParOf" srcId="{E278FC8E-560B-44F0-93CF-8C47982278A8}" destId="{49B6CF72-8E8F-45BD-BCB4-4A61CCAE0892}" srcOrd="10" destOrd="0" presId="urn:microsoft.com/office/officeart/2005/8/layout/radial4"/>
    <dgm:cxn modelId="{F8295ACA-63A5-4591-9E6A-A82DC307C34E}" type="presParOf" srcId="{E278FC8E-560B-44F0-93CF-8C47982278A8}" destId="{610C632B-A248-4485-89CA-4D7FEB344F4B}" srcOrd="11" destOrd="0" presId="urn:microsoft.com/office/officeart/2005/8/layout/radial4"/>
    <dgm:cxn modelId="{21BB7C19-B616-4806-A5D1-9B972AFAD74B}" type="presParOf" srcId="{E278FC8E-560B-44F0-93CF-8C47982278A8}" destId="{DC83906A-F74A-4041-AA8D-F9888810EFA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E4A87-F5F0-45C0-99B9-C8806CBCDC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6FA82640-5536-4C12-B64A-29C0D754E915}">
      <dgm:prSet phldrT="[Text]" custT="1"/>
      <dgm:spPr/>
      <dgm:t>
        <a:bodyPr/>
        <a:lstStyle/>
        <a:p>
          <a:r>
            <a:rPr lang="de-AT" sz="1300" dirty="0">
              <a:solidFill>
                <a:schemeClr val="bg1"/>
              </a:solidFill>
            </a:rPr>
            <a:t>Regionalisierung vs. homogene Verteilung: Netzausbaukosten durch Regionalisierung deutlich höher &amp; realistischer</a:t>
          </a:r>
          <a:endParaRPr lang="de-AT" sz="1300" noProof="0" dirty="0">
            <a:solidFill>
              <a:schemeClr val="bg1"/>
            </a:solidFill>
          </a:endParaRPr>
        </a:p>
      </dgm:t>
    </dgm:pt>
    <dgm:pt modelId="{E8084CEE-6F33-4333-8704-158D8FC31732}" type="parTrans" cxnId="{9DB40715-FC09-4712-A923-D9421FF63D33}">
      <dgm:prSet/>
      <dgm:spPr/>
      <dgm:t>
        <a:bodyPr/>
        <a:lstStyle/>
        <a:p>
          <a:endParaRPr lang="de-DE"/>
        </a:p>
      </dgm:t>
    </dgm:pt>
    <dgm:pt modelId="{80E4EADB-8F79-45B1-B2CE-193185C4CAA5}" type="sibTrans" cxnId="{9DB40715-FC09-4712-A923-D9421FF63D33}">
      <dgm:prSet/>
      <dgm:spPr/>
      <dgm:t>
        <a:bodyPr/>
        <a:lstStyle/>
        <a:p>
          <a:endParaRPr lang="de-DE"/>
        </a:p>
      </dgm:t>
    </dgm:pt>
    <dgm:pt modelId="{D8BEADC1-3852-4857-AA30-EBB887DA5DB0}">
      <dgm:prSet custT="1"/>
      <dgm:spPr/>
      <dgm:t>
        <a:bodyPr/>
        <a:lstStyle/>
        <a:p>
          <a:r>
            <a:rPr lang="de-DE" sz="1300" dirty="0">
              <a:solidFill>
                <a:schemeClr val="bg1"/>
              </a:solidFill>
            </a:rPr>
            <a:t>Grobe Anzahl erforderlicher Betriebsmittel (Transformatoren, Leitungskilometer) einzelner Stützjahre vorhanden</a:t>
          </a:r>
          <a:endParaRPr lang="de-AT" sz="1300" dirty="0">
            <a:solidFill>
              <a:schemeClr val="bg1"/>
            </a:solidFill>
          </a:endParaRPr>
        </a:p>
      </dgm:t>
    </dgm:pt>
    <dgm:pt modelId="{035B61AE-819B-4051-BC3F-AAB67B104E7D}" type="parTrans" cxnId="{EC0792DE-A49C-40E7-BA44-F38BF032E486}">
      <dgm:prSet/>
      <dgm:spPr/>
      <dgm:t>
        <a:bodyPr/>
        <a:lstStyle/>
        <a:p>
          <a:endParaRPr lang="de-DE"/>
        </a:p>
      </dgm:t>
    </dgm:pt>
    <dgm:pt modelId="{6CAEC2A8-C4E2-4488-A279-532FD2F6DCA1}" type="sibTrans" cxnId="{EC0792DE-A49C-40E7-BA44-F38BF032E486}">
      <dgm:prSet/>
      <dgm:spPr/>
      <dgm:t>
        <a:bodyPr/>
        <a:lstStyle/>
        <a:p>
          <a:endParaRPr lang="de-DE"/>
        </a:p>
      </dgm:t>
    </dgm:pt>
    <dgm:pt modelId="{2424EE36-9E6E-4A26-BD5A-E46418717D76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de-DE" sz="1300" dirty="0">
              <a:sym typeface="Wingdings" panose="05000000000000000000" pitchFamily="2" charset="2"/>
            </a:rPr>
            <a:t>Einige Maßnahmen wie z.B. </a:t>
          </a:r>
          <a:r>
            <a:rPr lang="de-DE" sz="1300" dirty="0" err="1">
              <a:sym typeface="Wingdings" panose="05000000000000000000" pitchFamily="2" charset="2"/>
            </a:rPr>
            <a:t>Kompoundierung</a:t>
          </a:r>
          <a:r>
            <a:rPr lang="de-DE" sz="1300" dirty="0">
              <a:sym typeface="Wingdings" panose="05000000000000000000" pitchFamily="2" charset="2"/>
            </a:rPr>
            <a:t> im UW, temporäre Ladestromreduktion bei E-Mob, PV</a:t>
          </a:r>
          <a:br>
            <a:rPr lang="de-DE" sz="1300" dirty="0">
              <a:sym typeface="Wingdings" panose="05000000000000000000" pitchFamily="2" charset="2"/>
            </a:rPr>
          </a:br>
          <a:r>
            <a:rPr lang="de-DE" sz="1300" dirty="0">
              <a:sym typeface="Wingdings" panose="05000000000000000000" pitchFamily="2" charset="2"/>
            </a:rPr>
            <a:t>(-5 % Energie) sind effektiv </a:t>
          </a:r>
          <a:r>
            <a:rPr lang="de-DE" sz="1300" dirty="0">
              <a:solidFill>
                <a:schemeClr val="bg1"/>
              </a:solidFill>
              <a:sym typeface="Wingdings" panose="05000000000000000000" pitchFamily="2" charset="2"/>
            </a:rPr>
            <a:t> Effektivität der jeweiligen Maßnahme jedoch abhängig vom Netzgebiet</a:t>
          </a:r>
          <a:endParaRPr lang="de-AT" sz="1300" dirty="0">
            <a:solidFill>
              <a:schemeClr val="bg1"/>
            </a:solidFill>
            <a:sym typeface="Wingdings" panose="05000000000000000000" pitchFamily="2" charset="2"/>
          </a:endParaRPr>
        </a:p>
      </dgm:t>
    </dgm:pt>
    <dgm:pt modelId="{B431EA7C-5966-4FA6-8039-ADBFDC83EA77}" type="parTrans" cxnId="{53FBC658-F306-40EA-8D63-677F8013689A}">
      <dgm:prSet/>
      <dgm:spPr/>
      <dgm:t>
        <a:bodyPr/>
        <a:lstStyle/>
        <a:p>
          <a:endParaRPr lang="de-DE"/>
        </a:p>
      </dgm:t>
    </dgm:pt>
    <dgm:pt modelId="{8EBF4E8F-1A6C-4DFF-9678-667CD05F4D41}" type="sibTrans" cxnId="{53FBC658-F306-40EA-8D63-677F8013689A}">
      <dgm:prSet/>
      <dgm:spPr/>
      <dgm:t>
        <a:bodyPr/>
        <a:lstStyle/>
        <a:p>
          <a:endParaRPr lang="de-DE"/>
        </a:p>
      </dgm:t>
    </dgm:pt>
    <dgm:pt modelId="{0DCC1294-2FBA-42D8-B774-A08C16EDD282}">
      <dgm:prSet custT="1"/>
      <dgm:spPr/>
      <dgm:t>
        <a:bodyPr/>
        <a:lstStyle/>
        <a:p>
          <a:r>
            <a:rPr lang="de-DE" sz="1300" dirty="0">
              <a:solidFill>
                <a:schemeClr val="bg1"/>
              </a:solidFill>
              <a:sym typeface="Wingdings" panose="05000000000000000000" pitchFamily="2" charset="2"/>
            </a:rPr>
            <a:t>RONT, Strangregler etc. ergeben Kosteneinsparungen wenn sie gezielt und richtig eingesetzt werden  zukünftig optimaler Mix</a:t>
          </a:r>
        </a:p>
      </dgm:t>
    </dgm:pt>
    <dgm:pt modelId="{90235D73-FA5B-4790-9DDA-76B6C593F274}" type="parTrans" cxnId="{AA3023F0-106F-48E8-86AC-4A7AB3463856}">
      <dgm:prSet/>
      <dgm:spPr/>
      <dgm:t>
        <a:bodyPr/>
        <a:lstStyle/>
        <a:p>
          <a:endParaRPr lang="de-DE"/>
        </a:p>
      </dgm:t>
    </dgm:pt>
    <dgm:pt modelId="{72564B2E-0BE2-4964-BEC5-C19E260E629F}" type="sibTrans" cxnId="{AA3023F0-106F-48E8-86AC-4A7AB3463856}">
      <dgm:prSet/>
      <dgm:spPr/>
      <dgm:t>
        <a:bodyPr/>
        <a:lstStyle/>
        <a:p>
          <a:endParaRPr lang="de-DE"/>
        </a:p>
      </dgm:t>
    </dgm:pt>
    <dgm:pt modelId="{B405F865-05A2-4065-8802-CF960274945C}">
      <dgm:prSet custT="1"/>
      <dgm:spPr/>
      <dgm:t>
        <a:bodyPr/>
        <a:lstStyle/>
        <a:p>
          <a:r>
            <a:rPr lang="de-DE" sz="1300" dirty="0">
              <a:solidFill>
                <a:schemeClr val="bg1"/>
              </a:solidFill>
            </a:rPr>
            <a:t>Keine Pauschalaussage bzgl. der besten Lösung für alle Verteilnetzbetreiber möglich</a:t>
          </a:r>
          <a:br>
            <a:rPr lang="de-DE" sz="1300" dirty="0">
              <a:solidFill>
                <a:schemeClr val="bg1"/>
              </a:solidFill>
            </a:rPr>
          </a:br>
          <a:r>
            <a:rPr lang="de-DE" sz="1300" dirty="0">
              <a:solidFill>
                <a:schemeClr val="bg1"/>
              </a:solidFill>
              <a:sym typeface="Wingdings" panose="05000000000000000000" pitchFamily="2" charset="2"/>
            </a:rPr>
            <a:t> Wesentlich abhängig vom Netzgebiet, der Kundenstruktur, usw.</a:t>
          </a:r>
          <a:endParaRPr lang="de-AT" sz="1300" dirty="0">
            <a:solidFill>
              <a:schemeClr val="bg1"/>
            </a:solidFill>
          </a:endParaRPr>
        </a:p>
      </dgm:t>
    </dgm:pt>
    <dgm:pt modelId="{4E323994-820E-48CF-BA46-659571283452}" type="parTrans" cxnId="{2FBE0639-7FC7-4334-B7EE-57B66CA44881}">
      <dgm:prSet/>
      <dgm:spPr/>
      <dgm:t>
        <a:bodyPr/>
        <a:lstStyle/>
        <a:p>
          <a:endParaRPr lang="de-DE"/>
        </a:p>
      </dgm:t>
    </dgm:pt>
    <dgm:pt modelId="{A7E2E1E5-F121-4996-98CB-C72BC49349CF}" type="sibTrans" cxnId="{2FBE0639-7FC7-4334-B7EE-57B66CA44881}">
      <dgm:prSet/>
      <dgm:spPr/>
      <dgm:t>
        <a:bodyPr/>
        <a:lstStyle/>
        <a:p>
          <a:endParaRPr lang="de-DE"/>
        </a:p>
      </dgm:t>
    </dgm:pt>
    <dgm:pt modelId="{3043F3E5-AAB3-4BDB-A459-B2A829361427}" type="pres">
      <dgm:prSet presAssocID="{27AE4A87-F5F0-45C0-99B9-C8806CBCDC6B}" presName="Name0" presStyleCnt="0">
        <dgm:presLayoutVars>
          <dgm:chMax val="7"/>
          <dgm:chPref val="7"/>
          <dgm:dir/>
        </dgm:presLayoutVars>
      </dgm:prSet>
      <dgm:spPr/>
    </dgm:pt>
    <dgm:pt modelId="{74D83953-FEA6-4404-B0F1-0B484D347D52}" type="pres">
      <dgm:prSet presAssocID="{27AE4A87-F5F0-45C0-99B9-C8806CBCDC6B}" presName="Name1" presStyleCnt="0"/>
      <dgm:spPr/>
    </dgm:pt>
    <dgm:pt modelId="{23487305-C396-4C88-8687-9840CEB58744}" type="pres">
      <dgm:prSet presAssocID="{27AE4A87-F5F0-45C0-99B9-C8806CBCDC6B}" presName="cycle" presStyleCnt="0"/>
      <dgm:spPr/>
    </dgm:pt>
    <dgm:pt modelId="{34BEFAC7-7BA5-4D2C-895D-CA806C7A866D}" type="pres">
      <dgm:prSet presAssocID="{27AE4A87-F5F0-45C0-99B9-C8806CBCDC6B}" presName="srcNode" presStyleLbl="node1" presStyleIdx="0" presStyleCnt="5"/>
      <dgm:spPr/>
    </dgm:pt>
    <dgm:pt modelId="{237ADBDD-353E-40A2-9D5E-BAA215865DE6}" type="pres">
      <dgm:prSet presAssocID="{27AE4A87-F5F0-45C0-99B9-C8806CBCDC6B}" presName="conn" presStyleLbl="parChTrans1D2" presStyleIdx="0" presStyleCnt="1"/>
      <dgm:spPr/>
    </dgm:pt>
    <dgm:pt modelId="{3D9503CC-29E6-47AB-B74F-E8D243131069}" type="pres">
      <dgm:prSet presAssocID="{27AE4A87-F5F0-45C0-99B9-C8806CBCDC6B}" presName="extraNode" presStyleLbl="node1" presStyleIdx="0" presStyleCnt="5"/>
      <dgm:spPr/>
    </dgm:pt>
    <dgm:pt modelId="{5399D52E-8424-41BC-8BD1-749455A4C29E}" type="pres">
      <dgm:prSet presAssocID="{27AE4A87-F5F0-45C0-99B9-C8806CBCDC6B}" presName="dstNode" presStyleLbl="node1" presStyleIdx="0" presStyleCnt="5"/>
      <dgm:spPr/>
    </dgm:pt>
    <dgm:pt modelId="{6C0B2766-E55F-4E57-914A-426EFE033D62}" type="pres">
      <dgm:prSet presAssocID="{6FA82640-5536-4C12-B64A-29C0D754E915}" presName="text_1" presStyleLbl="node1" presStyleIdx="0" presStyleCnt="5" custScaleY="132435">
        <dgm:presLayoutVars>
          <dgm:bulletEnabled val="1"/>
        </dgm:presLayoutVars>
      </dgm:prSet>
      <dgm:spPr/>
    </dgm:pt>
    <dgm:pt modelId="{93C032B3-5BE4-4A47-BA1E-21CA8F75A240}" type="pres">
      <dgm:prSet presAssocID="{6FA82640-5536-4C12-B64A-29C0D754E915}" presName="accent_1" presStyleCnt="0"/>
      <dgm:spPr/>
    </dgm:pt>
    <dgm:pt modelId="{53FA11EF-2519-407C-8CF5-9DFEF5AD8F1A}" type="pres">
      <dgm:prSet presAssocID="{6FA82640-5536-4C12-B64A-29C0D754E915}" presName="accentRepeatNode" presStyleLbl="solidFgAcc1" presStyleIdx="0" presStyleCnt="5"/>
      <dgm:spPr/>
    </dgm:pt>
    <dgm:pt modelId="{6C1D9C90-87B8-44C7-B6E3-32ACE9A89723}" type="pres">
      <dgm:prSet presAssocID="{D8BEADC1-3852-4857-AA30-EBB887DA5DB0}" presName="text_2" presStyleLbl="node1" presStyleIdx="1" presStyleCnt="5" custScaleY="132435">
        <dgm:presLayoutVars>
          <dgm:bulletEnabled val="1"/>
        </dgm:presLayoutVars>
      </dgm:prSet>
      <dgm:spPr/>
    </dgm:pt>
    <dgm:pt modelId="{924C9CCC-EF5F-47AF-A3A7-7EA7E58E4058}" type="pres">
      <dgm:prSet presAssocID="{D8BEADC1-3852-4857-AA30-EBB887DA5DB0}" presName="accent_2" presStyleCnt="0"/>
      <dgm:spPr/>
    </dgm:pt>
    <dgm:pt modelId="{218BD212-3AF7-4087-96CE-11F9D29307CC}" type="pres">
      <dgm:prSet presAssocID="{D8BEADC1-3852-4857-AA30-EBB887DA5DB0}" presName="accentRepeatNode" presStyleLbl="solidFgAcc1" presStyleIdx="1" presStyleCnt="5"/>
      <dgm:spPr/>
    </dgm:pt>
    <dgm:pt modelId="{55D414CF-A415-4123-AA6E-A1C7FE0935A0}" type="pres">
      <dgm:prSet presAssocID="{B405F865-05A2-4065-8802-CF960274945C}" presName="text_3" presStyleLbl="node1" presStyleIdx="2" presStyleCnt="5" custScaleY="132435">
        <dgm:presLayoutVars>
          <dgm:bulletEnabled val="1"/>
        </dgm:presLayoutVars>
      </dgm:prSet>
      <dgm:spPr/>
    </dgm:pt>
    <dgm:pt modelId="{BB11710D-72A3-4B89-9637-DB74D4384D65}" type="pres">
      <dgm:prSet presAssocID="{B405F865-05A2-4065-8802-CF960274945C}" presName="accent_3" presStyleCnt="0"/>
      <dgm:spPr/>
    </dgm:pt>
    <dgm:pt modelId="{CFBBDDE7-6206-41CE-9393-78EF3A9DD81E}" type="pres">
      <dgm:prSet presAssocID="{B405F865-05A2-4065-8802-CF960274945C}" presName="accentRepeatNode" presStyleLbl="solidFgAcc1" presStyleIdx="2" presStyleCnt="5"/>
      <dgm:spPr/>
    </dgm:pt>
    <dgm:pt modelId="{4CC15785-5424-436B-8FEC-E6830E6EB7A9}" type="pres">
      <dgm:prSet presAssocID="{0DCC1294-2FBA-42D8-B774-A08C16EDD282}" presName="text_4" presStyleLbl="node1" presStyleIdx="3" presStyleCnt="5" custScaleY="132513">
        <dgm:presLayoutVars>
          <dgm:bulletEnabled val="1"/>
        </dgm:presLayoutVars>
      </dgm:prSet>
      <dgm:spPr/>
    </dgm:pt>
    <dgm:pt modelId="{B91A857F-AFF3-4961-915D-40F90D9537C0}" type="pres">
      <dgm:prSet presAssocID="{0DCC1294-2FBA-42D8-B774-A08C16EDD282}" presName="accent_4" presStyleCnt="0"/>
      <dgm:spPr/>
    </dgm:pt>
    <dgm:pt modelId="{8A63C5D8-666A-450E-B1FD-19981314781C}" type="pres">
      <dgm:prSet presAssocID="{0DCC1294-2FBA-42D8-B774-A08C16EDD282}" presName="accentRepeatNode" presStyleLbl="solidFgAcc1" presStyleIdx="3" presStyleCnt="5"/>
      <dgm:spPr/>
    </dgm:pt>
    <dgm:pt modelId="{81FDB0F8-7A1C-4459-B5FF-EECE4F03116B}" type="pres">
      <dgm:prSet presAssocID="{2424EE36-9E6E-4A26-BD5A-E46418717D76}" presName="text_5" presStyleLbl="node1" presStyleIdx="4" presStyleCnt="5" custScaleY="132435">
        <dgm:presLayoutVars>
          <dgm:bulletEnabled val="1"/>
        </dgm:presLayoutVars>
      </dgm:prSet>
      <dgm:spPr/>
    </dgm:pt>
    <dgm:pt modelId="{44A79B2A-0396-4547-8811-7CB39210AF87}" type="pres">
      <dgm:prSet presAssocID="{2424EE36-9E6E-4A26-BD5A-E46418717D76}" presName="accent_5" presStyleCnt="0"/>
      <dgm:spPr/>
    </dgm:pt>
    <dgm:pt modelId="{48B42496-0B84-4F4E-87E8-78D0CB6FE2C6}" type="pres">
      <dgm:prSet presAssocID="{2424EE36-9E6E-4A26-BD5A-E46418717D76}" presName="accentRepeatNode" presStyleLbl="solidFgAcc1" presStyleIdx="4" presStyleCnt="5"/>
      <dgm:spPr/>
    </dgm:pt>
  </dgm:ptLst>
  <dgm:cxnLst>
    <dgm:cxn modelId="{9DB40715-FC09-4712-A923-D9421FF63D33}" srcId="{27AE4A87-F5F0-45C0-99B9-C8806CBCDC6B}" destId="{6FA82640-5536-4C12-B64A-29C0D754E915}" srcOrd="0" destOrd="0" parTransId="{E8084CEE-6F33-4333-8704-158D8FC31732}" sibTransId="{80E4EADB-8F79-45B1-B2CE-193185C4CAA5}"/>
    <dgm:cxn modelId="{8DAE2919-E4EE-45DA-9C6E-8779C556E1CC}" type="presOf" srcId="{D8BEADC1-3852-4857-AA30-EBB887DA5DB0}" destId="{6C1D9C90-87B8-44C7-B6E3-32ACE9A89723}" srcOrd="0" destOrd="0" presId="urn:microsoft.com/office/officeart/2008/layout/VerticalCurvedList"/>
    <dgm:cxn modelId="{2FBE0639-7FC7-4334-B7EE-57B66CA44881}" srcId="{27AE4A87-F5F0-45C0-99B9-C8806CBCDC6B}" destId="{B405F865-05A2-4065-8802-CF960274945C}" srcOrd="2" destOrd="0" parTransId="{4E323994-820E-48CF-BA46-659571283452}" sibTransId="{A7E2E1E5-F121-4996-98CB-C72BC49349CF}"/>
    <dgm:cxn modelId="{53FBC658-F306-40EA-8D63-677F8013689A}" srcId="{27AE4A87-F5F0-45C0-99B9-C8806CBCDC6B}" destId="{2424EE36-9E6E-4A26-BD5A-E46418717D76}" srcOrd="4" destOrd="0" parTransId="{B431EA7C-5966-4FA6-8039-ADBFDC83EA77}" sibTransId="{8EBF4E8F-1A6C-4DFF-9678-667CD05F4D41}"/>
    <dgm:cxn modelId="{7470F780-5661-4848-A523-B73D5F78ACA7}" type="presOf" srcId="{6FA82640-5536-4C12-B64A-29C0D754E915}" destId="{6C0B2766-E55F-4E57-914A-426EFE033D62}" srcOrd="0" destOrd="0" presId="urn:microsoft.com/office/officeart/2008/layout/VerticalCurvedList"/>
    <dgm:cxn modelId="{71D3F082-DBD1-41A0-A711-94430811CBF8}" type="presOf" srcId="{B405F865-05A2-4065-8802-CF960274945C}" destId="{55D414CF-A415-4123-AA6E-A1C7FE0935A0}" srcOrd="0" destOrd="0" presId="urn:microsoft.com/office/officeart/2008/layout/VerticalCurvedList"/>
    <dgm:cxn modelId="{209C359C-4D2B-4D7E-998B-3801DCCD9FA4}" type="presOf" srcId="{27AE4A87-F5F0-45C0-99B9-C8806CBCDC6B}" destId="{3043F3E5-AAB3-4BDB-A459-B2A829361427}" srcOrd="0" destOrd="0" presId="urn:microsoft.com/office/officeart/2008/layout/VerticalCurvedList"/>
    <dgm:cxn modelId="{F87209AA-C1D1-4F00-8B1F-4F3023463878}" type="presOf" srcId="{2424EE36-9E6E-4A26-BD5A-E46418717D76}" destId="{81FDB0F8-7A1C-4459-B5FF-EECE4F03116B}" srcOrd="0" destOrd="0" presId="urn:microsoft.com/office/officeart/2008/layout/VerticalCurvedList"/>
    <dgm:cxn modelId="{453D80AB-E95D-49A1-ACC3-6FE2E8302BAD}" type="presOf" srcId="{80E4EADB-8F79-45B1-B2CE-193185C4CAA5}" destId="{237ADBDD-353E-40A2-9D5E-BAA215865DE6}" srcOrd="0" destOrd="0" presId="urn:microsoft.com/office/officeart/2008/layout/VerticalCurvedList"/>
    <dgm:cxn modelId="{EC0792DE-A49C-40E7-BA44-F38BF032E486}" srcId="{27AE4A87-F5F0-45C0-99B9-C8806CBCDC6B}" destId="{D8BEADC1-3852-4857-AA30-EBB887DA5DB0}" srcOrd="1" destOrd="0" parTransId="{035B61AE-819B-4051-BC3F-AAB67B104E7D}" sibTransId="{6CAEC2A8-C4E2-4488-A279-532FD2F6DCA1}"/>
    <dgm:cxn modelId="{618751EB-FD63-47CB-B797-3DAE10588356}" type="presOf" srcId="{0DCC1294-2FBA-42D8-B774-A08C16EDD282}" destId="{4CC15785-5424-436B-8FEC-E6830E6EB7A9}" srcOrd="0" destOrd="0" presId="urn:microsoft.com/office/officeart/2008/layout/VerticalCurvedList"/>
    <dgm:cxn modelId="{AA3023F0-106F-48E8-86AC-4A7AB3463856}" srcId="{27AE4A87-F5F0-45C0-99B9-C8806CBCDC6B}" destId="{0DCC1294-2FBA-42D8-B774-A08C16EDD282}" srcOrd="3" destOrd="0" parTransId="{90235D73-FA5B-4790-9DDA-76B6C593F274}" sibTransId="{72564B2E-0BE2-4964-BEC5-C19E260E629F}"/>
    <dgm:cxn modelId="{8512C47F-DC48-4840-B611-16F982759F21}" type="presParOf" srcId="{3043F3E5-AAB3-4BDB-A459-B2A829361427}" destId="{74D83953-FEA6-4404-B0F1-0B484D347D52}" srcOrd="0" destOrd="0" presId="urn:microsoft.com/office/officeart/2008/layout/VerticalCurvedList"/>
    <dgm:cxn modelId="{19FABC59-9D82-487E-AAE9-EA2C429E5688}" type="presParOf" srcId="{74D83953-FEA6-4404-B0F1-0B484D347D52}" destId="{23487305-C396-4C88-8687-9840CEB58744}" srcOrd="0" destOrd="0" presId="urn:microsoft.com/office/officeart/2008/layout/VerticalCurvedList"/>
    <dgm:cxn modelId="{3F0D7D60-8AEE-41B7-97DF-00C14CDDA13D}" type="presParOf" srcId="{23487305-C396-4C88-8687-9840CEB58744}" destId="{34BEFAC7-7BA5-4D2C-895D-CA806C7A866D}" srcOrd="0" destOrd="0" presId="urn:microsoft.com/office/officeart/2008/layout/VerticalCurvedList"/>
    <dgm:cxn modelId="{C74BAEA9-EB9B-412F-BDB3-CC1AF672E8C1}" type="presParOf" srcId="{23487305-C396-4C88-8687-9840CEB58744}" destId="{237ADBDD-353E-40A2-9D5E-BAA215865DE6}" srcOrd="1" destOrd="0" presId="urn:microsoft.com/office/officeart/2008/layout/VerticalCurvedList"/>
    <dgm:cxn modelId="{21D3AADC-2C09-42D9-A072-EB8FF4ADF9B9}" type="presParOf" srcId="{23487305-C396-4C88-8687-9840CEB58744}" destId="{3D9503CC-29E6-47AB-B74F-E8D243131069}" srcOrd="2" destOrd="0" presId="urn:microsoft.com/office/officeart/2008/layout/VerticalCurvedList"/>
    <dgm:cxn modelId="{6E29F9C1-7226-45D0-9BE7-46188652217D}" type="presParOf" srcId="{23487305-C396-4C88-8687-9840CEB58744}" destId="{5399D52E-8424-41BC-8BD1-749455A4C29E}" srcOrd="3" destOrd="0" presId="urn:microsoft.com/office/officeart/2008/layout/VerticalCurvedList"/>
    <dgm:cxn modelId="{E8FC3994-D1C6-4913-9C8F-107E85406858}" type="presParOf" srcId="{74D83953-FEA6-4404-B0F1-0B484D347D52}" destId="{6C0B2766-E55F-4E57-914A-426EFE033D62}" srcOrd="1" destOrd="0" presId="urn:microsoft.com/office/officeart/2008/layout/VerticalCurvedList"/>
    <dgm:cxn modelId="{14BEC981-4C6B-49B6-B4E1-E1988217F5DA}" type="presParOf" srcId="{74D83953-FEA6-4404-B0F1-0B484D347D52}" destId="{93C032B3-5BE4-4A47-BA1E-21CA8F75A240}" srcOrd="2" destOrd="0" presId="urn:microsoft.com/office/officeart/2008/layout/VerticalCurvedList"/>
    <dgm:cxn modelId="{55E2AC93-448A-4EBD-B169-1CCF599A6389}" type="presParOf" srcId="{93C032B3-5BE4-4A47-BA1E-21CA8F75A240}" destId="{53FA11EF-2519-407C-8CF5-9DFEF5AD8F1A}" srcOrd="0" destOrd="0" presId="urn:microsoft.com/office/officeart/2008/layout/VerticalCurvedList"/>
    <dgm:cxn modelId="{CA8C5FAA-DFF5-4A05-A33C-4707CD3422AA}" type="presParOf" srcId="{74D83953-FEA6-4404-B0F1-0B484D347D52}" destId="{6C1D9C90-87B8-44C7-B6E3-32ACE9A89723}" srcOrd="3" destOrd="0" presId="urn:microsoft.com/office/officeart/2008/layout/VerticalCurvedList"/>
    <dgm:cxn modelId="{FF888C23-2DBD-4E4D-AC1B-88496382AB70}" type="presParOf" srcId="{74D83953-FEA6-4404-B0F1-0B484D347D52}" destId="{924C9CCC-EF5F-47AF-A3A7-7EA7E58E4058}" srcOrd="4" destOrd="0" presId="urn:microsoft.com/office/officeart/2008/layout/VerticalCurvedList"/>
    <dgm:cxn modelId="{BC555F0A-B5E3-4E0F-9E44-6F4F919440CC}" type="presParOf" srcId="{924C9CCC-EF5F-47AF-A3A7-7EA7E58E4058}" destId="{218BD212-3AF7-4087-96CE-11F9D29307CC}" srcOrd="0" destOrd="0" presId="urn:microsoft.com/office/officeart/2008/layout/VerticalCurvedList"/>
    <dgm:cxn modelId="{546F3ABB-B32E-415F-AD08-BFF64FBF6F17}" type="presParOf" srcId="{74D83953-FEA6-4404-B0F1-0B484D347D52}" destId="{55D414CF-A415-4123-AA6E-A1C7FE0935A0}" srcOrd="5" destOrd="0" presId="urn:microsoft.com/office/officeart/2008/layout/VerticalCurvedList"/>
    <dgm:cxn modelId="{CD43BD1C-E5AE-41EE-9449-6FC9D9BF35C3}" type="presParOf" srcId="{74D83953-FEA6-4404-B0F1-0B484D347D52}" destId="{BB11710D-72A3-4B89-9637-DB74D4384D65}" srcOrd="6" destOrd="0" presId="urn:microsoft.com/office/officeart/2008/layout/VerticalCurvedList"/>
    <dgm:cxn modelId="{14AECEB1-A10B-4D8E-B052-8134242C82B1}" type="presParOf" srcId="{BB11710D-72A3-4B89-9637-DB74D4384D65}" destId="{CFBBDDE7-6206-41CE-9393-78EF3A9DD81E}" srcOrd="0" destOrd="0" presId="urn:microsoft.com/office/officeart/2008/layout/VerticalCurvedList"/>
    <dgm:cxn modelId="{D3F78E45-E6C9-4FBD-AF5C-7EFDB35E9B14}" type="presParOf" srcId="{74D83953-FEA6-4404-B0F1-0B484D347D52}" destId="{4CC15785-5424-436B-8FEC-E6830E6EB7A9}" srcOrd="7" destOrd="0" presId="urn:microsoft.com/office/officeart/2008/layout/VerticalCurvedList"/>
    <dgm:cxn modelId="{326985A1-BB89-46DE-82B8-C83C5EA22500}" type="presParOf" srcId="{74D83953-FEA6-4404-B0F1-0B484D347D52}" destId="{B91A857F-AFF3-4961-915D-40F90D9537C0}" srcOrd="8" destOrd="0" presId="urn:microsoft.com/office/officeart/2008/layout/VerticalCurvedList"/>
    <dgm:cxn modelId="{E9798EB9-3282-40DF-A3E4-BE699047680B}" type="presParOf" srcId="{B91A857F-AFF3-4961-915D-40F90D9537C0}" destId="{8A63C5D8-666A-450E-B1FD-19981314781C}" srcOrd="0" destOrd="0" presId="urn:microsoft.com/office/officeart/2008/layout/VerticalCurvedList"/>
    <dgm:cxn modelId="{817A7CFA-EEAB-4528-8D06-EB1969D4F55F}" type="presParOf" srcId="{74D83953-FEA6-4404-B0F1-0B484D347D52}" destId="{81FDB0F8-7A1C-4459-B5FF-EECE4F03116B}" srcOrd="9" destOrd="0" presId="urn:microsoft.com/office/officeart/2008/layout/VerticalCurvedList"/>
    <dgm:cxn modelId="{B36DE70C-BB07-4787-8D45-AA298AA2BACF}" type="presParOf" srcId="{74D83953-FEA6-4404-B0F1-0B484D347D52}" destId="{44A79B2A-0396-4547-8811-7CB39210AF87}" srcOrd="10" destOrd="0" presId="urn:microsoft.com/office/officeart/2008/layout/VerticalCurvedList"/>
    <dgm:cxn modelId="{73B97696-C178-4005-97E7-7EF5F16F2491}" type="presParOf" srcId="{44A79B2A-0396-4547-8811-7CB39210AF87}" destId="{48B42496-0B84-4F4E-87E8-78D0CB6FE2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ADBDD-353E-40A2-9D5E-BAA215865DE6}">
      <dsp:nvSpPr>
        <dsp:cNvPr id="0" name=""/>
        <dsp:cNvSpPr/>
      </dsp:nvSpPr>
      <dsp:spPr>
        <a:xfrm>
          <a:off x="-3744795" y="-575255"/>
          <a:ext cx="4463623" cy="4463623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E770-FEC6-4CE1-8F98-DC521C1271F3}">
      <dsp:nvSpPr>
        <dsp:cNvPr id="0" name=""/>
        <dsp:cNvSpPr/>
      </dsp:nvSpPr>
      <dsp:spPr>
        <a:xfrm>
          <a:off x="376775" y="254712"/>
          <a:ext cx="7665035" cy="5096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56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noProof="0" dirty="0"/>
            <a:t>Übersicht</a:t>
          </a:r>
        </a:p>
      </dsp:txBody>
      <dsp:txXfrm>
        <a:off x="376775" y="254712"/>
        <a:ext cx="7665035" cy="509689"/>
      </dsp:txXfrm>
    </dsp:sp>
    <dsp:sp modelId="{968F5EC8-025A-4B9D-8228-18E40924F213}">
      <dsp:nvSpPr>
        <dsp:cNvPr id="0" name=""/>
        <dsp:cNvSpPr/>
      </dsp:nvSpPr>
      <dsp:spPr>
        <a:xfrm>
          <a:off x="58219" y="191000"/>
          <a:ext cx="637111" cy="637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9D4FA-0F0D-41E7-8225-C013E0D7CAE3}">
      <dsp:nvSpPr>
        <dsp:cNvPr id="0" name=""/>
        <dsp:cNvSpPr/>
      </dsp:nvSpPr>
      <dsp:spPr>
        <a:xfrm>
          <a:off x="668992" y="1019378"/>
          <a:ext cx="7372818" cy="5096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56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noProof="0" dirty="0"/>
            <a:t>Methodik</a:t>
          </a:r>
        </a:p>
      </dsp:txBody>
      <dsp:txXfrm>
        <a:off x="668992" y="1019378"/>
        <a:ext cx="7372818" cy="509689"/>
      </dsp:txXfrm>
    </dsp:sp>
    <dsp:sp modelId="{5F3009E5-9917-4DDE-9EA5-66671445ED60}">
      <dsp:nvSpPr>
        <dsp:cNvPr id="0" name=""/>
        <dsp:cNvSpPr/>
      </dsp:nvSpPr>
      <dsp:spPr>
        <a:xfrm>
          <a:off x="350436" y="955667"/>
          <a:ext cx="637111" cy="637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85A0-1356-4B5F-BEF5-9D23DFFF4022}">
      <dsp:nvSpPr>
        <dsp:cNvPr id="0" name=""/>
        <dsp:cNvSpPr/>
      </dsp:nvSpPr>
      <dsp:spPr>
        <a:xfrm>
          <a:off x="668992" y="1784045"/>
          <a:ext cx="7372818" cy="5096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56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noProof="0" dirty="0"/>
            <a:t>Ergebnisse</a:t>
          </a:r>
        </a:p>
      </dsp:txBody>
      <dsp:txXfrm>
        <a:off x="668992" y="1784045"/>
        <a:ext cx="7372818" cy="509689"/>
      </dsp:txXfrm>
    </dsp:sp>
    <dsp:sp modelId="{52EA6290-6A74-4D1D-906C-86F6B6CC03EB}">
      <dsp:nvSpPr>
        <dsp:cNvPr id="0" name=""/>
        <dsp:cNvSpPr/>
      </dsp:nvSpPr>
      <dsp:spPr>
        <a:xfrm>
          <a:off x="350436" y="1720333"/>
          <a:ext cx="637111" cy="637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D41C3-03C7-4800-8755-D06BD388D821}">
      <dsp:nvSpPr>
        <dsp:cNvPr id="0" name=""/>
        <dsp:cNvSpPr/>
      </dsp:nvSpPr>
      <dsp:spPr>
        <a:xfrm>
          <a:off x="376775" y="2548711"/>
          <a:ext cx="7665035" cy="5096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56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noProof="0" dirty="0"/>
            <a:t>Ausblick</a:t>
          </a:r>
        </a:p>
      </dsp:txBody>
      <dsp:txXfrm>
        <a:off x="376775" y="2548711"/>
        <a:ext cx="7665035" cy="509689"/>
      </dsp:txXfrm>
    </dsp:sp>
    <dsp:sp modelId="{F509D9F4-7484-4FC8-91FF-560435BE37B0}">
      <dsp:nvSpPr>
        <dsp:cNvPr id="0" name=""/>
        <dsp:cNvSpPr/>
      </dsp:nvSpPr>
      <dsp:spPr>
        <a:xfrm>
          <a:off x="58219" y="2485000"/>
          <a:ext cx="637111" cy="637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E5D5-ABF7-44D5-9470-F80FEA68654F}">
      <dsp:nvSpPr>
        <dsp:cNvPr id="0" name=""/>
        <dsp:cNvSpPr/>
      </dsp:nvSpPr>
      <dsp:spPr>
        <a:xfrm>
          <a:off x="1522014" y="1379723"/>
          <a:ext cx="1113859" cy="1113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000" kern="1200" dirty="0" err="1"/>
            <a:t>Netzver</a:t>
          </a:r>
          <a:r>
            <a:rPr lang="de-AT" sz="1000" kern="1200" dirty="0"/>
            <a:t>-stärkungs-Algorithmus</a:t>
          </a:r>
        </a:p>
      </dsp:txBody>
      <dsp:txXfrm>
        <a:off x="1685135" y="1542844"/>
        <a:ext cx="787617" cy="787617"/>
      </dsp:txXfrm>
    </dsp:sp>
    <dsp:sp modelId="{6C37F4D2-CAA5-4735-AE9C-CE6790B4A8ED}">
      <dsp:nvSpPr>
        <dsp:cNvPr id="0" name=""/>
        <dsp:cNvSpPr/>
      </dsp:nvSpPr>
      <dsp:spPr>
        <a:xfrm rot="10800000">
          <a:off x="390270" y="1777928"/>
          <a:ext cx="1069497" cy="317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8AC43-E06A-48F3-858D-8CD4AC2CA730}">
      <dsp:nvSpPr>
        <dsp:cNvPr id="0" name=""/>
        <dsp:cNvSpPr/>
      </dsp:nvSpPr>
      <dsp:spPr>
        <a:xfrm>
          <a:off x="420" y="1624772"/>
          <a:ext cx="779701" cy="62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800" kern="1200" dirty="0"/>
            <a:t>Spannungs- &amp; Auslastungs-Grenzwerte</a:t>
          </a:r>
        </a:p>
      </dsp:txBody>
      <dsp:txXfrm>
        <a:off x="18689" y="1643041"/>
        <a:ext cx="743163" cy="587223"/>
      </dsp:txXfrm>
    </dsp:sp>
    <dsp:sp modelId="{0A729C71-D128-4D0C-8BE5-F40269CDB28A}">
      <dsp:nvSpPr>
        <dsp:cNvPr id="0" name=""/>
        <dsp:cNvSpPr/>
      </dsp:nvSpPr>
      <dsp:spPr>
        <a:xfrm rot="12960000">
          <a:off x="610650" y="1099668"/>
          <a:ext cx="1069497" cy="317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BC961-A470-4280-9240-820758F8FCB3}">
      <dsp:nvSpPr>
        <dsp:cNvPr id="0" name=""/>
        <dsp:cNvSpPr/>
      </dsp:nvSpPr>
      <dsp:spPr>
        <a:xfrm>
          <a:off x="322928" y="632194"/>
          <a:ext cx="779701" cy="62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800" kern="1200" dirty="0"/>
            <a:t>Standard-Betriebsmittel:</a:t>
          </a:r>
          <a:br>
            <a:rPr lang="de-AT" sz="800" kern="1200" dirty="0"/>
          </a:br>
          <a:r>
            <a:rPr lang="de-AT" sz="800" kern="1200" dirty="0"/>
            <a:t>Freileitungen, Kabel, Trafos</a:t>
          </a:r>
        </a:p>
      </dsp:txBody>
      <dsp:txXfrm>
        <a:off x="341197" y="650463"/>
        <a:ext cx="743163" cy="587223"/>
      </dsp:txXfrm>
    </dsp:sp>
    <dsp:sp modelId="{1D875588-09B6-40E5-B159-7ACD70AE212B}">
      <dsp:nvSpPr>
        <dsp:cNvPr id="0" name=""/>
        <dsp:cNvSpPr/>
      </dsp:nvSpPr>
      <dsp:spPr>
        <a:xfrm rot="15120000">
          <a:off x="1187613" y="680480"/>
          <a:ext cx="1069497" cy="317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A0C8E-0041-4D62-856A-3425F80D1B11}">
      <dsp:nvSpPr>
        <dsp:cNvPr id="0" name=""/>
        <dsp:cNvSpPr/>
      </dsp:nvSpPr>
      <dsp:spPr>
        <a:xfrm>
          <a:off x="1167264" y="18748"/>
          <a:ext cx="779701" cy="62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800" kern="1200" dirty="0"/>
            <a:t>Stations-Kapazitätslimits</a:t>
          </a:r>
          <a:br>
            <a:rPr lang="de-AT" sz="800" kern="1200" dirty="0"/>
          </a:br>
          <a:r>
            <a:rPr lang="de-AT" sz="800" kern="1200" dirty="0"/>
            <a:t>Anzahl Parallel-Leitungen</a:t>
          </a:r>
        </a:p>
      </dsp:txBody>
      <dsp:txXfrm>
        <a:off x="1185533" y="37017"/>
        <a:ext cx="743163" cy="587223"/>
      </dsp:txXfrm>
    </dsp:sp>
    <dsp:sp modelId="{5F30DDA5-0A3A-44C8-9C9A-73AED964A1F8}">
      <dsp:nvSpPr>
        <dsp:cNvPr id="0" name=""/>
        <dsp:cNvSpPr/>
      </dsp:nvSpPr>
      <dsp:spPr>
        <a:xfrm rot="17280000">
          <a:off x="1900777" y="680480"/>
          <a:ext cx="1069497" cy="317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A6AB3-3BF6-4AAA-AF36-7FB5B9428DAD}">
      <dsp:nvSpPr>
        <dsp:cNvPr id="0" name=""/>
        <dsp:cNvSpPr/>
      </dsp:nvSpPr>
      <dsp:spPr>
        <a:xfrm>
          <a:off x="2210922" y="18748"/>
          <a:ext cx="779701" cy="62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800" kern="1200" dirty="0"/>
            <a:t>Unter-schiedliche Ausbau-strategien</a:t>
          </a:r>
        </a:p>
      </dsp:txBody>
      <dsp:txXfrm>
        <a:off x="2229191" y="37017"/>
        <a:ext cx="743163" cy="587223"/>
      </dsp:txXfrm>
    </dsp:sp>
    <dsp:sp modelId="{3EE010BD-670C-487A-8610-4E9002C9AB5A}">
      <dsp:nvSpPr>
        <dsp:cNvPr id="0" name=""/>
        <dsp:cNvSpPr/>
      </dsp:nvSpPr>
      <dsp:spPr>
        <a:xfrm rot="19440000">
          <a:off x="2477740" y="1099668"/>
          <a:ext cx="1069497" cy="317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6CF72-8E8F-45BD-BCB4-4A61CCAE0892}">
      <dsp:nvSpPr>
        <dsp:cNvPr id="0" name=""/>
        <dsp:cNvSpPr/>
      </dsp:nvSpPr>
      <dsp:spPr>
        <a:xfrm>
          <a:off x="3055259" y="632194"/>
          <a:ext cx="779701" cy="62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800" kern="1200" dirty="0"/>
            <a:t>Parallel-Abzweig &amp; Auftrennung</a:t>
          </a:r>
        </a:p>
      </dsp:txBody>
      <dsp:txXfrm>
        <a:off x="3073528" y="650463"/>
        <a:ext cx="743163" cy="587223"/>
      </dsp:txXfrm>
    </dsp:sp>
    <dsp:sp modelId="{610C632B-A248-4485-89CA-4D7FEB344F4B}">
      <dsp:nvSpPr>
        <dsp:cNvPr id="0" name=""/>
        <dsp:cNvSpPr/>
      </dsp:nvSpPr>
      <dsp:spPr>
        <a:xfrm>
          <a:off x="2698120" y="1777928"/>
          <a:ext cx="1069497" cy="317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3906A-F74A-4041-AA8D-F9888810EFAB}">
      <dsp:nvSpPr>
        <dsp:cNvPr id="0" name=""/>
        <dsp:cNvSpPr/>
      </dsp:nvSpPr>
      <dsp:spPr>
        <a:xfrm>
          <a:off x="3377767" y="1624772"/>
          <a:ext cx="779701" cy="62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800" kern="1200" dirty="0"/>
            <a:t>Betriebsmittel-Eigentümer: NB/Kunde</a:t>
          </a:r>
        </a:p>
      </dsp:txBody>
      <dsp:txXfrm>
        <a:off x="3396036" y="1643041"/>
        <a:ext cx="743163" cy="587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ADBDD-353E-40A2-9D5E-BAA215865DE6}">
      <dsp:nvSpPr>
        <dsp:cNvPr id="0" name=""/>
        <dsp:cNvSpPr/>
      </dsp:nvSpPr>
      <dsp:spPr>
        <a:xfrm>
          <a:off x="-3744795" y="-575255"/>
          <a:ext cx="4463623" cy="4463623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B2766-E55F-4E57-914A-426EFE033D62}">
      <dsp:nvSpPr>
        <dsp:cNvPr id="0" name=""/>
        <dsp:cNvSpPr/>
      </dsp:nvSpPr>
      <dsp:spPr>
        <a:xfrm>
          <a:off x="315151" y="139818"/>
          <a:ext cx="7902871" cy="548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>
              <a:solidFill>
                <a:schemeClr val="bg1"/>
              </a:solidFill>
            </a:rPr>
            <a:t>Regionalisierung vs. homogene Verteilung: Netzausbaukosten durch Regionalisierung deutlich höher &amp; realistischer</a:t>
          </a:r>
          <a:endParaRPr lang="de-AT" sz="1300" kern="1200" noProof="0" dirty="0">
            <a:solidFill>
              <a:schemeClr val="bg1"/>
            </a:solidFill>
          </a:endParaRPr>
        </a:p>
      </dsp:txBody>
      <dsp:txXfrm>
        <a:off x="315151" y="139818"/>
        <a:ext cx="7902871" cy="548640"/>
      </dsp:txXfrm>
    </dsp:sp>
    <dsp:sp modelId="{53FA11EF-2519-407C-8CF5-9DFEF5AD8F1A}">
      <dsp:nvSpPr>
        <dsp:cNvPr id="0" name=""/>
        <dsp:cNvSpPr/>
      </dsp:nvSpPr>
      <dsp:spPr>
        <a:xfrm>
          <a:off x="56231" y="155219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D9C90-87B8-44C7-B6E3-32ACE9A89723}">
      <dsp:nvSpPr>
        <dsp:cNvPr id="0" name=""/>
        <dsp:cNvSpPr/>
      </dsp:nvSpPr>
      <dsp:spPr>
        <a:xfrm>
          <a:off x="612006" y="761027"/>
          <a:ext cx="7606016" cy="548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bg1"/>
              </a:solidFill>
            </a:rPr>
            <a:t>Grobe Anzahl erforderlicher Betriebsmittel (Transformatoren, Leitungskilometer) einzelner Stützjahre vorhanden</a:t>
          </a:r>
          <a:endParaRPr lang="de-AT" sz="1300" kern="1200" dirty="0">
            <a:solidFill>
              <a:schemeClr val="bg1"/>
            </a:solidFill>
          </a:endParaRPr>
        </a:p>
      </dsp:txBody>
      <dsp:txXfrm>
        <a:off x="612006" y="761027"/>
        <a:ext cx="7606016" cy="548640"/>
      </dsp:txXfrm>
    </dsp:sp>
    <dsp:sp modelId="{218BD212-3AF7-4087-96CE-11F9D29307CC}">
      <dsp:nvSpPr>
        <dsp:cNvPr id="0" name=""/>
        <dsp:cNvSpPr/>
      </dsp:nvSpPr>
      <dsp:spPr>
        <a:xfrm>
          <a:off x="353086" y="776428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414CF-A415-4123-AA6E-A1C7FE0935A0}">
      <dsp:nvSpPr>
        <dsp:cNvPr id="0" name=""/>
        <dsp:cNvSpPr/>
      </dsp:nvSpPr>
      <dsp:spPr>
        <a:xfrm>
          <a:off x="703117" y="1382236"/>
          <a:ext cx="7514905" cy="548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bg1"/>
              </a:solidFill>
            </a:rPr>
            <a:t>Keine Pauschalaussage bzgl. der besten Lösung für alle Verteilnetzbetreiber möglich</a:t>
          </a:r>
          <a:br>
            <a:rPr lang="de-DE" sz="1300" kern="1200" dirty="0">
              <a:solidFill>
                <a:schemeClr val="bg1"/>
              </a:solidFill>
            </a:rPr>
          </a:br>
          <a:r>
            <a:rPr lang="de-DE" sz="1300" kern="1200" dirty="0">
              <a:solidFill>
                <a:schemeClr val="bg1"/>
              </a:solidFill>
              <a:sym typeface="Wingdings" panose="05000000000000000000" pitchFamily="2" charset="2"/>
            </a:rPr>
            <a:t> Wesentlich abhängig vom Netzgebiet, der Kundenstruktur, usw.</a:t>
          </a:r>
          <a:endParaRPr lang="de-AT" sz="1300" kern="1200" dirty="0">
            <a:solidFill>
              <a:schemeClr val="bg1"/>
            </a:solidFill>
          </a:endParaRPr>
        </a:p>
      </dsp:txBody>
      <dsp:txXfrm>
        <a:off x="703117" y="1382236"/>
        <a:ext cx="7514905" cy="548640"/>
      </dsp:txXfrm>
    </dsp:sp>
    <dsp:sp modelId="{CFBBDDE7-6206-41CE-9393-78EF3A9DD81E}">
      <dsp:nvSpPr>
        <dsp:cNvPr id="0" name=""/>
        <dsp:cNvSpPr/>
      </dsp:nvSpPr>
      <dsp:spPr>
        <a:xfrm>
          <a:off x="444197" y="1397636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15785-5424-436B-8FEC-E6830E6EB7A9}">
      <dsp:nvSpPr>
        <dsp:cNvPr id="0" name=""/>
        <dsp:cNvSpPr/>
      </dsp:nvSpPr>
      <dsp:spPr>
        <a:xfrm>
          <a:off x="612006" y="2003283"/>
          <a:ext cx="7606016" cy="548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bg1"/>
              </a:solidFill>
              <a:sym typeface="Wingdings" panose="05000000000000000000" pitchFamily="2" charset="2"/>
            </a:rPr>
            <a:t>RONT, Strangregler etc. ergeben Kosteneinsparungen wenn sie gezielt und richtig eingesetzt werden  zukünftig optimaler Mix</a:t>
          </a:r>
        </a:p>
      </dsp:txBody>
      <dsp:txXfrm>
        <a:off x="612006" y="2003283"/>
        <a:ext cx="7606016" cy="548963"/>
      </dsp:txXfrm>
    </dsp:sp>
    <dsp:sp modelId="{8A63C5D8-666A-450E-B1FD-19981314781C}">
      <dsp:nvSpPr>
        <dsp:cNvPr id="0" name=""/>
        <dsp:cNvSpPr/>
      </dsp:nvSpPr>
      <dsp:spPr>
        <a:xfrm>
          <a:off x="353086" y="2018845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DB0F8-7A1C-4459-B5FF-EECE4F03116B}">
      <dsp:nvSpPr>
        <dsp:cNvPr id="0" name=""/>
        <dsp:cNvSpPr/>
      </dsp:nvSpPr>
      <dsp:spPr>
        <a:xfrm>
          <a:off x="315151" y="2624653"/>
          <a:ext cx="7902871" cy="548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300" kern="1200" dirty="0">
              <a:sym typeface="Wingdings" panose="05000000000000000000" pitchFamily="2" charset="2"/>
            </a:rPr>
            <a:t>Einige Maßnahmen wie z.B. </a:t>
          </a:r>
          <a:r>
            <a:rPr lang="de-DE" sz="1300" kern="1200" dirty="0" err="1">
              <a:sym typeface="Wingdings" panose="05000000000000000000" pitchFamily="2" charset="2"/>
            </a:rPr>
            <a:t>Kompoundierung</a:t>
          </a:r>
          <a:r>
            <a:rPr lang="de-DE" sz="1300" kern="1200" dirty="0">
              <a:sym typeface="Wingdings" panose="05000000000000000000" pitchFamily="2" charset="2"/>
            </a:rPr>
            <a:t> im UW, temporäre Ladestromreduktion bei E-Mob, PV</a:t>
          </a:r>
          <a:br>
            <a:rPr lang="de-DE" sz="1300" kern="1200" dirty="0">
              <a:sym typeface="Wingdings" panose="05000000000000000000" pitchFamily="2" charset="2"/>
            </a:rPr>
          </a:br>
          <a:r>
            <a:rPr lang="de-DE" sz="1300" kern="1200" dirty="0">
              <a:sym typeface="Wingdings" panose="05000000000000000000" pitchFamily="2" charset="2"/>
            </a:rPr>
            <a:t>(-5 % Energie) sind effektiv </a:t>
          </a:r>
          <a:r>
            <a:rPr lang="de-DE" sz="1300" kern="1200" dirty="0">
              <a:solidFill>
                <a:schemeClr val="bg1"/>
              </a:solidFill>
              <a:sym typeface="Wingdings" panose="05000000000000000000" pitchFamily="2" charset="2"/>
            </a:rPr>
            <a:t> Effektivität der jeweiligen Maßnahme jedoch abhängig vom Netzgebiet</a:t>
          </a:r>
          <a:endParaRPr lang="de-AT" sz="1300" kern="1200" dirty="0">
            <a:solidFill>
              <a:schemeClr val="bg1"/>
            </a:solidFill>
            <a:sym typeface="Wingdings" panose="05000000000000000000" pitchFamily="2" charset="2"/>
          </a:endParaRPr>
        </a:p>
      </dsp:txBody>
      <dsp:txXfrm>
        <a:off x="315151" y="2624653"/>
        <a:ext cx="7902871" cy="548640"/>
      </dsp:txXfrm>
    </dsp:sp>
    <dsp:sp modelId="{48B42496-0B84-4F4E-87E8-78D0CB6FE2C6}">
      <dsp:nvSpPr>
        <dsp:cNvPr id="0" name=""/>
        <dsp:cNvSpPr/>
      </dsp:nvSpPr>
      <dsp:spPr>
        <a:xfrm>
          <a:off x="56231" y="2640054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952" y="1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6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952" y="9429306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286428-3033-F948-BAA0-5E6A7D49C7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5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952" y="1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306" y="4714653"/>
            <a:ext cx="4888477" cy="44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952" y="9429306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48692A-D6D2-8340-BB47-13E8A19B5F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50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39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47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49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75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Obere Assets vom Netzbetreiber untere Kundenanlagen</a:t>
            </a:r>
          </a:p>
          <a:p>
            <a:endParaRPr lang="de-AT" dirty="0"/>
          </a:p>
          <a:p>
            <a:r>
              <a:rPr lang="de-AT" dirty="0"/>
              <a:t>Stephan Ergänzung Kunden prüfen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50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Abschlussfolie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15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1325850"/>
            <a:ext cx="8077201" cy="1121807"/>
          </a:xfrm>
        </p:spPr>
        <p:txBody>
          <a:bodyPr anchor="b"/>
          <a:lstStyle>
            <a:lvl1pPr>
              <a:lnSpc>
                <a:spcPts val="4000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467888"/>
            <a:ext cx="8074025" cy="89595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3357035"/>
            <a:ext cx="8077200" cy="1162980"/>
          </a:xfrm>
        </p:spPr>
        <p:txBody>
          <a:bodyPr/>
          <a:lstStyle>
            <a:lvl1pPr>
              <a:buNone/>
              <a:defRPr sz="16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grpSp>
        <p:nvGrpSpPr>
          <p:cNvPr id="67" name="Gruppierung 66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68" name="Gruppierung 6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82" name="Gerade Verbindung 81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Gerade Verbindung 82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Gerade Verbindung 83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Gerade Verbindung 84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Gerade Verbindung 85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Gerade Verbindung 86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Gerade Verbindung 87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Gerade Verbindung 88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Gerade Verbindung 89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Gerade Verbindung 90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Gerade Verbindung 91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Rechteck 92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69" name="Gruppierung 68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70" name="Parallelogramm 69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1" name="Parallelogramm 70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2" name="Parallelogramm 71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3" name="Parallelogramm 72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4" name="Parallelogramm 73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5" name="Parallelogramm 74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6" name="Parallelogramm 75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7" name="Parallelogramm 76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8" name="Parallelogramm 77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9" name="Parallelogramm 78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80" name="Parallelogramm 79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81" name="Parallelogramm 80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383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 bwMode="auto">
          <a:xfrm>
            <a:off x="533096" y="928440"/>
            <a:ext cx="8085792" cy="3585177"/>
          </a:xfrm>
          <a:custGeom>
            <a:avLst/>
            <a:gdLst>
              <a:gd name="connsiteX0" fmla="*/ 8 w 8085792"/>
              <a:gd name="connsiteY0" fmla="*/ 0 h 3585177"/>
              <a:gd name="connsiteX1" fmla="*/ 8085792 w 8085792"/>
              <a:gd name="connsiteY1" fmla="*/ 0 h 3585177"/>
              <a:gd name="connsiteX2" fmla="*/ 8083990 w 8085792"/>
              <a:gd name="connsiteY2" fmla="*/ 2920424 h 3585177"/>
              <a:gd name="connsiteX3" fmla="*/ 7426443 w 8085792"/>
              <a:gd name="connsiteY3" fmla="*/ 3585177 h 3585177"/>
              <a:gd name="connsiteX4" fmla="*/ 305 w 8085792"/>
              <a:gd name="connsiteY4" fmla="*/ 3581991 h 3585177"/>
              <a:gd name="connsiteX5" fmla="*/ 3 w 8085792"/>
              <a:gd name="connsiteY5" fmla="*/ 34892 h 358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792" h="3585177">
                <a:moveTo>
                  <a:pt x="8" y="0"/>
                </a:moveTo>
                <a:lnTo>
                  <a:pt x="8085792" y="0"/>
                </a:lnTo>
                <a:lnTo>
                  <a:pt x="8083990" y="2920424"/>
                </a:lnTo>
                <a:lnTo>
                  <a:pt x="7426443" y="3585177"/>
                </a:lnTo>
                <a:lnTo>
                  <a:pt x="305" y="3581991"/>
                </a:lnTo>
                <a:cubicBezTo>
                  <a:pt x="1165" y="2190443"/>
                  <a:pt x="-71" y="1255292"/>
                  <a:pt x="3" y="348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43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4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904078D-7690-4710-BB6F-CF088E97875B}" type="datetime1">
              <a:rPr lang="de-AT" smtClean="0"/>
              <a:t>10.02.2023</a:t>
            </a:fld>
            <a:endParaRPr lang="de-DE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9" name="Gruppierung 8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‹#›</a:t>
            </a:fld>
            <a:endParaRPr lang="en-GB" sz="1400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4B938CE-ECB9-4A6D-9217-D6C87C6BE049}" type="datetime1">
              <a:rPr lang="de-AT" noProof="0" smtClean="0"/>
              <a:t>10.02.2023</a:t>
            </a:fld>
            <a:endParaRPr lang="en-GB" sz="1400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39752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539752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22"/>
          </p:nvPr>
        </p:nvSpPr>
        <p:spPr>
          <a:xfrm>
            <a:off x="539752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23"/>
          </p:nvPr>
        </p:nvSpPr>
        <p:spPr>
          <a:xfrm>
            <a:off x="2692797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4"/>
          </p:nvPr>
        </p:nvSpPr>
        <p:spPr>
          <a:xfrm>
            <a:off x="2692797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5"/>
          </p:nvPr>
        </p:nvSpPr>
        <p:spPr>
          <a:xfrm>
            <a:off x="2692797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6"/>
          </p:nvPr>
        </p:nvSpPr>
        <p:spPr>
          <a:xfrm>
            <a:off x="4845842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7"/>
          </p:nvPr>
        </p:nvSpPr>
        <p:spPr>
          <a:xfrm>
            <a:off x="4845842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8"/>
          </p:nvPr>
        </p:nvSpPr>
        <p:spPr>
          <a:xfrm>
            <a:off x="4845842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9"/>
          </p:nvPr>
        </p:nvSpPr>
        <p:spPr>
          <a:xfrm>
            <a:off x="6998888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30"/>
          </p:nvPr>
        </p:nvSpPr>
        <p:spPr>
          <a:xfrm>
            <a:off x="6998888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31"/>
          </p:nvPr>
        </p:nvSpPr>
        <p:spPr>
          <a:xfrm>
            <a:off x="6998888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grpSp>
        <p:nvGrpSpPr>
          <p:cNvPr id="21" name="Gruppierung 20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22" name="Gruppierung 21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4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4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4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hteck 4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3" name="Gruppierung 22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24" name="Parallelogramm 23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" name="Parallelogramm 25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7" name="Parallelogramm 26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0" name="Parallelogramm 29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2001" y="1296000"/>
            <a:ext cx="8077201" cy="816769"/>
          </a:xfrm>
        </p:spPr>
        <p:txBody>
          <a:bodyPr anchor="b"/>
          <a:lstStyle>
            <a:lvl1pPr>
              <a:lnSpc>
                <a:spcPts val="4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!</a:t>
            </a:r>
            <a:endParaRPr lang="de-AT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133000"/>
            <a:ext cx="8074025" cy="60076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3635896" y="3840832"/>
            <a:ext cx="5508104" cy="1302668"/>
            <a:chOff x="3635896" y="5555331"/>
            <a:chExt cx="5508104" cy="1302668"/>
          </a:xfrm>
        </p:grpSpPr>
        <p:sp>
          <p:nvSpPr>
            <p:cNvPr id="7" name="Parallelogramm 6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" name="Freihandform 7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grpSp>
        <p:nvGrpSpPr>
          <p:cNvPr id="22" name="Gruppierung 21"/>
          <p:cNvGrpSpPr/>
          <p:nvPr userDrawn="1"/>
        </p:nvGrpSpPr>
        <p:grpSpPr>
          <a:xfrm>
            <a:off x="2587960" y="2984548"/>
            <a:ext cx="4926351" cy="389740"/>
            <a:chOff x="2587960" y="4027999"/>
            <a:chExt cx="4926351" cy="389740"/>
          </a:xfrm>
        </p:grpSpPr>
        <p:sp>
          <p:nvSpPr>
            <p:cNvPr id="23" name="Parallelogramm 22"/>
            <p:cNvSpPr/>
            <p:nvPr userDrawn="1"/>
          </p:nvSpPr>
          <p:spPr bwMode="auto">
            <a:xfrm>
              <a:off x="2587960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9A0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Parallelogramm 23"/>
            <p:cNvSpPr/>
            <p:nvPr userDrawn="1"/>
          </p:nvSpPr>
          <p:spPr bwMode="auto">
            <a:xfrm>
              <a:off x="348178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B8A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Parallelogramm 24"/>
            <p:cNvSpPr/>
            <p:nvPr userDrawn="1"/>
          </p:nvSpPr>
          <p:spPr bwMode="auto">
            <a:xfrm>
              <a:off x="436906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D6D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Parallelogramm 25"/>
            <p:cNvSpPr/>
            <p:nvPr userDrawn="1"/>
          </p:nvSpPr>
          <p:spPr bwMode="auto">
            <a:xfrm>
              <a:off x="526414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F57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Parallelogramm 26"/>
            <p:cNvSpPr/>
            <p:nvPr userDrawn="1"/>
          </p:nvSpPr>
          <p:spPr bwMode="auto">
            <a:xfrm>
              <a:off x="6157479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042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" name="Parallelogramm 27"/>
            <p:cNvSpPr/>
            <p:nvPr userDrawn="1"/>
          </p:nvSpPr>
          <p:spPr bwMode="auto">
            <a:xfrm>
              <a:off x="7050774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22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7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ung 58"/>
          <p:cNvGrpSpPr/>
          <p:nvPr userDrawn="1"/>
        </p:nvGrpSpPr>
        <p:grpSpPr>
          <a:xfrm>
            <a:off x="-7816" y="0"/>
            <a:ext cx="9159631" cy="5143500"/>
            <a:chOff x="-7816" y="0"/>
            <a:chExt cx="9159631" cy="5143500"/>
          </a:xfrm>
        </p:grpSpPr>
        <p:grpSp>
          <p:nvGrpSpPr>
            <p:cNvPr id="25" name="Gruppierung 24"/>
            <p:cNvGrpSpPr/>
            <p:nvPr userDrawn="1"/>
          </p:nvGrpSpPr>
          <p:grpSpPr>
            <a:xfrm>
              <a:off x="-7816" y="0"/>
              <a:ext cx="9159631" cy="5143500"/>
              <a:chOff x="-7816" y="0"/>
              <a:chExt cx="9159631" cy="5143500"/>
            </a:xfrm>
          </p:grpSpPr>
          <p:grpSp>
            <p:nvGrpSpPr>
              <p:cNvPr id="26" name="Gruppierung 25"/>
              <p:cNvGrpSpPr/>
              <p:nvPr userDrawn="1"/>
            </p:nvGrpSpPr>
            <p:grpSpPr>
              <a:xfrm>
                <a:off x="-7816" y="0"/>
                <a:ext cx="9159631" cy="5143500"/>
                <a:chOff x="-7816" y="0"/>
                <a:chExt cx="9159631" cy="5143500"/>
              </a:xfrm>
            </p:grpSpPr>
            <p:cxnSp>
              <p:nvCxnSpPr>
                <p:cNvPr id="28" name="Gerade Verbindung 27"/>
                <p:cNvCxnSpPr/>
                <p:nvPr userDrawn="1"/>
              </p:nvCxnSpPr>
              <p:spPr bwMode="auto">
                <a:xfrm>
                  <a:off x="53022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Gerade Verbindung 28"/>
                <p:cNvCxnSpPr/>
                <p:nvPr userDrawn="1"/>
              </p:nvCxnSpPr>
              <p:spPr bwMode="auto">
                <a:xfrm>
                  <a:off x="861568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Gerade Verbindung 29"/>
                <p:cNvCxnSpPr/>
                <p:nvPr userDrawn="1"/>
              </p:nvCxnSpPr>
              <p:spPr bwMode="auto">
                <a:xfrm>
                  <a:off x="7815" y="120184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Gerade Verbindung 30"/>
                <p:cNvCxnSpPr/>
                <p:nvPr userDrawn="1"/>
              </p:nvCxnSpPr>
              <p:spPr bwMode="auto">
                <a:xfrm>
                  <a:off x="0" y="578550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 userDrawn="1"/>
              </p:nvCxnSpPr>
              <p:spPr bwMode="auto">
                <a:xfrm>
                  <a:off x="-7816" y="481418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 userDrawn="1"/>
              </p:nvCxnSpPr>
              <p:spPr bwMode="auto">
                <a:xfrm>
                  <a:off x="7956376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 userDrawn="1"/>
              </p:nvCxnSpPr>
              <p:spPr bwMode="auto">
                <a:xfrm>
                  <a:off x="0" y="451596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" name="Gerade Verbindung 26"/>
              <p:cNvCxnSpPr/>
              <p:nvPr userDrawn="1"/>
            </p:nvCxnSpPr>
            <p:spPr bwMode="auto">
              <a:xfrm>
                <a:off x="0" y="92843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Gerade Verbindung 54"/>
            <p:cNvCxnSpPr/>
            <p:nvPr userDrawn="1"/>
          </p:nvCxnSpPr>
          <p:spPr bwMode="auto">
            <a:xfrm>
              <a:off x="3572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34198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464185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4894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1040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70322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6308"/>
            <a:ext cx="8229600" cy="3394472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7AB80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557213" indent="-214313">
              <a:buClr>
                <a:srgbClr val="7AB800"/>
              </a:buClr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Clr>
                <a:srgbClr val="7AB800"/>
              </a:buClr>
              <a:buFont typeface="Wingdings" pitchFamily="2" charset="2"/>
              <a:buChar char="§"/>
              <a:defRPr sz="1350">
                <a:latin typeface="Arial" pitchFamily="34" charset="0"/>
                <a:cs typeface="Arial" pitchFamily="34" charset="0"/>
              </a:defRPr>
            </a:lvl3pPr>
            <a:lvl4pPr marL="1200150" indent="-171450">
              <a:buClr>
                <a:srgbClr val="7AB800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 marL="1543050" indent="-171450">
              <a:buClr>
                <a:srgbClr val="7AB800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923298" y="4682334"/>
            <a:ext cx="2133600" cy="273844"/>
          </a:xfrm>
          <a:prstGeom prst="rect">
            <a:avLst/>
          </a:prstGeom>
        </p:spPr>
        <p:txBody>
          <a:bodyPr anchor="ctr"/>
          <a:lstStyle>
            <a:lvl1pPr algn="r"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447ECD-BDA7-439E-9FE1-34F465D85A8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41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hteck 3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3712578"/>
            <a:ext cx="8077201" cy="459121"/>
          </a:xfrm>
        </p:spPr>
        <p:txBody>
          <a:bodyPr anchor="b"/>
          <a:lstStyle>
            <a:lvl1pPr>
              <a:lnSpc>
                <a:spcPts val="4000"/>
              </a:lnSpc>
              <a:defRPr sz="2700"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4191930"/>
            <a:ext cx="8074025" cy="60076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auto">
          <a:xfrm>
            <a:off x="533402" y="1435578"/>
            <a:ext cx="8084447" cy="2249098"/>
          </a:xfrm>
          <a:custGeom>
            <a:avLst/>
            <a:gdLst>
              <a:gd name="connsiteX0" fmla="*/ 0 w 8084447"/>
              <a:gd name="connsiteY0" fmla="*/ 0 h 2249098"/>
              <a:gd name="connsiteX1" fmla="*/ 8083969 w 8084447"/>
              <a:gd name="connsiteY1" fmla="*/ 0 h 2249098"/>
              <a:gd name="connsiteX2" fmla="*/ 8084277 w 8084447"/>
              <a:gd name="connsiteY2" fmla="*/ 352027 h 2249098"/>
              <a:gd name="connsiteX3" fmla="*/ 8083685 w 8084447"/>
              <a:gd name="connsiteY3" fmla="*/ 1586625 h 2249098"/>
              <a:gd name="connsiteX4" fmla="*/ 7426138 w 8084447"/>
              <a:gd name="connsiteY4" fmla="*/ 2249098 h 2249098"/>
              <a:gd name="connsiteX5" fmla="*/ 0 w 8084447"/>
              <a:gd name="connsiteY5" fmla="*/ 2245923 h 22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4447" h="2249098">
                <a:moveTo>
                  <a:pt x="0" y="0"/>
                </a:moveTo>
                <a:lnTo>
                  <a:pt x="8083969" y="0"/>
                </a:lnTo>
                <a:lnTo>
                  <a:pt x="8084277" y="352027"/>
                </a:lnTo>
                <a:cubicBezTo>
                  <a:pt x="8084578" y="798937"/>
                  <a:pt x="8084538" y="1221624"/>
                  <a:pt x="8083685" y="1586625"/>
                </a:cubicBezTo>
                <a:lnTo>
                  <a:pt x="7426138" y="2249098"/>
                </a:lnTo>
                <a:lnTo>
                  <a:pt x="0" y="22459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1296000"/>
            <a:ext cx="8077201" cy="816769"/>
          </a:xfrm>
        </p:spPr>
        <p:txBody>
          <a:bodyPr anchor="b"/>
          <a:lstStyle>
            <a:lvl1pPr>
              <a:lnSpc>
                <a:spcPts val="4000"/>
              </a:lnSpc>
              <a:defRPr sz="2700"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133000"/>
            <a:ext cx="8074025" cy="89595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grpSp>
        <p:nvGrpSpPr>
          <p:cNvPr id="22" name="Gruppierung 21"/>
          <p:cNvGrpSpPr/>
          <p:nvPr userDrawn="1"/>
        </p:nvGrpSpPr>
        <p:grpSpPr>
          <a:xfrm>
            <a:off x="3635896" y="3840832"/>
            <a:ext cx="5508104" cy="1302668"/>
            <a:chOff x="3635896" y="5555331"/>
            <a:chExt cx="5508104" cy="1302668"/>
          </a:xfrm>
        </p:grpSpPr>
        <p:sp>
          <p:nvSpPr>
            <p:cNvPr id="23" name="Parallelogramm 22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Freihandform 23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25" name="Gruppierung 24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30" name="Parallelogramm 29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6" name="Gruppierung 25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27" name="Parallelogramm 26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530225" y="1203598"/>
            <a:ext cx="8085460" cy="33123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0225" y="267494"/>
            <a:ext cx="6274023" cy="72008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396C9F2-09C4-4C16-9364-D7752F27BCCC}" type="datetime1">
              <a:rPr lang="de-AT" smtClean="0"/>
              <a:t>10.02.2023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43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6" y="1188597"/>
            <a:ext cx="8080375" cy="21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17"/>
          <p:cNvSpPr>
            <a:spLocks noGrp="1"/>
          </p:cNvSpPr>
          <p:nvPr>
            <p:ph sz="quarter" idx="12"/>
          </p:nvPr>
        </p:nvSpPr>
        <p:spPr>
          <a:xfrm>
            <a:off x="530225" y="1465119"/>
            <a:ext cx="8085460" cy="30508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43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4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FE2D52D-BEC0-4F51-B0A9-A280383F69B8}" type="datetime1">
              <a:rPr lang="de-AT" smtClean="0"/>
              <a:t>10.02.2023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3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203598"/>
            <a:ext cx="3959225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de-DE"/>
              <a:pPr>
                <a:defRPr/>
              </a:pPr>
              <a:t>‹#›</a:t>
            </a:fld>
            <a:endParaRPr lang="de-DE" sz="140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00F5-D2AC-4692-83C9-965086E98FCE}" type="datetime1">
              <a:rPr lang="de-AT" smtClean="0"/>
              <a:t>10.02.2023</a:t>
            </a:fld>
            <a:endParaRPr lang="de-DE" sz="140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 bwMode="auto">
          <a:xfrm>
            <a:off x="4644008" y="1201762"/>
            <a:ext cx="3974719" cy="3314204"/>
          </a:xfrm>
          <a:custGeom>
            <a:avLst/>
            <a:gdLst>
              <a:gd name="connsiteX0" fmla="*/ 0 w 3974719"/>
              <a:gd name="connsiteY0" fmla="*/ 0 h 3314204"/>
              <a:gd name="connsiteX1" fmla="*/ 3974719 w 3974719"/>
              <a:gd name="connsiteY1" fmla="*/ 0 h 3314204"/>
              <a:gd name="connsiteX2" fmla="*/ 3973079 w 3974719"/>
              <a:gd name="connsiteY2" fmla="*/ 2650893 h 3314204"/>
              <a:gd name="connsiteX3" fmla="*/ 3315532 w 3974719"/>
              <a:gd name="connsiteY3" fmla="*/ 3314204 h 3314204"/>
              <a:gd name="connsiteX4" fmla="*/ 0 w 3974719"/>
              <a:gd name="connsiteY4" fmla="*/ 3312785 h 33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719" h="3314204">
                <a:moveTo>
                  <a:pt x="0" y="0"/>
                </a:moveTo>
                <a:lnTo>
                  <a:pt x="3974719" y="0"/>
                </a:lnTo>
                <a:lnTo>
                  <a:pt x="3973079" y="2650893"/>
                </a:lnTo>
                <a:lnTo>
                  <a:pt x="3315532" y="3314204"/>
                </a:lnTo>
                <a:lnTo>
                  <a:pt x="0" y="33127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530225" y="339502"/>
            <a:ext cx="6274023" cy="64807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623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203598"/>
            <a:ext cx="3959225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de-DE"/>
              <a:pPr>
                <a:defRPr/>
              </a:pPr>
              <a:t>‹#›</a:t>
            </a:fld>
            <a:endParaRPr lang="de-DE" sz="140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F6CC-A527-4436-A372-B454E6AF31B2}" type="datetime1">
              <a:rPr lang="de-AT" smtClean="0"/>
              <a:t>10.02.2023</a:t>
            </a:fld>
            <a:endParaRPr lang="de-DE" sz="140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530225" y="339502"/>
            <a:ext cx="6274023" cy="64807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3960440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de-DE" smtClean="0"/>
              <a:pPr>
                <a:defRPr/>
              </a:pPr>
              <a:t>‹#›</a:t>
            </a:fld>
            <a:endParaRPr lang="de-DE" sz="140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7761A31-22C9-4EEB-927F-93E72781F69A}" type="datetime1">
              <a:rPr lang="de-AT" smtClean="0"/>
              <a:t>10.02.2023</a:t>
            </a:fld>
            <a:endParaRPr lang="de-DE" sz="1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 bwMode="auto">
          <a:xfrm>
            <a:off x="533104" y="1201762"/>
            <a:ext cx="8085623" cy="3314204"/>
          </a:xfrm>
          <a:custGeom>
            <a:avLst/>
            <a:gdLst>
              <a:gd name="connsiteX0" fmla="*/ 0 w 8085623"/>
              <a:gd name="connsiteY0" fmla="*/ 0 h 3310018"/>
              <a:gd name="connsiteX1" fmla="*/ 8085623 w 8085623"/>
              <a:gd name="connsiteY1" fmla="*/ 0 h 3310018"/>
              <a:gd name="connsiteX2" fmla="*/ 8083983 w 8085623"/>
              <a:gd name="connsiteY2" fmla="*/ 2647545 h 3310018"/>
              <a:gd name="connsiteX3" fmla="*/ 7426436 w 8085623"/>
              <a:gd name="connsiteY3" fmla="*/ 3310018 h 3310018"/>
              <a:gd name="connsiteX4" fmla="*/ 298 w 8085623"/>
              <a:gd name="connsiteY4" fmla="*/ 3306843 h 3310018"/>
              <a:gd name="connsiteX5" fmla="*/ 1 w 8085623"/>
              <a:gd name="connsiteY5" fmla="*/ 47868 h 33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623" h="3310018">
                <a:moveTo>
                  <a:pt x="0" y="0"/>
                </a:moveTo>
                <a:lnTo>
                  <a:pt x="8085623" y="0"/>
                </a:lnTo>
                <a:lnTo>
                  <a:pt x="8083983" y="2647545"/>
                </a:lnTo>
                <a:lnTo>
                  <a:pt x="7426436" y="3310018"/>
                </a:lnTo>
                <a:lnTo>
                  <a:pt x="298" y="3306843"/>
                </a:lnTo>
                <a:cubicBezTo>
                  <a:pt x="1092" y="2026744"/>
                  <a:pt x="100" y="1134193"/>
                  <a:pt x="1" y="4786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" name="Gruppierung 8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53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43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4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FFD99CF-89AB-4C5F-82EA-27A2A8F5C8A0}" type="datetime1">
              <a:rPr lang="de-AT" smtClean="0"/>
              <a:t>10.02.2023</a:t>
            </a:fld>
            <a:endParaRPr lang="de-DE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7" name="Gruppierung 6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hteck 33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DE69037-6A7D-4513-B8BF-A7A64F190CEA}" type="datetime1">
              <a:rPr lang="de-AT" smtClean="0"/>
              <a:t>10.02.2023</a:t>
            </a:fld>
            <a:endParaRPr lang="de-DE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30225" y="267494"/>
            <a:ext cx="627402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1201738"/>
            <a:ext cx="8080375" cy="3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4516439" y="320279"/>
            <a:ext cx="822325" cy="61674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7066140" y="260712"/>
            <a:ext cx="1543335" cy="347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707" r:id="rId2"/>
    <p:sldLayoutId id="2147484711" r:id="rId3"/>
    <p:sldLayoutId id="2147484696" r:id="rId4"/>
    <p:sldLayoutId id="2147484695" r:id="rId5"/>
    <p:sldLayoutId id="2147484698" r:id="rId6"/>
    <p:sldLayoutId id="2147484714" r:id="rId7"/>
    <p:sldLayoutId id="2147484701" r:id="rId8"/>
    <p:sldLayoutId id="2147484712" r:id="rId9"/>
    <p:sldLayoutId id="2147484706" r:id="rId10"/>
    <p:sldLayoutId id="2147484716" r:id="rId11"/>
    <p:sldLayoutId id="2147484703" r:id="rId12"/>
    <p:sldLayoutId id="2147484713" r:id="rId13"/>
    <p:sldLayoutId id="2147484717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69875" indent="-2698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04863" indent="-269875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090612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charset="0"/>
        </a:defRPr>
      </a:lvl4pPr>
      <a:lvl5pPr marL="1355725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lemens.Korner@ait.ac.at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projekte.ffg.at/projekt/41483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2.xml"/><Relationship Id="rId11" Type="http://schemas.openxmlformats.org/officeDocument/2006/relationships/image" Target="../media/image14.png"/><Relationship Id="rId5" Type="http://schemas.openxmlformats.org/officeDocument/2006/relationships/diagramData" Target="../diagrams/data2.xml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522001" y="3276057"/>
            <a:ext cx="8077201" cy="6638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dirty="0"/>
              <a:t>Methoden und Zukunftsszenarien für die strategische Netzentwicklung in den Verteilernetzebenen 5, 6 und 7 (Projekt 567)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530226" y="4083918"/>
            <a:ext cx="8074025" cy="600768"/>
          </a:xfrm>
        </p:spPr>
        <p:txBody>
          <a:bodyPr/>
          <a:lstStyle/>
          <a:p>
            <a:r>
              <a:rPr lang="de-AT" altLang="de-DE" sz="1400" dirty="0"/>
              <a:t>IEWT 2023: Versorgungssicherheit Strom, 15.02.2023</a:t>
            </a:r>
          </a:p>
          <a:p>
            <a:r>
              <a:rPr lang="de-AT" altLang="de-DE" sz="1200" dirty="0"/>
              <a:t>Clemens Korner (Austrian Institute </a:t>
            </a:r>
            <a:r>
              <a:rPr lang="de-AT" altLang="de-DE" sz="1200" dirty="0" err="1"/>
              <a:t>of</a:t>
            </a:r>
            <a:r>
              <a:rPr lang="de-AT" altLang="de-DE" sz="1200" dirty="0"/>
              <a:t> Technology)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4EF4A8-F3E6-4468-9596-4784FF526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1" y="1275606"/>
            <a:ext cx="7794415" cy="223224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AC3CE8A-0320-4714-9A39-AB84076BC8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5" t="27657" r="5852" b="27618"/>
          <a:stretch/>
        </p:blipFill>
        <p:spPr>
          <a:xfrm>
            <a:off x="4064793" y="362691"/>
            <a:ext cx="1205527" cy="346117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DB5B0546-2487-490D-AD78-D7AE8C773B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62" t="67003" r="17869" b="9258"/>
          <a:stretch/>
        </p:blipFill>
        <p:spPr>
          <a:xfrm>
            <a:off x="5236612" y="362691"/>
            <a:ext cx="1058054" cy="34611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4F9FEF4-36F6-49C1-A8C4-046710F0F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612" y="754696"/>
            <a:ext cx="1060366" cy="37689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AC3129-7686-4AEA-B306-27803D897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005" y="743559"/>
            <a:ext cx="839463" cy="4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2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F353D23F-A33B-468F-BB31-F93DC829E8A5}"/>
              </a:ext>
            </a:extLst>
          </p:cNvPr>
          <p:cNvSpPr/>
          <p:nvPr/>
        </p:nvSpPr>
        <p:spPr bwMode="auto">
          <a:xfrm rot="5400000">
            <a:off x="-1240834" y="2844506"/>
            <a:ext cx="2972738" cy="507831"/>
          </a:xfrm>
          <a:prstGeom prst="rightArrow">
            <a:avLst>
              <a:gd name="adj1" fmla="val 70007"/>
              <a:gd name="adj2" fmla="val 50000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800" kern="0">
                <a:solidFill>
                  <a:schemeClr val="bg2"/>
                </a:solidFill>
              </a:rPr>
              <a:t>Netz    </a:t>
            </a:r>
            <a:r>
              <a:rPr lang="de-DE" sz="800" kern="0">
                <a:solidFill>
                  <a:schemeClr val="bg2"/>
                </a:solidFill>
                <a:sym typeface="Wingdings" panose="05000000000000000000" pitchFamily="2" charset="2"/>
              </a:rPr>
              <a:t>    Regelung</a:t>
            </a:r>
            <a:br>
              <a:rPr lang="de-DE" sz="800" kern="0">
                <a:solidFill>
                  <a:schemeClr val="bg2"/>
                </a:solidFill>
                <a:sym typeface="Wingdings" panose="05000000000000000000" pitchFamily="2" charset="2"/>
              </a:rPr>
            </a:br>
            <a:r>
              <a:rPr lang="de-DE" sz="800" kern="0">
                <a:solidFill>
                  <a:schemeClr val="bg2"/>
                </a:solidFill>
                <a:sym typeface="Wingdings" panose="05000000000000000000" pitchFamily="2" charset="2"/>
              </a:rPr>
              <a:t>Statisch            dynamisch</a:t>
            </a:r>
            <a:br>
              <a:rPr lang="de-DE" sz="800" kern="0">
                <a:solidFill>
                  <a:schemeClr val="bg2"/>
                </a:solidFill>
                <a:sym typeface="Wingdings" panose="05000000000000000000" pitchFamily="2" charset="2"/>
              </a:rPr>
            </a:br>
            <a:r>
              <a:rPr lang="de-DE" sz="800" kern="0">
                <a:solidFill>
                  <a:schemeClr val="bg2"/>
                </a:solidFill>
              </a:rPr>
              <a:t>Passiv    </a:t>
            </a:r>
            <a:r>
              <a:rPr lang="de-DE" sz="800" kern="0">
                <a:solidFill>
                  <a:schemeClr val="bg2"/>
                </a:solidFill>
                <a:sym typeface="Wingdings" panose="05000000000000000000" pitchFamily="2" charset="2"/>
              </a:rPr>
              <a:t>    Aktiv </a:t>
            </a:r>
            <a:endParaRPr kumimoji="0" lang="de-AT" sz="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F24747D-25BA-4D09-9B59-737A68D58D0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79737161"/>
              </p:ext>
            </p:extLst>
          </p:nvPr>
        </p:nvGraphicFramePr>
        <p:xfrm>
          <a:off x="530225" y="1203325"/>
          <a:ext cx="3897842" cy="34468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48921">
                  <a:extLst>
                    <a:ext uri="{9D8B030D-6E8A-4147-A177-3AD203B41FA5}">
                      <a16:colId xmlns:a16="http://schemas.microsoft.com/office/drawing/2014/main" val="2593051182"/>
                    </a:ext>
                  </a:extLst>
                </a:gridCol>
                <a:gridCol w="1948921">
                  <a:extLst>
                    <a:ext uri="{9D8B030D-6E8A-4147-A177-3AD203B41FA5}">
                      <a16:colId xmlns:a16="http://schemas.microsoft.com/office/drawing/2014/main" val="2446085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100"/>
                        <a:t>MS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/>
                        <a:t>NS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28787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Erhöhung der Systemspannung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Stationsneubau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62519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Reduktion von Zwischen-spannungsebenen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/>
                        <a:t>Manuelle Stufenstellung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4903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/>
                        <a:t>Blindleistungskompensation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950/980V-Lösung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66471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UW </a:t>
                      </a:r>
                      <a:r>
                        <a:rPr lang="de-AT" sz="1100" dirty="0" err="1"/>
                        <a:t>Stromkompoundierung</a:t>
                      </a:r>
                      <a:endParaRPr lang="de-AT" sz="11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dirty="0" err="1"/>
                        <a:t>rONT</a:t>
                      </a:r>
                      <a:r>
                        <a:rPr lang="de-AT" sz="1100" dirty="0"/>
                        <a:t> (+Spannungs-Regelungs-Strategien)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843427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sz="1100"/>
                        <a:t>Längsregler / Strangregler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59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/>
                        <a:t>Blindleistungsregelung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705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/>
                        <a:t>Wirkleistungsregelung (P(U), PV 0.7*</a:t>
                      </a:r>
                      <a:r>
                        <a:rPr lang="de-AT" sz="1100" err="1"/>
                        <a:t>Pnom</a:t>
                      </a:r>
                      <a:r>
                        <a:rPr lang="de-AT" sz="1100"/>
                        <a:t>, EV 0.5*</a:t>
                      </a:r>
                      <a:r>
                        <a:rPr lang="de-AT" sz="1100" err="1"/>
                        <a:t>Pnom</a:t>
                      </a:r>
                      <a:r>
                        <a:rPr lang="de-AT" sz="1100"/>
                        <a:t>)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751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Speichersysteme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783464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D751A79-46FB-431E-9E20-20C027D1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67494"/>
            <a:ext cx="7978776" cy="720080"/>
          </a:xfrm>
        </p:spPr>
        <p:txBody>
          <a:bodyPr/>
          <a:lstStyle/>
          <a:p>
            <a:r>
              <a:rPr lang="de-AT" dirty="0"/>
              <a:t>Maßnahmenkatalog</a:t>
            </a:r>
            <a:br>
              <a:rPr lang="de-AT" dirty="0"/>
            </a:br>
            <a:r>
              <a:rPr lang="de-AT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20E15-1E0C-49A4-9D3A-B16F9039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12" name="Tabelle 5">
            <a:extLst>
              <a:ext uri="{FF2B5EF4-FFF2-40B4-BE49-F238E27FC236}">
                <a16:creationId xmlns:a16="http://schemas.microsoft.com/office/drawing/2014/main" id="{65DE8559-9671-44CC-AFEF-E78E9DE21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601700"/>
              </p:ext>
            </p:extLst>
          </p:nvPr>
        </p:nvGraphicFramePr>
        <p:xfrm>
          <a:off x="4712758" y="1203325"/>
          <a:ext cx="3897842" cy="34468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48921">
                  <a:extLst>
                    <a:ext uri="{9D8B030D-6E8A-4147-A177-3AD203B41FA5}">
                      <a16:colId xmlns:a16="http://schemas.microsoft.com/office/drawing/2014/main" val="2593051182"/>
                    </a:ext>
                  </a:extLst>
                </a:gridCol>
                <a:gridCol w="1948921">
                  <a:extLst>
                    <a:ext uri="{9D8B030D-6E8A-4147-A177-3AD203B41FA5}">
                      <a16:colId xmlns:a16="http://schemas.microsoft.com/office/drawing/2014/main" val="2446085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100"/>
                        <a:t>MS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/>
                        <a:t>NS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28787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Erhöhung der Systemspannung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Stationsneubau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62519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Reduktion von Zwischen-spannungsebenen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Manuelle Stufenstellung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4903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Blindleistungskompensation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950/980V-Lösung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66471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UW </a:t>
                      </a:r>
                      <a:r>
                        <a:rPr lang="de-AT" sz="110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Stromkompoundierung</a:t>
                      </a:r>
                      <a:endParaRPr lang="de-AT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rONT</a:t>
                      </a:r>
                      <a:r>
                        <a:rPr lang="de-AT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(+Spannungs-Regelungs-Strategien)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843427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Längsregler / Strangregler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59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Blindleistungsregelung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705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/>
                        <a:t>Wirkleistungsregelung (P(U), PV 0.7*</a:t>
                      </a:r>
                      <a:r>
                        <a:rPr lang="de-AT" sz="1100" err="1"/>
                        <a:t>Pnom</a:t>
                      </a:r>
                      <a:r>
                        <a:rPr lang="de-AT" sz="1100"/>
                        <a:t>, EV 0.5*</a:t>
                      </a:r>
                      <a:r>
                        <a:rPr lang="de-AT" sz="1100" err="1"/>
                        <a:t>Pnom</a:t>
                      </a:r>
                      <a:r>
                        <a:rPr lang="de-AT" sz="1100"/>
                        <a:t>)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751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/>
                        <a:t>Speichersysteme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783464"/>
                  </a:ext>
                </a:extLst>
              </a:tr>
            </a:tbl>
          </a:graphicData>
        </a:graphic>
      </p:graphicFrame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B856C64-BD21-428B-BB55-3D80098D56A8}"/>
              </a:ext>
            </a:extLst>
          </p:cNvPr>
          <p:cNvGrpSpPr/>
          <p:nvPr/>
        </p:nvGrpSpPr>
        <p:grpSpPr>
          <a:xfrm>
            <a:off x="530225" y="3547533"/>
            <a:ext cx="8148108" cy="1343567"/>
            <a:chOff x="530225" y="3547533"/>
            <a:chExt cx="8148108" cy="1343567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36049946-62C2-4A8D-A751-753859FFFE53}"/>
                </a:ext>
              </a:extLst>
            </p:cNvPr>
            <p:cNvSpPr/>
            <p:nvPr/>
          </p:nvSpPr>
          <p:spPr bwMode="auto">
            <a:xfrm>
              <a:off x="530225" y="3547533"/>
              <a:ext cx="8148108" cy="1158901"/>
            </a:xfrm>
            <a:prstGeom prst="round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64452C6-E8EC-4640-B6A9-D4F3BAC53A0F}"/>
                </a:ext>
              </a:extLst>
            </p:cNvPr>
            <p:cNvSpPr txBox="1"/>
            <p:nvPr/>
          </p:nvSpPr>
          <p:spPr bwMode="auto">
            <a:xfrm>
              <a:off x="1988760" y="4706434"/>
              <a:ext cx="51664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indent="0">
                <a:spcBef>
                  <a:spcPts val="400"/>
                </a:spcBef>
                <a:buFont typeface="Arial" charset="0"/>
                <a:buNone/>
              </a:pPr>
              <a:r>
                <a:rPr lang="de-AT" sz="1200" kern="0">
                  <a:solidFill>
                    <a:srgbClr val="0070C0"/>
                  </a:solidFill>
                </a:rPr>
                <a:t>Keine Kostenbewertung – Stattdessen Variation der Berechnungsparameter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9BC3FB-1DFB-4E27-5349-7E0795A628FA}"/>
              </a:ext>
            </a:extLst>
          </p:cNvPr>
          <p:cNvSpPr txBox="1"/>
          <p:nvPr/>
        </p:nvSpPr>
        <p:spPr bwMode="auto">
          <a:xfrm>
            <a:off x="1479517" y="846412"/>
            <a:ext cx="6080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AT" sz="2200" dirty="0">
                <a:solidFill>
                  <a:schemeClr val="tx1"/>
                </a:solidFill>
                <a:latin typeface="+mn-lt"/>
              </a:rPr>
              <a:t>U-Maßnahmen                               I-Maßnahmen</a:t>
            </a:r>
            <a:endParaRPr lang="de-DE" sz="22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4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5D22-45B2-403C-88A0-5E3A54017CC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AT" dirty="0"/>
              <a:t>Ergebnisse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FD0CF-6C9D-4FDD-9D9F-40A890A3BE9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4138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E116F-DAAB-3016-A055-CC414F033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7F6EC-59F6-4747-AD02-8B2929E149E7}" type="slidenum">
              <a:rPr lang="de-DE" smtClean="0"/>
              <a:pPr>
                <a:defRPr/>
              </a:pPr>
              <a:t>12</a:t>
            </a:fld>
            <a:endParaRPr lang="de-DE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510B73-3C02-C0FB-65A0-21963FE5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00" y="339502"/>
            <a:ext cx="6620083" cy="648072"/>
          </a:xfrm>
        </p:spPr>
        <p:txBody>
          <a:bodyPr/>
          <a:lstStyle/>
          <a:p>
            <a:r>
              <a:rPr lang="en-US" dirty="0" err="1"/>
              <a:t>Verbrauchs</a:t>
            </a:r>
            <a:r>
              <a:rPr lang="en-US" dirty="0"/>
              <a:t>- vs. </a:t>
            </a:r>
            <a:r>
              <a:rPr lang="en-US" dirty="0" err="1"/>
              <a:t>Erzeugungsgetriebener</a:t>
            </a:r>
            <a:r>
              <a:rPr lang="en-US" dirty="0"/>
              <a:t> </a:t>
            </a:r>
            <a:r>
              <a:rPr lang="en-US" dirty="0" err="1"/>
              <a:t>Netzausbau</a:t>
            </a:r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655F05-54D1-D6D1-8626-8F2F7ECB5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223" y="1203598"/>
            <a:ext cx="4440193" cy="3312368"/>
          </a:xfrm>
        </p:spPr>
        <p:txBody>
          <a:bodyPr/>
          <a:lstStyle/>
          <a:p>
            <a:r>
              <a:rPr lang="de-AT" sz="1400" b="1" dirty="0"/>
              <a:t>Analyse</a:t>
            </a:r>
            <a:r>
              <a:rPr lang="de-AT" sz="1400" dirty="0"/>
              <a:t> ob </a:t>
            </a:r>
            <a:r>
              <a:rPr lang="de-AT" sz="1400" b="1" dirty="0"/>
              <a:t>Netzausbau</a:t>
            </a:r>
            <a:r>
              <a:rPr lang="de-AT" sz="1400" dirty="0"/>
              <a:t> hauptsächlich getrieben ist durch</a:t>
            </a:r>
          </a:p>
          <a:p>
            <a:pPr lvl="1"/>
            <a:r>
              <a:rPr lang="de-AT" sz="1400" b="1" dirty="0"/>
              <a:t>Verbrauchsanlagen</a:t>
            </a:r>
            <a:r>
              <a:rPr lang="de-AT" sz="1400" dirty="0"/>
              <a:t> (Starklast) oder</a:t>
            </a:r>
          </a:p>
          <a:p>
            <a:pPr lvl="1"/>
            <a:r>
              <a:rPr lang="de-AT" sz="1400" b="1" dirty="0"/>
              <a:t>Erzeugungsanalgen</a:t>
            </a:r>
            <a:r>
              <a:rPr lang="de-AT" sz="1400" dirty="0"/>
              <a:t> (Schwachlast)</a:t>
            </a:r>
          </a:p>
          <a:p>
            <a:r>
              <a:rPr lang="de-AT" sz="1400" b="1" dirty="0"/>
              <a:t>Referenzszenario: </a:t>
            </a:r>
            <a:r>
              <a:rPr lang="de-AT" sz="1400" dirty="0"/>
              <a:t>Verbrauchs- und Erzeugungsanlagen (Stark- und Schwachlast)</a:t>
            </a:r>
          </a:p>
          <a:p>
            <a:r>
              <a:rPr lang="de-AT" sz="1400" dirty="0">
                <a:solidFill>
                  <a:schemeClr val="accent3"/>
                </a:solidFill>
              </a:rPr>
              <a:t>Netzbetreiber 1</a:t>
            </a:r>
            <a:r>
              <a:rPr lang="de-AT" sz="1400" dirty="0"/>
              <a:t>: </a:t>
            </a:r>
            <a:r>
              <a:rPr lang="de-AT" sz="1400" b="1" dirty="0"/>
              <a:t>Erzeugungsgetriebener</a:t>
            </a:r>
            <a:r>
              <a:rPr lang="de-AT" sz="1400" dirty="0"/>
              <a:t> Netzausbau</a:t>
            </a:r>
          </a:p>
          <a:p>
            <a:r>
              <a:rPr lang="de-AT" sz="1400" dirty="0">
                <a:solidFill>
                  <a:schemeClr val="accent3"/>
                </a:solidFill>
              </a:rPr>
              <a:t>Netzbetreiber 2</a:t>
            </a:r>
            <a:r>
              <a:rPr lang="de-AT" sz="1400" dirty="0"/>
              <a:t>: </a:t>
            </a:r>
            <a:r>
              <a:rPr lang="de-AT" sz="1400" b="1" dirty="0"/>
              <a:t>Verbrauchsgetriebener</a:t>
            </a:r>
            <a:r>
              <a:rPr lang="de-AT" sz="1400" dirty="0"/>
              <a:t> Netzausbau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400" b="1" dirty="0"/>
              <a:t>Keine Pauschalisierung </a:t>
            </a:r>
            <a:r>
              <a:rPr lang="de-AT" sz="1400" dirty="0"/>
              <a:t>der Netzbetreiber möglich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400" b="1">
                <a:solidFill>
                  <a:schemeClr val="tx1"/>
                </a:solidFill>
                <a:sym typeface="Wingdings" panose="05000000000000000000" pitchFamily="2" charset="2"/>
              </a:rPr>
              <a:t>Abhängig von </a:t>
            </a:r>
            <a:r>
              <a:rPr lang="de-AT" sz="1400" b="1" dirty="0">
                <a:solidFill>
                  <a:schemeClr val="tx1"/>
                </a:solidFill>
                <a:sym typeface="Wingdings" panose="05000000000000000000" pitchFamily="2" charset="2"/>
              </a:rPr>
              <a:t>Netzgebiet, Kundenstruktur, Historie</a:t>
            </a:r>
            <a:r>
              <a:rPr lang="de-AT" sz="1400" dirty="0">
                <a:solidFill>
                  <a:schemeClr val="tx1"/>
                </a:solidFill>
                <a:sym typeface="Wingdings" panose="05000000000000000000" pitchFamily="2" charset="2"/>
              </a:rPr>
              <a:t> usw.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5A5BF-3D68-4C8D-C46A-AE969A11125A}"/>
              </a:ext>
            </a:extLst>
          </p:cNvPr>
          <p:cNvSpPr txBox="1"/>
          <p:nvPr/>
        </p:nvSpPr>
        <p:spPr bwMode="auto">
          <a:xfrm>
            <a:off x="3431463" y="4920813"/>
            <a:ext cx="22810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sz="1200" kern="0" dirty="0">
                <a:solidFill>
                  <a:schemeClr val="accent5"/>
                </a:solidFill>
                <a:latin typeface="Arial Black" panose="020B0A04020102020204" pitchFamily="34" charset="0"/>
              </a:rPr>
              <a:t>VORLÄUFIGE ERGEBNISSE</a:t>
            </a:r>
            <a:endParaRPr lang="de-DE" sz="1200" kern="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B1ECA7D-2228-D486-5D4C-1EC721D12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0" r="7968" b="6601"/>
          <a:stretch/>
        </p:blipFill>
        <p:spPr>
          <a:xfrm>
            <a:off x="5257796" y="1282624"/>
            <a:ext cx="3560173" cy="33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E116F-DAAB-3016-A055-CC414F033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7F6EC-59F6-4747-AD02-8B2929E149E7}" type="slidenum">
              <a:rPr lang="de-DE" smtClean="0"/>
              <a:pPr>
                <a:defRPr/>
              </a:pPr>
              <a:t>13</a:t>
            </a:fld>
            <a:endParaRPr lang="de-DE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510B73-3C02-C0FB-65A0-21963FE5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00" y="339502"/>
            <a:ext cx="6620083" cy="648072"/>
          </a:xfrm>
        </p:spPr>
        <p:txBody>
          <a:bodyPr/>
          <a:lstStyle/>
          <a:p>
            <a:r>
              <a:rPr lang="en-US" dirty="0" err="1"/>
              <a:t>Ront</a:t>
            </a:r>
            <a:r>
              <a:rPr lang="en-US" dirty="0"/>
              <a:t> </a:t>
            </a:r>
            <a:r>
              <a:rPr lang="en-US" dirty="0" err="1"/>
              <a:t>Einsparungen</a:t>
            </a:r>
            <a:r>
              <a:rPr lang="en-US" dirty="0"/>
              <a:t> vs. </a:t>
            </a:r>
            <a:r>
              <a:rPr lang="en-US" dirty="0" err="1"/>
              <a:t>Mehrkosten</a:t>
            </a:r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655F05-54D1-D6D1-8626-8F2F7ECB5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223" y="1203598"/>
            <a:ext cx="4440193" cy="3312368"/>
          </a:xfrm>
        </p:spPr>
        <p:txBody>
          <a:bodyPr/>
          <a:lstStyle/>
          <a:p>
            <a:pPr marL="0" indent="0">
              <a:buNone/>
            </a:pPr>
            <a:r>
              <a:rPr lang="de-AT" sz="1400" b="1" dirty="0">
                <a:solidFill>
                  <a:schemeClr val="tx2"/>
                </a:solidFill>
              </a:rPr>
              <a:t>Szenario</a:t>
            </a:r>
          </a:p>
          <a:p>
            <a:r>
              <a:rPr lang="de-AT" sz="1400" dirty="0">
                <a:solidFill>
                  <a:schemeClr val="tx1"/>
                </a:solidFill>
              </a:rPr>
              <a:t>Analyse Netzausbaukosten </a:t>
            </a:r>
            <a:r>
              <a:rPr lang="de-AT" sz="1400" b="1" dirty="0">
                <a:solidFill>
                  <a:schemeClr val="tx1"/>
                </a:solidFill>
              </a:rPr>
              <a:t>mit/ohne </a:t>
            </a:r>
            <a:r>
              <a:rPr lang="de-AT" sz="1400" b="1" dirty="0" err="1">
                <a:solidFill>
                  <a:schemeClr val="tx1"/>
                </a:solidFill>
              </a:rPr>
              <a:t>rONT</a:t>
            </a:r>
            <a:endParaRPr lang="de-AT" sz="1400" b="1" dirty="0">
              <a:solidFill>
                <a:schemeClr val="tx1"/>
              </a:solidFill>
            </a:endParaRPr>
          </a:p>
          <a:p>
            <a:r>
              <a:rPr lang="de-AT" sz="1400" dirty="0">
                <a:solidFill>
                  <a:schemeClr val="tx1"/>
                </a:solidFill>
              </a:rPr>
              <a:t>Vergleich </a:t>
            </a:r>
            <a:r>
              <a:rPr lang="de-AT" sz="1400" b="1" dirty="0">
                <a:solidFill>
                  <a:schemeClr val="tx1"/>
                </a:solidFill>
              </a:rPr>
              <a:t>Nutzen pro Ortsnetz</a:t>
            </a:r>
          </a:p>
          <a:p>
            <a:r>
              <a:rPr lang="de-AT" sz="1400" b="1" dirty="0">
                <a:solidFill>
                  <a:schemeClr val="tx1"/>
                </a:solidFill>
              </a:rPr>
              <a:t>Histogramm</a:t>
            </a:r>
            <a:r>
              <a:rPr lang="de-AT" sz="1400" dirty="0">
                <a:solidFill>
                  <a:schemeClr val="tx1"/>
                </a:solidFill>
              </a:rPr>
              <a:t> für </a:t>
            </a:r>
            <a:r>
              <a:rPr lang="de-AT" sz="1400" b="1" dirty="0">
                <a:solidFill>
                  <a:schemeClr val="tx1"/>
                </a:solidFill>
              </a:rPr>
              <a:t>ein Stützjahr </a:t>
            </a:r>
            <a:r>
              <a:rPr lang="de-AT" sz="1400" dirty="0">
                <a:solidFill>
                  <a:schemeClr val="tx1"/>
                </a:solidFill>
              </a:rPr>
              <a:t>eines gesamten Versorgungsnetzes</a:t>
            </a:r>
          </a:p>
          <a:p>
            <a:pPr marL="0" indent="0">
              <a:buNone/>
            </a:pPr>
            <a:endParaRPr lang="de-AT" sz="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1400" b="1" dirty="0">
                <a:solidFill>
                  <a:schemeClr val="tx2"/>
                </a:solidFill>
              </a:rPr>
              <a:t>Resultate</a:t>
            </a:r>
          </a:p>
          <a:p>
            <a:r>
              <a:rPr lang="de-AT" sz="1400" dirty="0" err="1">
                <a:solidFill>
                  <a:schemeClr val="tx1"/>
                </a:solidFill>
              </a:rPr>
              <a:t>rONTs</a:t>
            </a:r>
            <a:r>
              <a:rPr lang="de-AT" sz="1400" dirty="0">
                <a:solidFill>
                  <a:schemeClr val="tx1"/>
                </a:solidFill>
              </a:rPr>
              <a:t> können – wenn sie </a:t>
            </a:r>
            <a:r>
              <a:rPr lang="de-AT" sz="1400" b="1" dirty="0">
                <a:solidFill>
                  <a:schemeClr val="tx1"/>
                </a:solidFill>
              </a:rPr>
              <a:t>gezielt eingesetzt </a:t>
            </a:r>
            <a:r>
              <a:rPr lang="de-AT" sz="1400" dirty="0">
                <a:solidFill>
                  <a:schemeClr val="tx1"/>
                </a:solidFill>
              </a:rPr>
              <a:t>werden – die Netzausbaukosten </a:t>
            </a:r>
            <a:r>
              <a:rPr lang="de-AT" sz="1400" b="1" dirty="0">
                <a:solidFill>
                  <a:schemeClr val="tx1"/>
                </a:solidFill>
              </a:rPr>
              <a:t>effektiv</a:t>
            </a:r>
            <a:r>
              <a:rPr lang="de-AT" sz="1400" dirty="0">
                <a:solidFill>
                  <a:schemeClr val="tx1"/>
                </a:solidFill>
              </a:rPr>
              <a:t> senken</a:t>
            </a:r>
          </a:p>
          <a:p>
            <a:r>
              <a:rPr lang="de-AT" sz="1400" dirty="0">
                <a:solidFill>
                  <a:schemeClr val="tx1"/>
                </a:solidFill>
              </a:rPr>
              <a:t>In Netzen mit </a:t>
            </a:r>
            <a:r>
              <a:rPr lang="de-AT" sz="1400" dirty="0" err="1">
                <a:solidFill>
                  <a:schemeClr val="tx1"/>
                </a:solidFill>
              </a:rPr>
              <a:t>rONTs</a:t>
            </a:r>
            <a:r>
              <a:rPr lang="de-AT" sz="1400" dirty="0">
                <a:solidFill>
                  <a:schemeClr val="tx1"/>
                </a:solidFill>
              </a:rPr>
              <a:t> bedarf es im Allgemeinen </a:t>
            </a:r>
            <a:r>
              <a:rPr lang="de-AT" sz="1400" b="1" dirty="0">
                <a:solidFill>
                  <a:schemeClr val="tx1"/>
                </a:solidFill>
              </a:rPr>
              <a:t>zusätzlichen „konventionellen“ Netzausbau</a:t>
            </a:r>
          </a:p>
          <a:p>
            <a:r>
              <a:rPr lang="de-AT" sz="1400" dirty="0" err="1">
                <a:solidFill>
                  <a:schemeClr val="tx1"/>
                </a:solidFill>
              </a:rPr>
              <a:t>rONTs</a:t>
            </a:r>
            <a:r>
              <a:rPr lang="de-AT" sz="1400" dirty="0">
                <a:solidFill>
                  <a:schemeClr val="tx1"/>
                </a:solidFill>
              </a:rPr>
              <a:t> führen in </a:t>
            </a:r>
            <a:r>
              <a:rPr lang="de-AT" sz="1400" b="1" dirty="0">
                <a:solidFill>
                  <a:schemeClr val="tx1"/>
                </a:solidFill>
              </a:rPr>
              <a:t>vielen Netzen </a:t>
            </a:r>
            <a:r>
              <a:rPr lang="de-AT" sz="1400" dirty="0">
                <a:solidFill>
                  <a:schemeClr val="tx1"/>
                </a:solidFill>
              </a:rPr>
              <a:t>zu </a:t>
            </a:r>
            <a:r>
              <a:rPr lang="de-AT" sz="1400" b="1" dirty="0">
                <a:solidFill>
                  <a:schemeClr val="tx1"/>
                </a:solidFill>
              </a:rPr>
              <a:t>Mehrkosten</a:t>
            </a:r>
            <a:r>
              <a:rPr lang="de-AT" sz="1400" dirty="0">
                <a:solidFill>
                  <a:schemeClr val="tx1"/>
                </a:solidFill>
              </a:rPr>
              <a:t> im Vergleich zu reinem „konventionellen“ Netzausbau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5A5BF-3D68-4C8D-C46A-AE969A11125A}"/>
              </a:ext>
            </a:extLst>
          </p:cNvPr>
          <p:cNvSpPr txBox="1"/>
          <p:nvPr/>
        </p:nvSpPr>
        <p:spPr bwMode="auto">
          <a:xfrm>
            <a:off x="3431463" y="4920813"/>
            <a:ext cx="22810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sz="1200" kern="0" dirty="0">
                <a:solidFill>
                  <a:schemeClr val="accent5"/>
                </a:solidFill>
                <a:latin typeface="Arial Black" panose="020B0A04020102020204" pitchFamily="34" charset="0"/>
              </a:rPr>
              <a:t>VORLÄUFIGE ERGEBNISSE</a:t>
            </a:r>
            <a:endParaRPr lang="de-DE" sz="1200" kern="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3C045F-13F1-E923-8E26-34D20D3E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16" y="1577899"/>
            <a:ext cx="3737130" cy="225525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0C2C67-3497-2E07-5658-1E4447AFB398}"/>
              </a:ext>
            </a:extLst>
          </p:cNvPr>
          <p:cNvCxnSpPr/>
          <p:nvPr/>
        </p:nvCxnSpPr>
        <p:spPr bwMode="auto">
          <a:xfrm>
            <a:off x="5396467" y="3415937"/>
            <a:ext cx="2083526" cy="0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20A9E-4439-13E3-8665-106F996DC6C8}"/>
              </a:ext>
            </a:extLst>
          </p:cNvPr>
          <p:cNvSpPr txBox="1"/>
          <p:nvPr/>
        </p:nvSpPr>
        <p:spPr bwMode="auto">
          <a:xfrm>
            <a:off x="6090932" y="3323604"/>
            <a:ext cx="735779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sz="1100" kern="0" dirty="0" err="1">
                <a:solidFill>
                  <a:schemeClr val="tx2"/>
                </a:solidFill>
              </a:rPr>
              <a:t>Mehrkosten</a:t>
            </a:r>
            <a:endParaRPr lang="de-DE" sz="1100" kern="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0A1A5A-C858-563A-3BDC-9C4211583CEA}"/>
              </a:ext>
            </a:extLst>
          </p:cNvPr>
          <p:cNvCxnSpPr>
            <a:cxnSpLocks/>
          </p:cNvCxnSpPr>
          <p:nvPr/>
        </p:nvCxnSpPr>
        <p:spPr bwMode="auto">
          <a:xfrm>
            <a:off x="7749918" y="3415937"/>
            <a:ext cx="1087105" cy="0"/>
          </a:xfrm>
          <a:prstGeom prst="straightConnector1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CFBCD3-794D-B385-43EC-0F644F141D72}"/>
              </a:ext>
            </a:extLst>
          </p:cNvPr>
          <p:cNvSpPr txBox="1"/>
          <p:nvPr/>
        </p:nvSpPr>
        <p:spPr bwMode="auto">
          <a:xfrm>
            <a:off x="7864745" y="3323604"/>
            <a:ext cx="872034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sz="1100" kern="0" dirty="0" err="1">
                <a:solidFill>
                  <a:schemeClr val="accent3"/>
                </a:solidFill>
              </a:rPr>
              <a:t>Einsparungen</a:t>
            </a:r>
            <a:endParaRPr lang="de-DE" sz="1100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4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2F31-E2BE-484F-8CB8-A2E39203DD2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AT" dirty="0"/>
              <a:t>Zusammenfassung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CA81F-6C3D-4074-80BA-9866EF2024F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07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6DB5A8-ADCE-4409-85C5-60D95F2DFED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45772677"/>
              </p:ext>
            </p:extLst>
          </p:nvPr>
        </p:nvGraphicFramePr>
        <p:xfrm>
          <a:off x="530225" y="1203325"/>
          <a:ext cx="8261350" cy="33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017EADC-5200-48A1-82C2-87C0C09D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Take-Aways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C6EDD-95DA-4097-86C9-37A12A845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522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5E16-217A-4F86-9562-AA71A35B03E2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AT" dirty="0"/>
              <a:t>Vielen Dank!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973F8-60B6-4CB7-92A0-CF3E72AACDA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AT" dirty="0"/>
              <a:t>Fragen?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sz="1400" dirty="0"/>
          </a:p>
          <a:p>
            <a:r>
              <a:rPr lang="de-AT" sz="1400" dirty="0"/>
              <a:t>Clemens Korner </a:t>
            </a:r>
            <a:r>
              <a:rPr lang="de-AT" sz="1400" dirty="0">
                <a:hlinkClick r:id="rId3"/>
              </a:rPr>
              <a:t>Clemens.Korner@ait.ac.at</a:t>
            </a:r>
            <a:endParaRPr lang="de-AT" sz="1400" dirty="0"/>
          </a:p>
          <a:p>
            <a:endParaRPr lang="de-AT" sz="14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58F782-16AA-48DD-8CC1-961B0D71E3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5" t="27657" r="5852" b="27618"/>
          <a:stretch/>
        </p:blipFill>
        <p:spPr>
          <a:xfrm>
            <a:off x="6392126" y="1204309"/>
            <a:ext cx="1205527" cy="346117"/>
          </a:xfrm>
          <a:prstGeom prst="rect">
            <a:avLst/>
          </a:prstGeom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AF0E5468-FFFD-4338-A059-C4236979E2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62" t="67003" r="17869" b="9258"/>
          <a:stretch/>
        </p:blipFill>
        <p:spPr>
          <a:xfrm>
            <a:off x="7563945" y="1204309"/>
            <a:ext cx="1058054" cy="34611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F32CB8C-8496-4439-B990-EB479AE79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945" y="1596314"/>
            <a:ext cx="1060366" cy="37689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FC12D4F-4F30-4A2B-89CC-636B66DE1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338" y="1585177"/>
            <a:ext cx="839463" cy="4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6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6DB5A8-ADCE-4409-85C5-60D95F2DFED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64581656"/>
              </p:ext>
            </p:extLst>
          </p:nvPr>
        </p:nvGraphicFramePr>
        <p:xfrm>
          <a:off x="530225" y="1203325"/>
          <a:ext cx="8085138" cy="33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017EADC-5200-48A1-82C2-87C0C09D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C6EDD-95DA-4097-86C9-37A12A845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203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5D22-45B2-403C-88A0-5E3A54017CC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AT" dirty="0" err="1"/>
              <a:t>üBersicht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FD0CF-6C9D-4FDD-9D9F-40A890A3BE9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2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9213A-0081-4346-86E7-1FCCE148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Projektübersicht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EDF62-9517-4AE4-A94F-0558ACA1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8C8F9-8982-456B-80D2-89EE96065DD2}"/>
              </a:ext>
            </a:extLst>
          </p:cNvPr>
          <p:cNvSpPr/>
          <p:nvPr/>
        </p:nvSpPr>
        <p:spPr bwMode="auto">
          <a:xfrm>
            <a:off x="3525563" y="2188015"/>
            <a:ext cx="2043222" cy="936115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AT" sz="1600" dirty="0">
                <a:solidFill>
                  <a:schemeClr val="bg1"/>
                </a:solidFill>
              </a:rPr>
              <a:t>Projekt 567</a:t>
            </a:r>
            <a:endParaRPr lang="de-DE" sz="16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8B1DE7-3241-45AC-B0BE-EED8BA19F8C5}"/>
              </a:ext>
            </a:extLst>
          </p:cNvPr>
          <p:cNvGrpSpPr/>
          <p:nvPr/>
        </p:nvGrpSpPr>
        <p:grpSpPr>
          <a:xfrm>
            <a:off x="2585523" y="3086151"/>
            <a:ext cx="1760171" cy="1759796"/>
            <a:chOff x="2585523" y="3086151"/>
            <a:chExt cx="1760171" cy="17597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46A0FDB-B5C8-49CF-B286-D74985380322}"/>
                </a:ext>
              </a:extLst>
            </p:cNvPr>
            <p:cNvSpPr/>
            <p:nvPr/>
          </p:nvSpPr>
          <p:spPr bwMode="auto">
            <a:xfrm>
              <a:off x="2585523" y="3759166"/>
              <a:ext cx="1760171" cy="1086781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>
                  <a:solidFill>
                    <a:schemeClr val="tx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Zukunftsszenarien mit Stützjahren: </a:t>
              </a:r>
              <a:r>
                <a:rPr lang="de-AT" sz="1400" dirty="0">
                  <a:solidFill>
                    <a:schemeClr val="accent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2025, </a:t>
              </a:r>
              <a:r>
                <a:rPr lang="de-AT" sz="1400" b="1" dirty="0">
                  <a:solidFill>
                    <a:schemeClr val="accent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2030</a:t>
              </a:r>
              <a:r>
                <a:rPr lang="de-AT" sz="1400" dirty="0">
                  <a:solidFill>
                    <a:schemeClr val="accent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, 2035, 2040, 2045, </a:t>
              </a:r>
              <a:r>
                <a:rPr lang="de-AT" sz="1400" b="1" dirty="0">
                  <a:solidFill>
                    <a:schemeClr val="accent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2050</a:t>
              </a:r>
              <a:endParaRPr kumimoji="0" lang="de-DE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71577232-35A9-4C00-B76A-F03D0A120C7C}"/>
                </a:ext>
              </a:extLst>
            </p:cNvPr>
            <p:cNvSpPr/>
            <p:nvPr/>
          </p:nvSpPr>
          <p:spPr bwMode="auto">
            <a:xfrm rot="1001836">
              <a:off x="3642676" y="3086151"/>
              <a:ext cx="343382" cy="600516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2F7C37-74F3-452D-9F9D-C7D341B0F14B}"/>
              </a:ext>
            </a:extLst>
          </p:cNvPr>
          <p:cNvGrpSpPr/>
          <p:nvPr/>
        </p:nvGrpSpPr>
        <p:grpSpPr>
          <a:xfrm>
            <a:off x="3748434" y="818206"/>
            <a:ext cx="1647131" cy="1283283"/>
            <a:chOff x="3748434" y="818206"/>
            <a:chExt cx="1647131" cy="128328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290CD5-DD9C-4B05-8568-4D8E65DE783C}"/>
                </a:ext>
              </a:extLst>
            </p:cNvPr>
            <p:cNvSpPr/>
            <p:nvPr/>
          </p:nvSpPr>
          <p:spPr bwMode="auto">
            <a:xfrm>
              <a:off x="3748434" y="818206"/>
              <a:ext cx="1647131" cy="595841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FFG</a:t>
              </a:r>
              <a:r>
                <a:rPr kumimoji="0" lang="de-AT" sz="1400" b="0" i="0" u="none" strike="noStrike" cap="none" normalizeH="0" baseline="0" dirty="0">
                  <a:ln>
                    <a:noFill/>
                  </a:ln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 Branchenprojekt</a:t>
              </a:r>
              <a:endParaRPr kumimoji="0" lang="de-DE" sz="1400" b="0" i="0" u="none" strike="noStrike" cap="none" normalizeH="0" baseline="0" dirty="0">
                <a:ln>
                  <a:noFill/>
                </a:ln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F1317685-EB75-4D92-9F3B-83DA710B26A2}"/>
                </a:ext>
              </a:extLst>
            </p:cNvPr>
            <p:cNvSpPr/>
            <p:nvPr/>
          </p:nvSpPr>
          <p:spPr bwMode="auto">
            <a:xfrm rot="10800000">
              <a:off x="4394751" y="1500973"/>
              <a:ext cx="343382" cy="600516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07BFD3-480D-4DB5-8BDF-5F2ADE92D09A}"/>
              </a:ext>
            </a:extLst>
          </p:cNvPr>
          <p:cNvGrpSpPr/>
          <p:nvPr/>
        </p:nvGrpSpPr>
        <p:grpSpPr>
          <a:xfrm>
            <a:off x="5524530" y="1222398"/>
            <a:ext cx="2747460" cy="1179349"/>
            <a:chOff x="5524530" y="1222398"/>
            <a:chExt cx="2747460" cy="117934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5EF843-CC94-4BB3-B53C-8EB2DCB96199}"/>
                </a:ext>
              </a:extLst>
            </p:cNvPr>
            <p:cNvSpPr/>
            <p:nvPr/>
          </p:nvSpPr>
          <p:spPr bwMode="auto">
            <a:xfrm>
              <a:off x="5911303" y="1222398"/>
              <a:ext cx="2360687" cy="595841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Konsortium:</a:t>
              </a: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 AIT, BUW, KNG, NOÖ, TINETZ</a:t>
              </a: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39CB774E-E0DD-4AD1-A5DA-C11EF4BBE836}"/>
                </a:ext>
              </a:extLst>
            </p:cNvPr>
            <p:cNvSpPr/>
            <p:nvPr/>
          </p:nvSpPr>
          <p:spPr bwMode="auto">
            <a:xfrm rot="13077309">
              <a:off x="5524530" y="1801231"/>
              <a:ext cx="343382" cy="600516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67C51B-9AA2-4A9D-B4E0-B8CCFDA8F245}"/>
              </a:ext>
            </a:extLst>
          </p:cNvPr>
          <p:cNvGrpSpPr/>
          <p:nvPr/>
        </p:nvGrpSpPr>
        <p:grpSpPr>
          <a:xfrm>
            <a:off x="5634173" y="2527972"/>
            <a:ext cx="3441197" cy="380344"/>
            <a:chOff x="5634173" y="2527972"/>
            <a:chExt cx="3441197" cy="3803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2BE0282-6CD7-4B02-9522-A058AB32FA76}"/>
                </a:ext>
              </a:extLst>
            </p:cNvPr>
            <p:cNvSpPr/>
            <p:nvPr/>
          </p:nvSpPr>
          <p:spPr bwMode="auto">
            <a:xfrm>
              <a:off x="6140408" y="2533102"/>
              <a:ext cx="2934962" cy="375214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>
                  <a:solidFill>
                    <a:schemeClr val="tx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Zeitraum</a:t>
              </a: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:</a:t>
              </a: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 Sept. 2021 – Nov. 2022</a:t>
              </a: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DBABE8B8-C2D6-44FB-9C6E-36B1DA644A85}"/>
                </a:ext>
              </a:extLst>
            </p:cNvPr>
            <p:cNvSpPr/>
            <p:nvPr/>
          </p:nvSpPr>
          <p:spPr bwMode="auto">
            <a:xfrm rot="16200000">
              <a:off x="5695318" y="2466827"/>
              <a:ext cx="343382" cy="465672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74718D-C0BE-444F-85D4-2813FAD3DBFB}"/>
              </a:ext>
            </a:extLst>
          </p:cNvPr>
          <p:cNvGrpSpPr/>
          <p:nvPr/>
        </p:nvGrpSpPr>
        <p:grpSpPr>
          <a:xfrm>
            <a:off x="5386412" y="2992855"/>
            <a:ext cx="3394147" cy="1127194"/>
            <a:chOff x="4560931" y="3341860"/>
            <a:chExt cx="3394147" cy="11271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4D7470F-65DA-43D1-A2CD-05447056FDFD}"/>
                </a:ext>
              </a:extLst>
            </p:cNvPr>
            <p:cNvSpPr/>
            <p:nvPr/>
          </p:nvSpPr>
          <p:spPr bwMode="auto">
            <a:xfrm>
              <a:off x="5020116" y="3682284"/>
              <a:ext cx="2934962" cy="78677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567:</a:t>
              </a: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 Netzebenen 567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Nieder- und Mittelspannung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(georeferenziert)</a:t>
              </a: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B6D8BEAE-6105-4C6B-BDB6-9F62EEA9A30B}"/>
                </a:ext>
              </a:extLst>
            </p:cNvPr>
            <p:cNvSpPr/>
            <p:nvPr/>
          </p:nvSpPr>
          <p:spPr bwMode="auto">
            <a:xfrm rot="18850404">
              <a:off x="4637001" y="3265790"/>
              <a:ext cx="343382" cy="495522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7A43FF-F6BF-4FF3-ABD6-A061DA0DBC39}"/>
              </a:ext>
            </a:extLst>
          </p:cNvPr>
          <p:cNvGrpSpPr/>
          <p:nvPr/>
        </p:nvGrpSpPr>
        <p:grpSpPr>
          <a:xfrm>
            <a:off x="656197" y="2504532"/>
            <a:ext cx="2821880" cy="815539"/>
            <a:chOff x="656197" y="2504533"/>
            <a:chExt cx="2821880" cy="60051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A9FFB1-9109-468E-8B4A-74401BAFAEF1}"/>
                </a:ext>
              </a:extLst>
            </p:cNvPr>
            <p:cNvSpPr/>
            <p:nvPr/>
          </p:nvSpPr>
          <p:spPr bwMode="auto">
            <a:xfrm>
              <a:off x="656197" y="2504533"/>
              <a:ext cx="2165345" cy="600516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>
                  <a:solidFill>
                    <a:schemeClr val="accent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Analyse des </a:t>
              </a:r>
              <a:r>
                <a:rPr lang="de-AT" sz="1400" dirty="0">
                  <a:solidFill>
                    <a:schemeClr val="tx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benötigten Netzausbaubedarfs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(Kostenstand 2021)</a:t>
              </a: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28885216-A2C8-48FD-AE10-B5BA26DD2723}"/>
                </a:ext>
              </a:extLst>
            </p:cNvPr>
            <p:cNvSpPr/>
            <p:nvPr/>
          </p:nvSpPr>
          <p:spPr bwMode="auto">
            <a:xfrm rot="4564948">
              <a:off x="3006128" y="2490687"/>
              <a:ext cx="343382" cy="600516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CB90FF-3F59-42AE-BF1C-B32C3848134A}"/>
              </a:ext>
            </a:extLst>
          </p:cNvPr>
          <p:cNvGrpSpPr/>
          <p:nvPr/>
        </p:nvGrpSpPr>
        <p:grpSpPr>
          <a:xfrm>
            <a:off x="489767" y="1134610"/>
            <a:ext cx="3173803" cy="1238741"/>
            <a:chOff x="489767" y="1134610"/>
            <a:chExt cx="3173803" cy="123874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FCD8BBC-996E-415C-8BD5-6D2364A75A01}"/>
                </a:ext>
              </a:extLst>
            </p:cNvPr>
            <p:cNvSpPr/>
            <p:nvPr/>
          </p:nvSpPr>
          <p:spPr bwMode="auto">
            <a:xfrm>
              <a:off x="489767" y="1134610"/>
              <a:ext cx="2466107" cy="815539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>
                  <a:solidFill>
                    <a:schemeClr val="tx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Flächenwirksamkeit </a:t>
              </a:r>
              <a:r>
                <a:rPr lang="de-AT" sz="1400" dirty="0">
                  <a:solidFill>
                    <a:schemeClr val="accent2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unterschiedlicher Netzausbaumaßnahmen</a:t>
              </a: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DF6353DD-12FE-4995-BC28-A6EDA4E0AB25}"/>
                </a:ext>
              </a:extLst>
            </p:cNvPr>
            <p:cNvSpPr/>
            <p:nvPr/>
          </p:nvSpPr>
          <p:spPr bwMode="auto">
            <a:xfrm rot="7697803">
              <a:off x="3191621" y="1901402"/>
              <a:ext cx="343382" cy="600516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345E310-FCFA-41BC-B764-BDD845633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5" t="27657" r="5852" b="27618"/>
          <a:stretch/>
        </p:blipFill>
        <p:spPr>
          <a:xfrm>
            <a:off x="125253" y="4077049"/>
            <a:ext cx="1205527" cy="346117"/>
          </a:xfrm>
          <a:prstGeom prst="rect">
            <a:avLst/>
          </a:prstGeom>
        </p:spPr>
      </p:pic>
      <p:pic>
        <p:nvPicPr>
          <p:cNvPr id="29" name="Picture 28" descr="Logo&#10;&#10;Description automatically generated with low confidence">
            <a:extLst>
              <a:ext uri="{FF2B5EF4-FFF2-40B4-BE49-F238E27FC236}">
                <a16:creationId xmlns:a16="http://schemas.microsoft.com/office/drawing/2014/main" id="{65EAFC58-5490-4A0B-8448-51854D762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62" t="67003" r="17869" b="9258"/>
          <a:stretch/>
        </p:blipFill>
        <p:spPr>
          <a:xfrm>
            <a:off x="1297072" y="4077049"/>
            <a:ext cx="1058054" cy="346117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A7C5166C-CB25-4640-BE1A-0DFEB87E1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072" y="4469054"/>
            <a:ext cx="1060366" cy="37689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93C5F9ED-2F77-49A7-B6C1-9E1BE8C64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65" y="4457917"/>
            <a:ext cx="839463" cy="45841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85D3839-E061-46EC-AB1F-3212C68F3993}"/>
              </a:ext>
            </a:extLst>
          </p:cNvPr>
          <p:cNvGrpSpPr/>
          <p:nvPr/>
        </p:nvGrpSpPr>
        <p:grpSpPr>
          <a:xfrm>
            <a:off x="5600437" y="4331713"/>
            <a:ext cx="2840791" cy="707725"/>
            <a:chOff x="5769809" y="4340629"/>
            <a:chExt cx="2840791" cy="707725"/>
          </a:xfrm>
        </p:grpSpPr>
        <p:pic>
          <p:nvPicPr>
            <p:cNvPr id="31" name="Grafik 11">
              <a:extLst>
                <a:ext uri="{FF2B5EF4-FFF2-40B4-BE49-F238E27FC236}">
                  <a16:creationId xmlns:a16="http://schemas.microsoft.com/office/drawing/2014/main" id="{1F562795-8035-475E-949F-DEDEF34AF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71917" y="4340629"/>
              <a:ext cx="1638683" cy="589798"/>
            </a:xfrm>
            <a:prstGeom prst="rect">
              <a:avLst/>
            </a:prstGeom>
          </p:spPr>
        </p:pic>
        <p:pic>
          <p:nvPicPr>
            <p:cNvPr id="32" name="Grafik 9">
              <a:extLst>
                <a:ext uri="{FF2B5EF4-FFF2-40B4-BE49-F238E27FC236}">
                  <a16:creationId xmlns:a16="http://schemas.microsoft.com/office/drawing/2014/main" id="{E59D1DE7-A55F-4E95-89A8-53C3BE74C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5078" b="15522"/>
            <a:stretch/>
          </p:blipFill>
          <p:spPr>
            <a:xfrm>
              <a:off x="5769809" y="4423166"/>
              <a:ext cx="1199796" cy="47350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FAFCBE-68EF-4B8C-9528-EB58E718E202}"/>
                </a:ext>
              </a:extLst>
            </p:cNvPr>
            <p:cNvSpPr txBox="1"/>
            <p:nvPr/>
          </p:nvSpPr>
          <p:spPr bwMode="auto">
            <a:xfrm>
              <a:off x="6135362" y="4925243"/>
              <a:ext cx="224260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indent="0">
                <a:spcBef>
                  <a:spcPts val="400"/>
                </a:spcBef>
                <a:buFont typeface="Arial" charset="0"/>
                <a:buNone/>
              </a:pPr>
              <a:r>
                <a:rPr lang="de-AT" sz="800" kern="0" dirty="0">
                  <a:solidFill>
                    <a:schemeClr val="accent2"/>
                  </a:solidFill>
                </a:rPr>
                <a:t>Förderung</a:t>
              </a:r>
              <a:r>
                <a:rPr lang="en-US" sz="800" kern="0" dirty="0">
                  <a:solidFill>
                    <a:schemeClr val="accent2"/>
                  </a:solidFill>
                </a:rPr>
                <a:t>:</a:t>
              </a:r>
              <a:r>
                <a:rPr lang="en-US" sz="800" kern="0" dirty="0">
                  <a:solidFill>
                    <a:schemeClr val="tx1"/>
                  </a:solidFill>
                </a:rPr>
                <a:t> </a:t>
              </a:r>
              <a:r>
                <a:rPr lang="en-US" sz="800" kern="0" dirty="0">
                  <a:solidFill>
                    <a:schemeClr val="tx1"/>
                  </a:solidFill>
                  <a:hlinkClick r:id="rId9"/>
                </a:rPr>
                <a:t>https://projekte.ffg.at/projekt/4148327</a:t>
              </a:r>
              <a:endParaRPr lang="de-DE" sz="800" kern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58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BBBDA7-21AE-41B6-AFBE-EABCADA7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Simulationsumgebung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D82CD5-4BF6-458D-BEB0-AEAE53348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D9237048-D6D5-41BA-B342-4271AC63CD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286" y="1110951"/>
            <a:ext cx="6953900" cy="389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BFFFD-6310-493F-7B22-C3445262A35C}"/>
              </a:ext>
            </a:extLst>
          </p:cNvPr>
          <p:cNvSpPr txBox="1"/>
          <p:nvPr/>
        </p:nvSpPr>
        <p:spPr bwMode="auto">
          <a:xfrm>
            <a:off x="7144186" y="2623349"/>
            <a:ext cx="1889455" cy="871713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de-DE" sz="1000" dirty="0">
                <a:solidFill>
                  <a:srgbClr val="717E86"/>
                </a:solidFill>
              </a:rPr>
              <a:t>Handlungsempfehlungen für: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717E86"/>
                </a:solidFill>
              </a:rPr>
              <a:t>Politik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717E86"/>
                </a:solidFill>
              </a:rPr>
              <a:t>Geschäftsführung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717E86"/>
                </a:solidFill>
              </a:rPr>
              <a:t>Netzplanung</a:t>
            </a:r>
          </a:p>
        </p:txBody>
      </p:sp>
    </p:spTree>
    <p:extLst>
      <p:ext uri="{BB962C8B-B14F-4D97-AF65-F5344CB8AC3E}">
        <p14:creationId xmlns:p14="http://schemas.microsoft.com/office/powerpoint/2010/main" val="201907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5D22-45B2-403C-88A0-5E3A54017CC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AT" dirty="0"/>
              <a:t>Methodik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FD0CF-6C9D-4FDD-9D9F-40A890A3BE9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575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BD8CD1-484F-4EAE-A312-91EE1C06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Regionalisierung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DC48C-D2DC-4C2D-B6D0-627B3AE20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8C52D78-6F66-4400-ABD4-1746429207FC}"/>
              </a:ext>
            </a:extLst>
          </p:cNvPr>
          <p:cNvSpPr/>
          <p:nvPr/>
        </p:nvSpPr>
        <p:spPr bwMode="auto">
          <a:xfrm>
            <a:off x="437515" y="2193538"/>
            <a:ext cx="8080375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78D860C3-C91A-4C25-8D99-FD8539FEE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8" t="7255" r="64842" b="47399"/>
          <a:stretch/>
        </p:blipFill>
        <p:spPr>
          <a:xfrm>
            <a:off x="2221193" y="987574"/>
            <a:ext cx="1668490" cy="127197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CA63D8-77E2-8E6E-EEEA-6829B6F1733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rcRect/>
          <a:stretch/>
        </p:blipFill>
        <p:spPr>
          <a:xfrm>
            <a:off x="509955" y="2858087"/>
            <a:ext cx="7940258" cy="194170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5E9DD-F768-5B0E-C1F6-E4F824A774A3}"/>
              </a:ext>
            </a:extLst>
          </p:cNvPr>
          <p:cNvSpPr txBox="1"/>
          <p:nvPr/>
        </p:nvSpPr>
        <p:spPr bwMode="auto">
          <a:xfrm>
            <a:off x="4087168" y="1351690"/>
            <a:ext cx="4138954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AT" sz="1600" b="1" kern="0" dirty="0">
                <a:solidFill>
                  <a:schemeClr val="accent2"/>
                </a:solidFill>
              </a:rPr>
              <a:t>Niederspannung: </a:t>
            </a:r>
            <a:r>
              <a:rPr lang="de-AT" sz="1600" kern="0" dirty="0">
                <a:solidFill>
                  <a:schemeClr val="accent2"/>
                </a:solidFill>
              </a:rPr>
              <a:t>~20.000 Ortsnetze</a:t>
            </a:r>
          </a:p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AT" sz="1600" b="1" kern="0" dirty="0">
                <a:solidFill>
                  <a:schemeClr val="accent2"/>
                </a:solidFill>
              </a:rPr>
              <a:t>Mittelspannung: </a:t>
            </a:r>
            <a:r>
              <a:rPr lang="de-AT" sz="1600" kern="0" dirty="0">
                <a:solidFill>
                  <a:schemeClr val="accent2"/>
                </a:solidFill>
              </a:rPr>
              <a:t>alle überlagerten MS-Netze</a:t>
            </a:r>
          </a:p>
        </p:txBody>
      </p:sp>
    </p:spTree>
    <p:extLst>
      <p:ext uri="{BB962C8B-B14F-4D97-AF65-F5344CB8AC3E}">
        <p14:creationId xmlns:p14="http://schemas.microsoft.com/office/powerpoint/2010/main" val="42667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FFB8B-176C-4BEF-8C4D-02ED6E7C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Ergebnisaufbereitung</a:t>
            </a:r>
            <a:r>
              <a:rPr lang="en-US" dirty="0"/>
              <a:t> </a:t>
            </a:r>
            <a:r>
              <a:rPr lang="en-US" dirty="0" err="1"/>
              <a:t>Gesamtvergleich</a:t>
            </a:r>
            <a:endParaRPr lang="de-D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1E8A4-B694-C11E-0632-FEE9F61263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225" y="1203598"/>
            <a:ext cx="4420147" cy="3312368"/>
          </a:xfrm>
        </p:spPr>
        <p:txBody>
          <a:bodyPr/>
          <a:lstStyle/>
          <a:p>
            <a:pPr marL="0" indent="0">
              <a:buNone/>
            </a:pPr>
            <a:r>
              <a:rPr lang="de-AT" sz="1400" dirty="0"/>
              <a:t>Effektive Leistungen unter </a:t>
            </a:r>
            <a:r>
              <a:rPr lang="de-AT" sz="1400" b="1" dirty="0"/>
              <a:t>Berücksichtigung</a:t>
            </a:r>
            <a:r>
              <a:rPr lang="de-AT" sz="1400" dirty="0"/>
              <a:t> der </a:t>
            </a:r>
            <a:r>
              <a:rPr lang="de-AT" sz="1400" b="1" dirty="0" err="1"/>
              <a:t>Gleichzeitigkeiten</a:t>
            </a:r>
            <a:endParaRPr lang="de-AT" sz="1400" b="1" dirty="0"/>
          </a:p>
          <a:p>
            <a:pPr marL="0" indent="0">
              <a:buNone/>
            </a:pPr>
            <a:r>
              <a:rPr lang="de-AT" sz="1400" dirty="0"/>
              <a:t>Leistungen sind auf die derzeitige </a:t>
            </a:r>
            <a:r>
              <a:rPr lang="de-AT" sz="1400" b="1" dirty="0"/>
              <a:t>Maximallast</a:t>
            </a:r>
            <a:r>
              <a:rPr lang="de-AT" sz="1400" dirty="0"/>
              <a:t> aller Netzbetreiber </a:t>
            </a:r>
            <a:r>
              <a:rPr lang="de-AT" sz="1400" b="1" dirty="0"/>
              <a:t>bezogen</a:t>
            </a:r>
          </a:p>
          <a:p>
            <a:pPr marL="0" indent="0">
              <a:buNone/>
            </a:pPr>
            <a:endParaRPr lang="de-AT" sz="600" dirty="0"/>
          </a:p>
          <a:p>
            <a:pPr marL="0" indent="0">
              <a:buNone/>
            </a:pPr>
            <a:r>
              <a:rPr lang="de-AT" sz="1400" b="1" dirty="0">
                <a:solidFill>
                  <a:schemeClr val="tx2"/>
                </a:solidFill>
              </a:rPr>
              <a:t>Niederspannung</a:t>
            </a:r>
          </a:p>
          <a:p>
            <a:r>
              <a:rPr lang="de-AT" sz="1400" dirty="0"/>
              <a:t>Last (WP, E-Mob, Laststeigerung) &gt; Erzeugung (PV)</a:t>
            </a:r>
          </a:p>
          <a:p>
            <a:r>
              <a:rPr lang="de-AT" sz="1400" b="1" dirty="0"/>
              <a:t>Lastzuwachs</a:t>
            </a:r>
            <a:r>
              <a:rPr lang="de-AT" sz="1400" dirty="0"/>
              <a:t> durch die </a:t>
            </a:r>
            <a:r>
              <a:rPr lang="de-AT" sz="1400" b="1" dirty="0"/>
              <a:t>private Elektromobilität </a:t>
            </a:r>
            <a:r>
              <a:rPr lang="de-AT" sz="1400" dirty="0"/>
              <a:t>(Heimladung) getrieben</a:t>
            </a:r>
          </a:p>
          <a:p>
            <a:pPr marL="0" indent="0">
              <a:buNone/>
            </a:pPr>
            <a:endParaRPr lang="de-AT" sz="600" dirty="0"/>
          </a:p>
          <a:p>
            <a:pPr marL="0" indent="0">
              <a:buNone/>
            </a:pPr>
            <a:r>
              <a:rPr lang="de-AT" sz="1400" b="1" dirty="0">
                <a:solidFill>
                  <a:schemeClr val="tx2"/>
                </a:solidFill>
              </a:rPr>
              <a:t>Mittelspannung</a:t>
            </a:r>
          </a:p>
          <a:p>
            <a:r>
              <a:rPr lang="de-AT" sz="1400" dirty="0"/>
              <a:t>Erzeugung (PV) &gt; Last (WP, E-Mob, Laststeigerung)</a:t>
            </a:r>
          </a:p>
          <a:p>
            <a:r>
              <a:rPr lang="de-AT" sz="1400" b="1" dirty="0"/>
              <a:t>Erzeugungszuwachs</a:t>
            </a:r>
            <a:r>
              <a:rPr lang="de-AT" sz="1400" dirty="0"/>
              <a:t> durch die </a:t>
            </a:r>
            <a:r>
              <a:rPr lang="de-AT" sz="1400" b="1" dirty="0"/>
              <a:t>Photovoltaik</a:t>
            </a:r>
            <a:r>
              <a:rPr lang="de-AT" sz="1400" dirty="0"/>
              <a:t> getrieben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5028A-FA3C-35CC-33E0-6A2FD4C3D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0667"/>
          <a:stretch/>
        </p:blipFill>
        <p:spPr>
          <a:xfrm>
            <a:off x="5041862" y="1543458"/>
            <a:ext cx="3910061" cy="3126396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22BE5559-650F-4C54-B96C-EF371661ED52}"/>
              </a:ext>
            </a:extLst>
          </p:cNvPr>
          <p:cNvSpPr/>
          <p:nvPr/>
        </p:nvSpPr>
        <p:spPr bwMode="auto">
          <a:xfrm rot="16200000">
            <a:off x="7636277" y="696481"/>
            <a:ext cx="124697" cy="1693951"/>
          </a:xfrm>
          <a:prstGeom prst="rightBrace">
            <a:avLst>
              <a:gd name="adj1" fmla="val 8333"/>
              <a:gd name="adj2" fmla="val 5021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D8DBB-DFBE-64B3-7715-6F0B9C470E20}"/>
              </a:ext>
            </a:extLst>
          </p:cNvPr>
          <p:cNvSpPr txBox="1"/>
          <p:nvPr/>
        </p:nvSpPr>
        <p:spPr bwMode="auto">
          <a:xfrm>
            <a:off x="7578400" y="1307639"/>
            <a:ext cx="2404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kern="0" dirty="0">
                <a:solidFill>
                  <a:schemeClr val="accent2"/>
                </a:solidFill>
              </a:rPr>
              <a:t>Last</a:t>
            </a:r>
            <a:endParaRPr lang="de-DE" kern="0" dirty="0">
              <a:solidFill>
                <a:schemeClr val="accent2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F351E50-C363-38C6-0148-4D64A9C82E6B}"/>
              </a:ext>
            </a:extLst>
          </p:cNvPr>
          <p:cNvSpPr/>
          <p:nvPr/>
        </p:nvSpPr>
        <p:spPr bwMode="auto">
          <a:xfrm rot="16200000">
            <a:off x="8673289" y="1378687"/>
            <a:ext cx="124697" cy="329540"/>
          </a:xfrm>
          <a:prstGeom prst="rightBrace">
            <a:avLst>
              <a:gd name="adj1" fmla="val 8333"/>
              <a:gd name="adj2" fmla="val 5021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C4959-6C49-CD5B-EDDF-A4C09B870206}"/>
              </a:ext>
            </a:extLst>
          </p:cNvPr>
          <p:cNvSpPr txBox="1"/>
          <p:nvPr/>
        </p:nvSpPr>
        <p:spPr bwMode="auto">
          <a:xfrm>
            <a:off x="8427860" y="1307639"/>
            <a:ext cx="6155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kern="0" dirty="0" err="1">
                <a:solidFill>
                  <a:schemeClr val="accent2"/>
                </a:solidFill>
              </a:rPr>
              <a:t>Erzeugung</a:t>
            </a:r>
            <a:endParaRPr lang="de-DE" kern="0" dirty="0">
              <a:solidFill>
                <a:schemeClr val="accent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31465E-5AD8-4352-8740-9848A9839F3C}"/>
              </a:ext>
            </a:extLst>
          </p:cNvPr>
          <p:cNvSpPr txBox="1"/>
          <p:nvPr/>
        </p:nvSpPr>
        <p:spPr bwMode="auto">
          <a:xfrm>
            <a:off x="530225" y="4515966"/>
            <a:ext cx="5600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AT" sz="1400" i="1" dirty="0">
                <a:solidFill>
                  <a:schemeClr val="tx1"/>
                </a:solidFill>
              </a:rPr>
              <a:t>Hinweis: unterschiedliche Spannungsbänder für Last und Erzeugung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8CFCE06-7B47-F4B0-C0B2-43C0282A2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6563" y="4706434"/>
            <a:ext cx="1824037" cy="170531"/>
          </a:xfrm>
        </p:spPr>
        <p:txBody>
          <a:bodyPr/>
          <a:lstStyle/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17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C0557B34-5191-49FC-9890-1BADDB9718CA}"/>
              </a:ext>
            </a:extLst>
          </p:cNvPr>
          <p:cNvSpPr/>
          <p:nvPr/>
        </p:nvSpPr>
        <p:spPr>
          <a:xfrm rot="16200000">
            <a:off x="2268287" y="3902467"/>
            <a:ext cx="718178" cy="42529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C414C9-6677-457F-BFC0-A6E1144D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Standard-Netzverstärkung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5FF8C6-8711-4641-B0F1-6EE5E35A1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417B3BAE-2FA2-402A-965E-F8553B5F2001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530225" y="1361822"/>
          <a:ext cx="4157889" cy="251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9852E2F8-CC1D-423D-A170-D8B7243B3400}"/>
              </a:ext>
            </a:extLst>
          </p:cNvPr>
          <p:cNvSpPr/>
          <p:nvPr/>
        </p:nvSpPr>
        <p:spPr>
          <a:xfrm rot="10800000">
            <a:off x="2499360" y="3891930"/>
            <a:ext cx="2317140" cy="42529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886DD6-C099-45E5-89B1-4BC307B2B8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736" t="9064" r="20026" b="56231"/>
          <a:stretch/>
        </p:blipFill>
        <p:spPr>
          <a:xfrm>
            <a:off x="837866" y="4596896"/>
            <a:ext cx="3579020" cy="219075"/>
          </a:xfrm>
          <a:prstGeom prst="rect">
            <a:avLst/>
          </a:prstGeom>
        </p:spPr>
      </p:pic>
      <p:pic>
        <p:nvPicPr>
          <p:cNvPr id="9" name="lri_2040_150_dudlcost">
            <a:hlinkClick r:id="" action="ppaction://media"/>
            <a:extLst>
              <a:ext uri="{FF2B5EF4-FFF2-40B4-BE49-F238E27FC236}">
                <a16:creationId xmlns:a16="http://schemas.microsoft.com/office/drawing/2014/main" id="{6F4EF43E-0CE4-4365-9BB4-CA95D26637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65160" y="1226843"/>
            <a:ext cx="3980945" cy="29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0" indent="0">
          <a:spcBef>
            <a:spcPts val="400"/>
          </a:spcBef>
          <a:buFont typeface="Arial" charset="0"/>
          <a:buNone/>
          <a:defRPr sz="160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16zu9_DE_170323" id="{F9F45057-7C30-5D43-BE0E-183480320529}" vid="{D7E342B8-CE79-2640-9108-C2FB511C0140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C97F6D1B21D4DBAA8893E8B226905" ma:contentTypeVersion="10" ma:contentTypeDescription="Create a new document." ma:contentTypeScope="" ma:versionID="130994de081b6ed77c54bdc3c88795a5">
  <xsd:schema xmlns:xsd="http://www.w3.org/2001/XMLSchema" xmlns:xs="http://www.w3.org/2001/XMLSchema" xmlns:p="http://schemas.microsoft.com/office/2006/metadata/properties" xmlns:ns2="de430cdb-3400-47c7-92bf-d0a3cf9d60be" targetNamespace="http://schemas.microsoft.com/office/2006/metadata/properties" ma:root="true" ma:fieldsID="d670ee6dc700b7a6e6b2af4d2b94100f" ns2:_="">
    <xsd:import namespace="de430cdb-3400-47c7-92bf-d0a3cf9d6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30cdb-3400-47c7-92bf-d0a3cf9d60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4a4384-8771-4db4-a8b8-df0fba6cdf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430cdb-3400-47c7-92bf-d0a3cf9d60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56E6C-1B0F-4B19-86F7-C5467AD0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4EEB38-D209-4125-8045-54B4B966E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430cdb-3400-47c7-92bf-d0a3cf9d6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559FC0-64D4-4EC9-8CC0-E771EF8F357D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e430cdb-3400-47c7-92bf-d0a3cf9d60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AIT_PPTMaster_16zu9_DE_170323 (1)</Template>
  <TotalTime>0</TotalTime>
  <Words>605</Words>
  <Application>Microsoft Office PowerPoint</Application>
  <PresentationFormat>On-screen Show (16:9)</PresentationFormat>
  <Paragraphs>146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Wingdings</vt:lpstr>
      <vt:lpstr>AIT_Power_Point_Vorlage-1</vt:lpstr>
      <vt:lpstr>Methoden und Zukunftsszenarien für die strategische Netzentwicklung in den Verteilernetzebenen 5, 6 und 7 (Projekt 567)</vt:lpstr>
      <vt:lpstr>Agenda</vt:lpstr>
      <vt:lpstr>üBersicht</vt:lpstr>
      <vt:lpstr>Projektübersicht</vt:lpstr>
      <vt:lpstr>Simulationsumgebung</vt:lpstr>
      <vt:lpstr>Methodik</vt:lpstr>
      <vt:lpstr>Regionalisierung</vt:lpstr>
      <vt:lpstr>Ergebnisaufbereitung Gesamtvergleich</vt:lpstr>
      <vt:lpstr>Standard-Netzverstärkung</vt:lpstr>
      <vt:lpstr>Maßnahmenkatalog  </vt:lpstr>
      <vt:lpstr>Ergebnisse</vt:lpstr>
      <vt:lpstr>Verbrauchs- vs. Erzeugungsgetriebener Netzausbau</vt:lpstr>
      <vt:lpstr>Ront Einsparungen vs. Mehrkosten</vt:lpstr>
      <vt:lpstr>Zusammenfassung</vt:lpstr>
      <vt:lpstr>Take-Aways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AIT Austrian Institute  of Technology</dc:title>
  <dc:creator>Zegers Antony</dc:creator>
  <cp:lastModifiedBy>Korner Clemens</cp:lastModifiedBy>
  <cp:revision>196</cp:revision>
  <cp:lastPrinted>2023-02-01T08:21:15Z</cp:lastPrinted>
  <dcterms:created xsi:type="dcterms:W3CDTF">2017-07-10T11:56:24Z</dcterms:created>
  <dcterms:modified xsi:type="dcterms:W3CDTF">2023-02-10T10:02:44Z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0x010100790C97F6D1B21D4DBAA8893E8B226905</vt:lpwstr>
  </property>
  <property fmtid="{D5CDD505-2E9C-101B-9397-08002B2CF9AE}" pid="3" name="MediaServiceImageTags">
    <vt:lpwstr/>
  </property>
  <property fmtid="{D5CDD505-2E9C-101B-9397-08002B2CF9AE}" pid="4" name="MSIP_Label_c0fb1809-8fd3-4f28-b243-5f1f08550351_Enabled">
    <vt:lpwstr>true</vt:lpwstr>
  </property>
  <property fmtid="{D5CDD505-2E9C-101B-9397-08002B2CF9AE}" pid="5" name="MSIP_Label_c0fb1809-8fd3-4f28-b243-5f1f08550351_SetDate">
    <vt:lpwstr>2023-01-30T13:07:48Z</vt:lpwstr>
  </property>
  <property fmtid="{D5CDD505-2E9C-101B-9397-08002B2CF9AE}" pid="6" name="MSIP_Label_c0fb1809-8fd3-4f28-b243-5f1f08550351_Method">
    <vt:lpwstr>Privileged</vt:lpwstr>
  </property>
  <property fmtid="{D5CDD505-2E9C-101B-9397-08002B2CF9AE}" pid="7" name="MSIP_Label_c0fb1809-8fd3-4f28-b243-5f1f08550351_Name">
    <vt:lpwstr>NetzOÖ-intern</vt:lpwstr>
  </property>
  <property fmtid="{D5CDD505-2E9C-101B-9397-08002B2CF9AE}" pid="8" name="MSIP_Label_c0fb1809-8fd3-4f28-b243-5f1f08550351_SiteId">
    <vt:lpwstr>978bccc1-fb10-4474-9ad9-557f8b5bbcb7</vt:lpwstr>
  </property>
  <property fmtid="{D5CDD505-2E9C-101B-9397-08002B2CF9AE}" pid="9" name="MSIP_Label_c0fb1809-8fd3-4f28-b243-5f1f08550351_ActionId">
    <vt:lpwstr>9c825c14-dcff-4f25-9639-2611bead3428</vt:lpwstr>
  </property>
  <property fmtid="{D5CDD505-2E9C-101B-9397-08002B2CF9AE}" pid="10" name="MSIP_Label_c0fb1809-8fd3-4f28-b243-5f1f08550351_ContentBits">
    <vt:lpwstr>0</vt:lpwstr>
  </property>
</Properties>
</file>